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58" r:id="rId5"/>
    <p:sldId id="259" r:id="rId6"/>
    <p:sldId id="262" r:id="rId7"/>
    <p:sldId id="268" r:id="rId8"/>
    <p:sldId id="263" r:id="rId9"/>
    <p:sldId id="267" r:id="rId10"/>
    <p:sldId id="260" r:id="rId11"/>
    <p:sldId id="266" r:id="rId12"/>
    <p:sldId id="265" r:id="rId13"/>
    <p:sldId id="264" r:id="rId14"/>
    <p:sldId id="276" r:id="rId15"/>
    <p:sldId id="269" r:id="rId16"/>
    <p:sldId id="270" r:id="rId17"/>
    <p:sldId id="272" r:id="rId18"/>
    <p:sldId id="271" r:id="rId19"/>
    <p:sldId id="273" r:id="rId20"/>
    <p:sldId id="274" r:id="rId21"/>
    <p:sldId id="275"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000000"/>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66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5EAAEAB-5472-4926-9B00-627ABB43CB69}" type="datetimeFigureOut">
              <a:rPr lang="en-GB" smtClean="0"/>
              <a:t>23/03/2013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20A594-F712-4021-BF33-2985548593D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EAAEAB-5472-4926-9B00-627ABB43CB69}" type="datetimeFigureOut">
              <a:rPr lang="en-GB" smtClean="0"/>
              <a:t>23/03/2013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20A594-F712-4021-BF33-2985548593D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EAAEAB-5472-4926-9B00-627ABB43CB69}" type="datetimeFigureOut">
              <a:rPr lang="en-GB" smtClean="0"/>
              <a:t>23/03/2013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20A594-F712-4021-BF33-2985548593D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EAAEAB-5472-4926-9B00-627ABB43CB69}" type="datetimeFigureOut">
              <a:rPr lang="en-GB" smtClean="0"/>
              <a:t>23/03/2013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20A594-F712-4021-BF33-2985548593D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AEAB-5472-4926-9B00-627ABB43CB69}" type="datetimeFigureOut">
              <a:rPr lang="en-GB" smtClean="0"/>
              <a:t>23/03/2013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20A594-F712-4021-BF33-2985548593D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5EAAEAB-5472-4926-9B00-627ABB43CB69}" type="datetimeFigureOut">
              <a:rPr lang="en-GB" smtClean="0"/>
              <a:t>23/03/2013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20A594-F712-4021-BF33-2985548593D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5EAAEAB-5472-4926-9B00-627ABB43CB69}" type="datetimeFigureOut">
              <a:rPr lang="en-GB" smtClean="0"/>
              <a:t>23/03/2013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20A594-F712-4021-BF33-2985548593D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5EAAEAB-5472-4926-9B00-627ABB43CB69}" type="datetimeFigureOut">
              <a:rPr lang="en-GB" smtClean="0"/>
              <a:t>23/03/2013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20A594-F712-4021-BF33-2985548593D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AAEAB-5472-4926-9B00-627ABB43CB69}" type="datetimeFigureOut">
              <a:rPr lang="en-GB" smtClean="0"/>
              <a:t>23/03/2013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20A594-F712-4021-BF33-2985548593D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AAEAB-5472-4926-9B00-627ABB43CB69}" type="datetimeFigureOut">
              <a:rPr lang="en-GB" smtClean="0"/>
              <a:t>23/03/2013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20A594-F712-4021-BF33-2985548593D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AAEAB-5472-4926-9B00-627ABB43CB69}" type="datetimeFigureOut">
              <a:rPr lang="en-GB" smtClean="0"/>
              <a:t>23/03/2013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20A594-F712-4021-BF33-2985548593D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AAEAB-5472-4926-9B00-627ABB43CB69}" type="datetimeFigureOut">
              <a:rPr lang="en-GB" smtClean="0"/>
              <a:t>23/03/2013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0A594-F712-4021-BF33-2985548593D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encrypted-tbn2.gstatic.com/images?q=tbn:ANd9GcROh_VunccSoyyg2tvswDMQBqzxxVvUULo-1iEMI-nJd2KxkuWY"/>
          <p:cNvPicPr>
            <a:picLocks noChangeAspect="1" noChangeArrowheads="1"/>
          </p:cNvPicPr>
          <p:nvPr/>
        </p:nvPicPr>
        <p:blipFill>
          <a:blip r:embed="rId2" cstate="print"/>
          <a:srcRect/>
          <a:stretch>
            <a:fillRect/>
          </a:stretch>
        </p:blipFill>
        <p:spPr bwMode="auto">
          <a:xfrm>
            <a:off x="-612576" y="0"/>
            <a:ext cx="10668001" cy="6858000"/>
          </a:xfrm>
          <a:prstGeom prst="rect">
            <a:avLst/>
          </a:prstGeom>
          <a:noFill/>
        </p:spPr>
      </p:pic>
      <p:sp>
        <p:nvSpPr>
          <p:cNvPr id="2" name="Title 1"/>
          <p:cNvSpPr>
            <a:spLocks noGrp="1"/>
          </p:cNvSpPr>
          <p:nvPr>
            <p:ph type="ctrTitle"/>
          </p:nvPr>
        </p:nvSpPr>
        <p:spPr>
          <a:xfrm>
            <a:off x="0" y="0"/>
            <a:ext cx="9144000" cy="2780928"/>
          </a:xfrm>
        </p:spPr>
        <p:txBody>
          <a:bodyPr>
            <a:noAutofit/>
          </a:bodyPr>
          <a:lstStyle/>
          <a:p>
            <a:r>
              <a:rPr lang="en-GB" sz="6000" b="1" dirty="0" smtClean="0">
                <a:solidFill>
                  <a:schemeClr val="bg1"/>
                </a:solidFill>
              </a:rPr>
              <a:t>What do we use to measure distance to stars when parallax doesn’t work?</a:t>
            </a:r>
            <a:endParaRPr lang="en-GB" sz="60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913842_P7H_PH_66"/>
          <p:cNvPicPr>
            <a:picLocks noChangeAspect="1" noChangeArrowheads="1"/>
          </p:cNvPicPr>
          <p:nvPr/>
        </p:nvPicPr>
        <p:blipFill>
          <a:blip r:embed="rId2" cstate="print"/>
          <a:srcRect/>
          <a:stretch>
            <a:fillRect/>
          </a:stretch>
        </p:blipFill>
        <p:spPr bwMode="auto">
          <a:xfrm>
            <a:off x="1" y="1"/>
            <a:ext cx="9144000" cy="6858000"/>
          </a:xfrm>
          <a:prstGeom prst="rect">
            <a:avLst/>
          </a:prstGeom>
          <a:solidFill>
            <a:srgbClr val="FFFFFF">
              <a:alpha val="61961"/>
            </a:srgbClr>
          </a:solidFill>
          <a:ln w="9525">
            <a:noFill/>
            <a:miter lim="800000"/>
            <a:headEnd/>
            <a:tailEnd/>
          </a:ln>
        </p:spPr>
      </p:pic>
      <p:sp>
        <p:nvSpPr>
          <p:cNvPr id="2" name="Title 1"/>
          <p:cNvSpPr>
            <a:spLocks noGrp="1"/>
          </p:cNvSpPr>
          <p:nvPr>
            <p:ph type="title"/>
          </p:nvPr>
        </p:nvSpPr>
        <p:spPr>
          <a:xfrm>
            <a:off x="0" y="0"/>
            <a:ext cx="9144000" cy="1143000"/>
          </a:xfrm>
          <a:solidFill>
            <a:srgbClr val="000000">
              <a:alpha val="29020"/>
            </a:srgbClr>
          </a:solidFill>
        </p:spPr>
        <p:txBody>
          <a:bodyPr>
            <a:normAutofit/>
          </a:bodyPr>
          <a:lstStyle/>
          <a:p>
            <a:r>
              <a:rPr lang="en-GB" sz="6600" b="1" dirty="0" smtClean="0">
                <a:solidFill>
                  <a:srgbClr val="FFFF00"/>
                </a:solidFill>
              </a:rPr>
              <a:t>Brightness</a:t>
            </a:r>
            <a:endParaRPr lang="en-GB" sz="4800" b="1" dirty="0">
              <a:solidFill>
                <a:srgbClr val="FFFF00"/>
              </a:solidFill>
            </a:endParaRPr>
          </a:p>
        </p:txBody>
      </p:sp>
      <p:sp>
        <p:nvSpPr>
          <p:cNvPr id="3" name="Content Placeholder 2"/>
          <p:cNvSpPr>
            <a:spLocks noGrp="1"/>
          </p:cNvSpPr>
          <p:nvPr>
            <p:ph idx="1"/>
          </p:nvPr>
        </p:nvSpPr>
        <p:spPr>
          <a:xfrm>
            <a:off x="0" y="1124744"/>
            <a:ext cx="9144000" cy="5733256"/>
          </a:xfrm>
          <a:solidFill>
            <a:srgbClr val="000000">
              <a:alpha val="29020"/>
            </a:srgbClr>
          </a:solidFill>
        </p:spPr>
        <p:txBody>
          <a:bodyPr>
            <a:normAutofit/>
          </a:bodyPr>
          <a:lstStyle/>
          <a:p>
            <a:r>
              <a:rPr lang="en-GB" sz="4400" b="1" dirty="0" smtClean="0">
                <a:solidFill>
                  <a:srgbClr val="FFFF00"/>
                </a:solidFill>
              </a:rPr>
              <a:t>Brightness</a:t>
            </a:r>
            <a:r>
              <a:rPr lang="en-GB" sz="4400" dirty="0" smtClean="0">
                <a:solidFill>
                  <a:srgbClr val="FFFF00"/>
                </a:solidFill>
              </a:rPr>
              <a:t> </a:t>
            </a:r>
            <a:r>
              <a:rPr lang="en-GB" sz="4400" dirty="0" smtClean="0">
                <a:solidFill>
                  <a:srgbClr val="FFFF00"/>
                </a:solidFill>
              </a:rPr>
              <a:t>= </a:t>
            </a:r>
            <a:r>
              <a:rPr lang="en-GB" sz="4400" dirty="0" smtClean="0">
                <a:solidFill>
                  <a:srgbClr val="FFFF00"/>
                </a:solidFill>
              </a:rPr>
              <a:t>how bright a star appears when seen from the Earth. </a:t>
            </a:r>
          </a:p>
          <a:p>
            <a:endParaRPr lang="en-GB" sz="4400" dirty="0" smtClean="0">
              <a:solidFill>
                <a:srgbClr val="FFFF00"/>
              </a:solidFill>
            </a:endParaRPr>
          </a:p>
          <a:p>
            <a:r>
              <a:rPr lang="en-GB" sz="4400" b="1" dirty="0" smtClean="0">
                <a:solidFill>
                  <a:srgbClr val="FFFF00"/>
                </a:solidFill>
              </a:rPr>
              <a:t>Brightness depends on:</a:t>
            </a:r>
          </a:p>
          <a:p>
            <a:r>
              <a:rPr lang="en-GB" sz="4400" dirty="0" smtClean="0">
                <a:solidFill>
                  <a:srgbClr val="FFFF00"/>
                </a:solidFill>
              </a:rPr>
              <a:t>luminosity of the star</a:t>
            </a:r>
          </a:p>
          <a:p>
            <a:r>
              <a:rPr lang="en-GB" sz="4400" dirty="0" smtClean="0">
                <a:solidFill>
                  <a:srgbClr val="FFFF00"/>
                </a:solidFill>
              </a:rPr>
              <a:t>distance of the star from the Earth</a:t>
            </a:r>
            <a:r>
              <a:rPr lang="en-GB" dirty="0" smtClean="0">
                <a:solidFill>
                  <a:srgbClr val="FFFF00"/>
                </a:solidFill>
              </a:rPr>
              <a:t/>
            </a:r>
            <a:br>
              <a:rPr lang="en-GB" dirty="0" smtClean="0">
                <a:solidFill>
                  <a:srgbClr val="FFFF00"/>
                </a:solidFill>
              </a:rPr>
            </a:br>
            <a:r>
              <a:rPr lang="en-GB" dirty="0" smtClean="0">
                <a:solidFill>
                  <a:srgbClr val="FFFF00"/>
                </a:solidFill>
              </a:rPr>
              <a:t/>
            </a:r>
            <a:br>
              <a:rPr lang="en-GB" dirty="0" smtClean="0">
                <a:solidFill>
                  <a:srgbClr val="FFFF00"/>
                </a:solidFill>
              </a:rPr>
            </a:br>
            <a:endParaRPr lang="en-GB"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913842_P7H_PH_66"/>
          <p:cNvPicPr>
            <a:picLocks noChangeAspect="1" noChangeArrowheads="1"/>
          </p:cNvPicPr>
          <p:nvPr/>
        </p:nvPicPr>
        <p:blipFill>
          <a:blip r:embed="rId2" cstate="print"/>
          <a:srcRect/>
          <a:stretch>
            <a:fillRect/>
          </a:stretch>
        </p:blipFill>
        <p:spPr bwMode="auto">
          <a:xfrm>
            <a:off x="0" y="0"/>
            <a:ext cx="9497145" cy="7029400"/>
          </a:xfrm>
          <a:prstGeom prst="rect">
            <a:avLst/>
          </a:prstGeom>
          <a:noFill/>
          <a:ln w="9525">
            <a:noFill/>
            <a:miter lim="800000"/>
            <a:headEnd/>
            <a:tailEnd/>
          </a:ln>
        </p:spPr>
      </p:pic>
      <p:sp>
        <p:nvSpPr>
          <p:cNvPr id="5" name="Rectangle 4"/>
          <p:cNvSpPr/>
          <p:nvPr/>
        </p:nvSpPr>
        <p:spPr>
          <a:xfrm>
            <a:off x="0" y="0"/>
            <a:ext cx="9468544" cy="3046988"/>
          </a:xfrm>
          <a:prstGeom prst="rect">
            <a:avLst/>
          </a:prstGeom>
          <a:solidFill>
            <a:srgbClr val="BFBFBF">
              <a:alpha val="54902"/>
            </a:srgbClr>
          </a:solidFill>
        </p:spPr>
        <p:txBody>
          <a:bodyPr wrap="square">
            <a:spAutoFit/>
          </a:bodyPr>
          <a:lstStyle/>
          <a:p>
            <a:r>
              <a:rPr lang="en-GB" sz="4800" dirty="0" smtClean="0">
                <a:solidFill>
                  <a:schemeClr val="bg1"/>
                </a:solidFill>
                <a:effectLst>
                  <a:outerShdw blurRad="38100" dist="38100" dir="2700000" algn="tl">
                    <a:srgbClr val="000000">
                      <a:alpha val="43137"/>
                    </a:srgbClr>
                  </a:outerShdw>
                </a:effectLst>
              </a:rPr>
              <a:t>These stars are all roughly 8200 light-years from Earth. They have a range of luminosities, giving a range of observed brightness.</a:t>
            </a:r>
            <a:endParaRPr lang="en-GB" sz="480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dirty="0" smtClean="0"/>
              <a:t>Brightness</a:t>
            </a:r>
            <a:endParaRPr lang="en-GB" dirty="0"/>
          </a:p>
        </p:txBody>
      </p:sp>
      <p:sp>
        <p:nvSpPr>
          <p:cNvPr id="3" name="Content Placeholder 2"/>
          <p:cNvSpPr>
            <a:spLocks noGrp="1"/>
          </p:cNvSpPr>
          <p:nvPr>
            <p:ph idx="1"/>
          </p:nvPr>
        </p:nvSpPr>
        <p:spPr>
          <a:xfrm>
            <a:off x="0" y="908720"/>
            <a:ext cx="9144000" cy="5733256"/>
          </a:xfrm>
        </p:spPr>
        <p:txBody>
          <a:bodyPr>
            <a:normAutofit/>
          </a:bodyPr>
          <a:lstStyle/>
          <a:p>
            <a:r>
              <a:rPr lang="en-GB" dirty="0" smtClean="0"/>
              <a:t>For two stars of the same luminosity with one star double the distance of the other from the Earth the closer star will look four times brighter. </a:t>
            </a:r>
            <a:endParaRPr lang="en-GB" dirty="0"/>
          </a:p>
        </p:txBody>
      </p:sp>
      <p:sp>
        <p:nvSpPr>
          <p:cNvPr id="5" name="Oval 4"/>
          <p:cNvSpPr/>
          <p:nvPr/>
        </p:nvSpPr>
        <p:spPr>
          <a:xfrm>
            <a:off x="6804248" y="3536464"/>
            <a:ext cx="1656184" cy="165618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schemeClr val="tx1"/>
                </a:solidFill>
              </a:rPr>
              <a:t>D2</a:t>
            </a:r>
            <a:endParaRPr lang="en-GB" sz="4000" dirty="0"/>
          </a:p>
        </p:txBody>
      </p:sp>
      <p:sp>
        <p:nvSpPr>
          <p:cNvPr id="6" name="Right Arrow 5"/>
          <p:cNvSpPr/>
          <p:nvPr/>
        </p:nvSpPr>
        <p:spPr>
          <a:xfrm>
            <a:off x="1331640" y="3752488"/>
            <a:ext cx="5688632" cy="136815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ysClr val="windowText" lastClr="000000"/>
                </a:solidFill>
              </a:rPr>
              <a:t>Double the distance from earth</a:t>
            </a:r>
            <a:endParaRPr lang="en-GB" sz="2800" b="1" dirty="0">
              <a:solidFill>
                <a:sysClr val="windowText" lastClr="000000"/>
              </a:solidFill>
            </a:endParaRPr>
          </a:p>
        </p:txBody>
      </p:sp>
      <p:sp>
        <p:nvSpPr>
          <p:cNvPr id="7" name="Oval 6"/>
          <p:cNvSpPr/>
          <p:nvPr/>
        </p:nvSpPr>
        <p:spPr>
          <a:xfrm>
            <a:off x="539552" y="3968512"/>
            <a:ext cx="1008112" cy="100811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schemeClr val="tx1"/>
                </a:solidFill>
              </a:rPr>
              <a:t>D</a:t>
            </a:r>
            <a:endParaRPr lang="en-GB" dirty="0">
              <a:solidFill>
                <a:schemeClr val="tx1"/>
              </a:solidFill>
            </a:endParaRPr>
          </a:p>
        </p:txBody>
      </p:sp>
      <p:graphicFrame>
        <p:nvGraphicFramePr>
          <p:cNvPr id="8" name="Table 7"/>
          <p:cNvGraphicFramePr>
            <a:graphicFrameLocks noGrp="1"/>
          </p:cNvGraphicFramePr>
          <p:nvPr/>
        </p:nvGraphicFramePr>
        <p:xfrm>
          <a:off x="5076056" y="5120640"/>
          <a:ext cx="3779912" cy="1784063"/>
        </p:xfrm>
        <a:graphic>
          <a:graphicData uri="http://schemas.openxmlformats.org/drawingml/2006/table">
            <a:tbl>
              <a:tblPr firstRow="1" bandRow="1">
                <a:tableStyleId>{5C22544A-7EE6-4342-B048-85BDC9FD1C3A}</a:tableStyleId>
              </a:tblPr>
              <a:tblGrid>
                <a:gridCol w="2247801"/>
                <a:gridCol w="1532111"/>
              </a:tblGrid>
              <a:tr h="532417">
                <a:tc>
                  <a:txBody>
                    <a:bodyPr/>
                    <a:lstStyle/>
                    <a:p>
                      <a:r>
                        <a:rPr lang="en-GB" sz="3200" b="0" dirty="0" smtClean="0">
                          <a:solidFill>
                            <a:schemeClr val="tx1"/>
                          </a:solidFill>
                        </a:rPr>
                        <a:t>Distance</a:t>
                      </a:r>
                      <a:endParaRPr lang="en-GB" sz="3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3200" b="0" dirty="0" smtClean="0">
                          <a:solidFill>
                            <a:schemeClr val="tx1"/>
                          </a:solidFill>
                        </a:rPr>
                        <a:t>x2</a:t>
                      </a:r>
                      <a:endParaRPr lang="en-GB" sz="3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204943">
                <a:tc>
                  <a:txBody>
                    <a:bodyPr/>
                    <a:lstStyle/>
                    <a:p>
                      <a:endParaRPr lang="en-GB" sz="1050" b="0" dirty="0" smtClean="0">
                        <a:solidFill>
                          <a:schemeClr val="tx1"/>
                        </a:solidFill>
                      </a:endParaRPr>
                    </a:p>
                    <a:p>
                      <a:r>
                        <a:rPr lang="en-GB" sz="3200" b="0" dirty="0" smtClean="0">
                          <a:solidFill>
                            <a:schemeClr val="tx1"/>
                          </a:solidFill>
                        </a:rPr>
                        <a:t>Luminosity</a:t>
                      </a:r>
                      <a:endParaRPr lang="en-GB" sz="3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3200" b="0" dirty="0" smtClean="0">
                          <a:solidFill>
                            <a:schemeClr val="tx1"/>
                          </a:solidFill>
                        </a:rPr>
                        <a:t>x </a:t>
                      </a:r>
                      <a:r>
                        <a:rPr lang="en-GB" sz="4800" b="0" dirty="0" smtClean="0">
                          <a:solidFill>
                            <a:schemeClr val="tx1"/>
                          </a:solidFill>
                        </a:rPr>
                        <a:t>¼</a:t>
                      </a:r>
                      <a:endParaRPr lang="en-GB" sz="3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pic>
        <p:nvPicPr>
          <p:cNvPr id="21508" name="Picture 4" descr="https://encrypted-tbn1.gstatic.com/images?q=tbn:ANd9GcQEZOwalgcfh1c3NjGMOuYv9sxkY0beaKrwKEbTtdcTPjB3ldhW"/>
          <p:cNvPicPr>
            <a:picLocks noChangeAspect="1" noChangeArrowheads="1"/>
          </p:cNvPicPr>
          <p:nvPr/>
        </p:nvPicPr>
        <p:blipFill>
          <a:blip r:embed="rId2" cstate="print"/>
          <a:srcRect/>
          <a:stretch>
            <a:fillRect/>
          </a:stretch>
        </p:blipFill>
        <p:spPr bwMode="auto">
          <a:xfrm>
            <a:off x="2627784" y="2492896"/>
            <a:ext cx="1058184" cy="1053481"/>
          </a:xfrm>
          <a:prstGeom prst="rect">
            <a:avLst/>
          </a:prstGeom>
          <a:noFill/>
        </p:spPr>
      </p:pic>
      <p:cxnSp>
        <p:nvCxnSpPr>
          <p:cNvPr id="11" name="Straight Arrow Connector 10"/>
          <p:cNvCxnSpPr/>
          <p:nvPr/>
        </p:nvCxnSpPr>
        <p:spPr>
          <a:xfrm flipV="1">
            <a:off x="1259632" y="3068960"/>
            <a:ext cx="1368152" cy="72008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21508" idx="3"/>
          </p:cNvCxnSpPr>
          <p:nvPr/>
        </p:nvCxnSpPr>
        <p:spPr>
          <a:xfrm flipH="1" flipV="1">
            <a:off x="3685968" y="3019637"/>
            <a:ext cx="3334304" cy="69739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19672" y="2996952"/>
            <a:ext cx="576064" cy="584775"/>
          </a:xfrm>
          <a:prstGeom prst="rect">
            <a:avLst/>
          </a:prstGeom>
          <a:noFill/>
        </p:spPr>
        <p:txBody>
          <a:bodyPr wrap="square" rtlCol="0">
            <a:spAutoFit/>
          </a:bodyPr>
          <a:lstStyle/>
          <a:p>
            <a:r>
              <a:rPr lang="en-GB" sz="3200" dirty="0" smtClean="0"/>
              <a:t>D</a:t>
            </a:r>
            <a:endParaRPr lang="en-GB" dirty="0"/>
          </a:p>
        </p:txBody>
      </p:sp>
      <p:sp>
        <p:nvSpPr>
          <p:cNvPr id="19" name="TextBox 18"/>
          <p:cNvSpPr txBox="1"/>
          <p:nvPr/>
        </p:nvSpPr>
        <p:spPr>
          <a:xfrm>
            <a:off x="5076056" y="2780928"/>
            <a:ext cx="936104" cy="584775"/>
          </a:xfrm>
          <a:prstGeom prst="rect">
            <a:avLst/>
          </a:prstGeom>
          <a:noFill/>
        </p:spPr>
        <p:txBody>
          <a:bodyPr wrap="square" rtlCol="0">
            <a:spAutoFit/>
          </a:bodyPr>
          <a:lstStyle/>
          <a:p>
            <a:r>
              <a:rPr lang="en-GB" sz="3200" dirty="0" smtClean="0"/>
              <a:t>D2</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2" descr="913842_P7H_AW_39"/>
          <p:cNvPicPr>
            <a:picLocks noChangeAspect="1" noChangeArrowheads="1"/>
          </p:cNvPicPr>
          <p:nvPr/>
        </p:nvPicPr>
        <p:blipFill>
          <a:blip r:embed="rId2" cstate="print"/>
          <a:srcRect/>
          <a:stretch>
            <a:fillRect/>
          </a:stretch>
        </p:blipFill>
        <p:spPr bwMode="auto">
          <a:xfrm>
            <a:off x="-1" y="0"/>
            <a:ext cx="9315413" cy="6525344"/>
          </a:xfrm>
          <a:prstGeom prst="rect">
            <a:avLst/>
          </a:prstGeom>
          <a:noFill/>
          <a:ln w="9525">
            <a:noFill/>
            <a:miter lim="800000"/>
            <a:headEnd/>
            <a:tailEnd/>
          </a:ln>
        </p:spPr>
      </p:pic>
      <p:sp>
        <p:nvSpPr>
          <p:cNvPr id="6" name="Rectangle 5"/>
          <p:cNvSpPr/>
          <p:nvPr/>
        </p:nvSpPr>
        <p:spPr>
          <a:xfrm>
            <a:off x="0" y="3429000"/>
            <a:ext cx="4572000" cy="2862322"/>
          </a:xfrm>
          <a:prstGeom prst="rect">
            <a:avLst/>
          </a:prstGeom>
        </p:spPr>
        <p:txBody>
          <a:bodyPr>
            <a:spAutoFit/>
          </a:bodyPr>
          <a:lstStyle/>
          <a:p>
            <a:r>
              <a:rPr lang="en-GB" sz="3600" dirty="0" smtClean="0"/>
              <a:t>Light spreads                out, so the </a:t>
            </a:r>
            <a:r>
              <a:rPr lang="en-GB" sz="3600" b="1" dirty="0" smtClean="0"/>
              <a:t>more              distant </a:t>
            </a:r>
            <a:r>
              <a:rPr lang="en-GB" sz="3600" dirty="0" smtClean="0"/>
              <a:t>a source is       the </a:t>
            </a:r>
            <a:r>
              <a:rPr lang="en-GB" sz="3600" b="1" dirty="0" smtClean="0"/>
              <a:t>less bright </a:t>
            </a:r>
            <a:r>
              <a:rPr lang="en-GB" sz="3600" dirty="0" smtClean="0"/>
              <a:t>it appears.</a:t>
            </a:r>
            <a:endParaRPr lang="en-GB" sz="3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FF00"/>
          </a:solidFill>
          <a:ln>
            <a:solidFill>
              <a:schemeClr val="tx1"/>
            </a:solidFill>
          </a:ln>
        </p:spPr>
        <p:txBody>
          <a:bodyPr anchor="ctr">
            <a:normAutofit/>
          </a:bodyPr>
          <a:lstStyle/>
          <a:p>
            <a:r>
              <a:rPr lang="en-GB" sz="6000" b="1" dirty="0" smtClean="0"/>
              <a:t>ILT A</a:t>
            </a:r>
            <a:endParaRPr lang="en-GB" sz="6000" b="1" dirty="0"/>
          </a:p>
        </p:txBody>
      </p:sp>
      <p:sp>
        <p:nvSpPr>
          <p:cNvPr id="3" name="Content Placeholder 2"/>
          <p:cNvSpPr>
            <a:spLocks noGrp="1"/>
          </p:cNvSpPr>
          <p:nvPr>
            <p:ph idx="1"/>
          </p:nvPr>
        </p:nvSpPr>
        <p:spPr/>
        <p:txBody>
          <a:bodyPr/>
          <a:lstStyle/>
          <a:p>
            <a:endParaRPr lang="en-GB"/>
          </a:p>
        </p:txBody>
      </p:sp>
      <p:sp>
        <p:nvSpPr>
          <p:cNvPr id="5" name="TextBox 4"/>
          <p:cNvSpPr txBox="1"/>
          <p:nvPr/>
        </p:nvSpPr>
        <p:spPr>
          <a:xfrm>
            <a:off x="2411760" y="6150114"/>
            <a:ext cx="6732240" cy="707886"/>
          </a:xfrm>
          <a:prstGeom prst="rect">
            <a:avLst/>
          </a:prstGeom>
          <a:solidFill>
            <a:srgbClr val="FFFF00"/>
          </a:solidFill>
          <a:ln>
            <a:solidFill>
              <a:schemeClr val="tx1"/>
            </a:solidFill>
          </a:ln>
        </p:spPr>
        <p:txBody>
          <a:bodyPr wrap="square" rtlCol="0">
            <a:spAutoFit/>
          </a:bodyPr>
          <a:lstStyle/>
          <a:p>
            <a:pPr algn="ctr"/>
            <a:r>
              <a:rPr lang="en-GB" sz="4000" b="1" dirty="0" smtClean="0"/>
              <a:t>Treat this as a 6-mark question</a:t>
            </a:r>
            <a:endParaRPr lang="en-GB" sz="4000" b="1" dirty="0"/>
          </a:p>
        </p:txBody>
      </p:sp>
      <p:pic>
        <p:nvPicPr>
          <p:cNvPr id="24579" name="Picture 3"/>
          <p:cNvPicPr>
            <a:picLocks noChangeAspect="1" noChangeArrowheads="1"/>
          </p:cNvPicPr>
          <p:nvPr/>
        </p:nvPicPr>
        <p:blipFill>
          <a:blip r:embed="rId2" cstate="print"/>
          <a:srcRect/>
          <a:stretch>
            <a:fillRect/>
          </a:stretch>
        </p:blipFill>
        <p:spPr bwMode="auto">
          <a:xfrm>
            <a:off x="179512" y="1484784"/>
            <a:ext cx="8712968" cy="2729354"/>
          </a:xfrm>
          <a:prstGeom prst="rect">
            <a:avLst/>
          </a:prstGeom>
          <a:noFill/>
          <a:ln w="9525">
            <a:solidFill>
              <a:schemeClr val="tx1"/>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GB" dirty="0"/>
              <a:t>A light meter measures the brightness of the light shining onto its detector. </a:t>
            </a:r>
            <a:endParaRPr lang="en-GB" dirty="0" smtClean="0"/>
          </a:p>
          <a:p>
            <a:endParaRPr lang="en-GB" dirty="0" smtClean="0"/>
          </a:p>
          <a:p>
            <a:r>
              <a:rPr lang="en-GB" dirty="0" smtClean="0"/>
              <a:t>The </a:t>
            </a:r>
            <a:r>
              <a:rPr lang="en-GB" dirty="0"/>
              <a:t>brightness </a:t>
            </a:r>
            <a:r>
              <a:rPr lang="en-GB" dirty="0" smtClean="0"/>
              <a:t>(sometimes called intensity) </a:t>
            </a:r>
            <a:r>
              <a:rPr lang="en-GB" dirty="0" smtClean="0"/>
              <a:t>depends </a:t>
            </a:r>
            <a:r>
              <a:rPr lang="en-GB" dirty="0"/>
              <a:t>on the luminosity of the light source and its distance from the meter. </a:t>
            </a:r>
            <a:endParaRPr lang="en-GB" dirty="0" smtClean="0"/>
          </a:p>
          <a:p>
            <a:endParaRPr lang="en-GB" dirty="0"/>
          </a:p>
          <a:p>
            <a:r>
              <a:rPr lang="en-GB" dirty="0"/>
              <a:t>Astronomers can estimate an object’s distance by measuring its brightness and knowing (or assuming) its luminosity.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GB" dirty="0"/>
              <a:t>Use a light meter to measure the brightness at various distances from a lamp.</a:t>
            </a:r>
          </a:p>
          <a:p>
            <a:r>
              <a:rPr lang="en-GB" dirty="0"/>
              <a:t>Plot a graph showing how brightness varies with distance. </a:t>
            </a:r>
            <a:endParaRPr lang="en-GB" dirty="0" smtClean="0"/>
          </a:p>
          <a:p>
            <a:r>
              <a:rPr lang="en-GB" dirty="0" smtClean="0"/>
              <a:t>Draw </a:t>
            </a:r>
            <a:r>
              <a:rPr lang="en-GB" dirty="0"/>
              <a:t>a smooth curve to show the trend of your measurements.</a:t>
            </a:r>
          </a:p>
          <a:p>
            <a:r>
              <a:rPr lang="en-GB" dirty="0"/>
              <a:t>Put the light meter at a distance in between two positions that you have measured. </a:t>
            </a:r>
          </a:p>
          <a:p>
            <a:r>
              <a:rPr lang="en-GB" dirty="0"/>
              <a:t>Note its reading.</a:t>
            </a:r>
          </a:p>
          <a:p>
            <a:r>
              <a:rPr lang="en-GB" dirty="0"/>
              <a:t>Use your graph to predict the distance that would give this reading </a:t>
            </a:r>
          </a:p>
          <a:p>
            <a:r>
              <a:rPr lang="en-GB" dirty="0"/>
              <a:t>Measure the distance and check whether your prediction was right.</a:t>
            </a:r>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It </a:t>
            </a:r>
            <a:r>
              <a:rPr lang="en-GB" dirty="0"/>
              <a:t>is unlikely </a:t>
            </a:r>
            <a:r>
              <a:rPr lang="en-GB" dirty="0" smtClean="0"/>
              <a:t>your results will be linear, </a:t>
            </a:r>
            <a:r>
              <a:rPr lang="en-GB" dirty="0"/>
              <a:t>so the reading is probably not proportional to brightness and it would not be reasonable to expect the measurements to follow an inverse-square law. </a:t>
            </a:r>
            <a:endParaRPr lang="en-GB" dirty="0" smtClean="0"/>
          </a:p>
          <a:p>
            <a:r>
              <a:rPr lang="en-GB" dirty="0" smtClean="0"/>
              <a:t>That </a:t>
            </a:r>
            <a:r>
              <a:rPr lang="en-GB" dirty="0"/>
              <a:t>is, doubling the distance will probably </a:t>
            </a:r>
            <a:r>
              <a:rPr lang="en-GB" i="1" dirty="0"/>
              <a:t>not</a:t>
            </a:r>
            <a:r>
              <a:rPr lang="en-GB" dirty="0"/>
              <a:t> reduce the meter reading to one quarter of its value as would be theoretically predicted for a point source</a:t>
            </a:r>
            <a:r>
              <a:rPr lang="en-GB" dirty="0" smtClean="0"/>
              <a:t>.</a:t>
            </a:r>
            <a:endParaRPr lang="en-GB" dirty="0"/>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514350" indent="-514350">
              <a:spcAft>
                <a:spcPts val="1200"/>
              </a:spcAft>
              <a:buFont typeface="+mj-lt"/>
              <a:buAutoNum type="arabicPeriod"/>
            </a:pPr>
            <a:r>
              <a:rPr lang="en-GB" dirty="0"/>
              <a:t>Suppose you repeated the experiment with a more luminous lamp (a more powerful one). How do you think your light-meter readings would change?</a:t>
            </a:r>
          </a:p>
          <a:p>
            <a:pPr marL="514350" indent="-514350">
              <a:spcAft>
                <a:spcPts val="1200"/>
              </a:spcAft>
              <a:buFont typeface="+mj-lt"/>
              <a:buAutoNum type="arabicPeriod"/>
            </a:pPr>
            <a:r>
              <a:rPr lang="en-GB" dirty="0"/>
              <a:t>Write a few sentences explaining how astronomers can use brightness measurements to estimate distances. </a:t>
            </a:r>
          </a:p>
          <a:p>
            <a:pPr marL="514350" indent="-514350">
              <a:spcAft>
                <a:spcPts val="1200"/>
              </a:spcAft>
              <a:buFont typeface="+mj-lt"/>
              <a:buAutoNum type="arabicPeriod"/>
            </a:pPr>
            <a:r>
              <a:rPr lang="en-GB" dirty="0"/>
              <a:t>Explain why astronomers can only use this method to estimate distance if they are pretty sure of the object’s luminosity.</a:t>
            </a:r>
          </a:p>
          <a:p>
            <a:pPr>
              <a:spcAft>
                <a:spcPts val="1200"/>
              </a:spcAft>
            </a:pP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GB" dirty="0" smtClean="0"/>
              <a:t>Suppose you repeated the experiment with a more luminous lamp (a more powerful one). How do you think your light-meter readings would change?</a:t>
            </a:r>
            <a:br>
              <a:rPr lang="en-GB" dirty="0" smtClean="0"/>
            </a:br>
            <a:endParaRPr lang="en-GB" dirty="0"/>
          </a:p>
        </p:txBody>
      </p:sp>
      <p:sp>
        <p:nvSpPr>
          <p:cNvPr id="3" name="Content Placeholder 2"/>
          <p:cNvSpPr>
            <a:spLocks noGrp="1"/>
          </p:cNvSpPr>
          <p:nvPr>
            <p:ph idx="1"/>
          </p:nvPr>
        </p:nvSpPr>
        <p:spPr>
          <a:xfrm>
            <a:off x="457200" y="3429000"/>
            <a:ext cx="8229600" cy="2697163"/>
          </a:xfrm>
        </p:spPr>
        <p:txBody>
          <a:bodyPr>
            <a:normAutofit/>
          </a:bodyPr>
          <a:lstStyle/>
          <a:p>
            <a:pPr>
              <a:buNone/>
            </a:pPr>
            <a:r>
              <a:rPr lang="en-GB" dirty="0" smtClean="0"/>
              <a:t>Light </a:t>
            </a:r>
            <a:r>
              <a:rPr lang="en-GB" dirty="0"/>
              <a:t>meter readings would be higher at each distance. The lamp would appear to be closer than it is</a:t>
            </a:r>
            <a:r>
              <a:rPr lang="en-GB" dirty="0" smtClean="0"/>
              <a: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rgbClr val="FFFF00"/>
          </a:solidFill>
          <a:ln>
            <a:solidFill>
              <a:schemeClr val="tx1"/>
            </a:solidFill>
          </a:ln>
        </p:spPr>
        <p:txBody>
          <a:bodyPr>
            <a:normAutofit fontScale="90000"/>
          </a:bodyPr>
          <a:lstStyle/>
          <a:p>
            <a:r>
              <a:rPr lang="en-GB" dirty="0" smtClean="0"/>
              <a:t>WALT: What affects how brightly a start appears on Earth? Grades C-A*</a:t>
            </a:r>
            <a:endParaRPr lang="en-GB" dirty="0"/>
          </a:p>
        </p:txBody>
      </p:sp>
      <p:sp>
        <p:nvSpPr>
          <p:cNvPr id="3" name="Content Placeholder 2"/>
          <p:cNvSpPr>
            <a:spLocks noGrp="1"/>
          </p:cNvSpPr>
          <p:nvPr>
            <p:ph idx="1"/>
          </p:nvPr>
        </p:nvSpPr>
        <p:spPr>
          <a:xfrm>
            <a:off x="0" y="1600200"/>
            <a:ext cx="9144000" cy="4525963"/>
          </a:xfrm>
        </p:spPr>
        <p:txBody>
          <a:bodyPr>
            <a:noAutofit/>
          </a:bodyPr>
          <a:lstStyle/>
          <a:p>
            <a:r>
              <a:rPr lang="en-GB" sz="3600" dirty="0" smtClean="0"/>
              <a:t>recall </a:t>
            </a:r>
            <a:r>
              <a:rPr lang="en-GB" sz="3600" dirty="0"/>
              <a:t>that the luminosity of a star depends on its temperature and its </a:t>
            </a:r>
            <a:r>
              <a:rPr lang="en-GB" sz="3600" dirty="0" smtClean="0"/>
              <a:t>size – C</a:t>
            </a:r>
          </a:p>
          <a:p>
            <a:endParaRPr lang="en-GB" sz="1600" dirty="0"/>
          </a:p>
          <a:p>
            <a:r>
              <a:rPr lang="en-GB" sz="3600" dirty="0" smtClean="0"/>
              <a:t>explain </a:t>
            </a:r>
            <a:r>
              <a:rPr lang="en-GB" sz="3600" dirty="0"/>
              <a:t>qualitatively </a:t>
            </a:r>
            <a:r>
              <a:rPr lang="en-GB" sz="3600" b="1" dirty="0"/>
              <a:t>why</a:t>
            </a:r>
            <a:r>
              <a:rPr lang="en-GB" sz="3600" dirty="0"/>
              <a:t> the observed intensity of light from a star (as seen on Earth) </a:t>
            </a:r>
            <a:r>
              <a:rPr lang="en-GB" sz="3600" dirty="0" smtClean="0"/>
              <a:t>depends on </a:t>
            </a:r>
            <a:r>
              <a:rPr lang="en-GB" sz="3600" dirty="0"/>
              <a:t>the star’s luminosity and its distance from </a:t>
            </a:r>
            <a:r>
              <a:rPr lang="en-GB" sz="3600" dirty="0" smtClean="0"/>
              <a:t>Earth – A*</a:t>
            </a:r>
            <a:endParaRPr lang="en-GB" sz="3600" dirty="0"/>
          </a:p>
        </p:txBody>
      </p:sp>
      <p:pic>
        <p:nvPicPr>
          <p:cNvPr id="5" name="Picture 6" descr="https://encrypted-tbn2.gstatic.com/images?q=tbn:ANd9GcROh_VunccSoyyg2tvswDMQBqzxxVvUULo-1iEMI-nJd2KxkuWY"/>
          <p:cNvPicPr>
            <a:picLocks noChangeAspect="1" noChangeArrowheads="1"/>
          </p:cNvPicPr>
          <p:nvPr/>
        </p:nvPicPr>
        <p:blipFill>
          <a:blip r:embed="rId2" cstate="print"/>
          <a:srcRect/>
          <a:stretch>
            <a:fillRect/>
          </a:stretch>
        </p:blipFill>
        <p:spPr bwMode="auto">
          <a:xfrm>
            <a:off x="5940152" y="4798382"/>
            <a:ext cx="3203848" cy="205961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GB" dirty="0" smtClean="0"/>
              <a:t>Write a few sentences explaining how astronomers can use brightness measurements to estimate distances. </a:t>
            </a:r>
            <a:br>
              <a:rPr lang="en-GB" dirty="0" smtClean="0"/>
            </a:br>
            <a:endParaRPr lang="en-GB" dirty="0"/>
          </a:p>
        </p:txBody>
      </p:sp>
      <p:sp>
        <p:nvSpPr>
          <p:cNvPr id="3" name="Content Placeholder 2"/>
          <p:cNvSpPr>
            <a:spLocks noGrp="1"/>
          </p:cNvSpPr>
          <p:nvPr>
            <p:ph idx="1"/>
          </p:nvPr>
        </p:nvSpPr>
        <p:spPr>
          <a:xfrm>
            <a:off x="457200" y="3140968"/>
            <a:ext cx="8229600" cy="2985195"/>
          </a:xfrm>
        </p:spPr>
        <p:txBody>
          <a:bodyPr>
            <a:normAutofit/>
          </a:bodyPr>
          <a:lstStyle/>
          <a:p>
            <a:r>
              <a:rPr lang="en-GB" dirty="0" smtClean="0"/>
              <a:t>If </a:t>
            </a:r>
            <a:r>
              <a:rPr lang="en-GB" dirty="0"/>
              <a:t>the brightness and distance of one star is known, other stars can be compared to that star. </a:t>
            </a:r>
            <a:endParaRPr lang="en-GB" dirty="0" smtClean="0"/>
          </a:p>
          <a:p>
            <a:r>
              <a:rPr lang="en-GB" dirty="0" smtClean="0"/>
              <a:t>The </a:t>
            </a:r>
            <a:r>
              <a:rPr lang="en-GB" dirty="0"/>
              <a:t>further they are away, the dimmer they will appear, if they have the same luminosity</a:t>
            </a:r>
            <a:r>
              <a:rPr lang="en-GB" dirty="0" smtClean="0"/>
              <a: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GB" dirty="0" smtClean="0"/>
              <a:t>Explain why astronomers can only use this method to estimate distance if they are pretty sure of the object’s luminosity.</a:t>
            </a:r>
            <a:br>
              <a:rPr lang="en-GB" dirty="0" smtClean="0"/>
            </a:br>
            <a:endParaRPr lang="en-GB" dirty="0"/>
          </a:p>
        </p:txBody>
      </p:sp>
      <p:sp>
        <p:nvSpPr>
          <p:cNvPr id="3" name="Content Placeholder 2"/>
          <p:cNvSpPr>
            <a:spLocks noGrp="1"/>
          </p:cNvSpPr>
          <p:nvPr>
            <p:ph idx="1"/>
          </p:nvPr>
        </p:nvSpPr>
        <p:spPr>
          <a:xfrm>
            <a:off x="457200" y="3212976"/>
            <a:ext cx="8229600" cy="2913187"/>
          </a:xfrm>
        </p:spPr>
        <p:txBody>
          <a:bodyPr>
            <a:normAutofit/>
          </a:bodyPr>
          <a:lstStyle/>
          <a:p>
            <a:r>
              <a:rPr lang="en-GB" dirty="0" smtClean="0"/>
              <a:t>If </a:t>
            </a:r>
            <a:r>
              <a:rPr lang="en-GB" dirty="0"/>
              <a:t>the luminosity is brighter than thought, then the star may appear to be closer than it really is.</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ILT answer</a:t>
            </a:r>
            <a:endParaRPr lang="en-GB" dirty="0"/>
          </a:p>
        </p:txBody>
      </p:sp>
      <p:sp>
        <p:nvSpPr>
          <p:cNvPr id="3" name="Content Placeholder 2"/>
          <p:cNvSpPr>
            <a:spLocks noGrp="1"/>
          </p:cNvSpPr>
          <p:nvPr>
            <p:ph idx="1"/>
          </p:nvPr>
        </p:nvSpPr>
        <p:spPr/>
        <p:txBody>
          <a:bodyPr/>
          <a:lstStyle/>
          <a:p>
            <a:pPr lvl="0"/>
            <a:r>
              <a:rPr lang="en-GB" dirty="0"/>
              <a:t>If two stars are exactly the same, the one that is further away will look dimmer. </a:t>
            </a:r>
            <a:endParaRPr lang="en-GB" dirty="0" smtClean="0"/>
          </a:p>
          <a:p>
            <a:pPr lvl="0"/>
            <a:r>
              <a:rPr lang="en-GB" dirty="0" smtClean="0"/>
              <a:t>The </a:t>
            </a:r>
            <a:r>
              <a:rPr lang="en-GB" dirty="0"/>
              <a:t>temperature and the size of the star will also change its brightness.</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126163"/>
          </a:xfrm>
        </p:spPr>
        <p:txBody>
          <a:bodyPr/>
          <a:lstStyle/>
          <a:p>
            <a:r>
              <a:rPr lang="en-GB" dirty="0" smtClean="0"/>
              <a:t>Using </a:t>
            </a:r>
            <a:r>
              <a:rPr lang="en-GB" dirty="0"/>
              <a:t>the parallax method of measuring distance to the stars does not give a very accurate result when stars are more than 300 parsec (1000 light years) away. </a:t>
            </a:r>
            <a:endParaRPr lang="en-GB" dirty="0" smtClean="0"/>
          </a:p>
          <a:p>
            <a:endParaRPr lang="en-GB" dirty="0" smtClean="0"/>
          </a:p>
          <a:p>
            <a:r>
              <a:rPr lang="en-GB" dirty="0" smtClean="0"/>
              <a:t>Even </a:t>
            </a:r>
            <a:r>
              <a:rPr lang="en-GB" dirty="0"/>
              <a:t>the closest star only has a parallax angle of less than one second of arc. Most stars and galaxies in the Universe are farther away than this.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b="1" dirty="0" smtClean="0"/>
              <a:t>Luminosity</a:t>
            </a:r>
            <a:endParaRPr lang="en-GB" b="1" dirty="0"/>
          </a:p>
        </p:txBody>
      </p:sp>
      <p:sp>
        <p:nvSpPr>
          <p:cNvPr id="3" name="Content Placeholder 2"/>
          <p:cNvSpPr>
            <a:spLocks noGrp="1"/>
          </p:cNvSpPr>
          <p:nvPr>
            <p:ph idx="1"/>
          </p:nvPr>
        </p:nvSpPr>
        <p:spPr>
          <a:xfrm>
            <a:off x="0" y="1124744"/>
            <a:ext cx="9144000" cy="5733256"/>
          </a:xfrm>
        </p:spPr>
        <p:txBody>
          <a:bodyPr>
            <a:normAutofit fontScale="92500" lnSpcReduction="10000"/>
          </a:bodyPr>
          <a:lstStyle/>
          <a:p>
            <a:r>
              <a:rPr lang="en-GB" sz="4400" b="1" dirty="0" smtClean="0"/>
              <a:t>Luminosity = </a:t>
            </a:r>
            <a:r>
              <a:rPr lang="en-GB" sz="4200" dirty="0" smtClean="0"/>
              <a:t>Total </a:t>
            </a:r>
            <a:r>
              <a:rPr lang="en-GB" sz="4200" dirty="0"/>
              <a:t>energy </a:t>
            </a:r>
            <a:r>
              <a:rPr lang="en-GB" sz="4200" dirty="0" smtClean="0"/>
              <a:t>emitted </a:t>
            </a:r>
            <a:r>
              <a:rPr lang="en-GB" sz="4200" dirty="0"/>
              <a:t>by a star at all wavelengths from gamma radiation to radio waves. </a:t>
            </a:r>
            <a:endParaRPr lang="en-GB" sz="4200" dirty="0" smtClean="0"/>
          </a:p>
          <a:p>
            <a:endParaRPr lang="en-GB" sz="1900" dirty="0"/>
          </a:p>
          <a:p>
            <a:r>
              <a:rPr lang="en-GB" sz="4200" b="1" dirty="0" smtClean="0"/>
              <a:t>Sun </a:t>
            </a:r>
          </a:p>
          <a:p>
            <a:r>
              <a:rPr lang="en-GB" sz="4200" dirty="0" smtClean="0"/>
              <a:t>Emits 500 </a:t>
            </a:r>
            <a:r>
              <a:rPr lang="en-GB" sz="4200" dirty="0"/>
              <a:t>million </a:t>
            </a:r>
            <a:r>
              <a:rPr lang="en-GB" sz="4200" dirty="0" err="1"/>
              <a:t>million</a:t>
            </a:r>
            <a:r>
              <a:rPr lang="en-GB" sz="4200" dirty="0"/>
              <a:t> </a:t>
            </a:r>
            <a:r>
              <a:rPr lang="en-GB" sz="4200" dirty="0" err="1"/>
              <a:t>million</a:t>
            </a:r>
            <a:r>
              <a:rPr lang="en-GB" sz="4200" dirty="0"/>
              <a:t> MJ of </a:t>
            </a:r>
            <a:r>
              <a:rPr lang="en-GB" sz="4200" dirty="0" smtClean="0"/>
              <a:t>energy per second </a:t>
            </a:r>
          </a:p>
          <a:p>
            <a:r>
              <a:rPr lang="en-GB" sz="4200" dirty="0" smtClean="0"/>
              <a:t>Luminosity = </a:t>
            </a:r>
            <a:r>
              <a:rPr lang="en-GB" sz="4200" dirty="0"/>
              <a:t>500 million </a:t>
            </a:r>
            <a:r>
              <a:rPr lang="en-GB" sz="4200" dirty="0" err="1"/>
              <a:t>million</a:t>
            </a:r>
            <a:r>
              <a:rPr lang="en-GB" sz="4200" dirty="0"/>
              <a:t> </a:t>
            </a:r>
            <a:r>
              <a:rPr lang="en-GB" sz="4200" dirty="0" err="1"/>
              <a:t>million</a:t>
            </a:r>
            <a:r>
              <a:rPr lang="en-GB" sz="4200" dirty="0"/>
              <a:t> </a:t>
            </a:r>
            <a:r>
              <a:rPr lang="en-GB" sz="4200" dirty="0" smtClean="0"/>
              <a:t>MJ</a:t>
            </a:r>
            <a:r>
              <a:rPr lang="en-GB" dirty="0" smtClean="0"/>
              <a:t/>
            </a:r>
            <a:br>
              <a:rPr lang="en-GB" dirty="0" smtClean="0"/>
            </a:br>
            <a:r>
              <a:rPr lang="en-GB" dirty="0" smtClean="0"/>
              <a:t/>
            </a:r>
            <a:br>
              <a:rPr lang="en-GB" dirty="0" smtClean="0"/>
            </a:br>
            <a:endParaRPr lang="en-GB" dirty="0"/>
          </a:p>
        </p:txBody>
      </p:sp>
      <p:sp>
        <p:nvSpPr>
          <p:cNvPr id="4" name="TextBox 3"/>
          <p:cNvSpPr txBox="1"/>
          <p:nvPr/>
        </p:nvSpPr>
        <p:spPr>
          <a:xfrm rot="21032394">
            <a:off x="546803" y="4399661"/>
            <a:ext cx="7488832" cy="707886"/>
          </a:xfrm>
          <a:prstGeom prst="rect">
            <a:avLst/>
          </a:prstGeom>
          <a:solidFill>
            <a:srgbClr val="FFFF00"/>
          </a:solidFill>
          <a:ln>
            <a:solidFill>
              <a:schemeClr val="tx1"/>
            </a:solidFill>
          </a:ln>
        </p:spPr>
        <p:txBody>
          <a:bodyPr wrap="square" rtlCol="0">
            <a:spAutoFit/>
          </a:bodyPr>
          <a:lstStyle/>
          <a:p>
            <a:r>
              <a:rPr lang="en-GB" sz="4000" dirty="0" smtClean="0"/>
              <a:t>You don’t need to know this figure!</a:t>
            </a:r>
            <a:endParaRPr lang="en-GB"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6000" b="1" dirty="0" smtClean="0"/>
              <a:t>Luminosity depends on:</a:t>
            </a:r>
          </a:p>
          <a:p>
            <a:pPr>
              <a:buNone/>
            </a:pPr>
            <a:endParaRPr lang="en-GB" sz="2000" dirty="0" smtClean="0"/>
          </a:p>
          <a:p>
            <a:pPr algn="ctr"/>
            <a:r>
              <a:rPr lang="en-GB" sz="6000" dirty="0" smtClean="0"/>
              <a:t>size of the star</a:t>
            </a:r>
          </a:p>
          <a:p>
            <a:pPr algn="ctr"/>
            <a:r>
              <a:rPr lang="en-GB" sz="6000" dirty="0" smtClean="0">
                <a:solidFill>
                  <a:srgbClr val="FF0000"/>
                </a:solidFill>
                <a:effectLst>
                  <a:outerShdw blurRad="38100" dist="38100" dir="2700000" algn="tl">
                    <a:srgbClr val="000000">
                      <a:alpha val="43137"/>
                    </a:srgbClr>
                  </a:outerShdw>
                </a:effectLst>
              </a:rPr>
              <a:t>temperature</a:t>
            </a:r>
            <a:r>
              <a:rPr lang="en-GB" sz="6000" dirty="0" smtClean="0"/>
              <a:t> of the star</a:t>
            </a:r>
            <a:r>
              <a:rPr lang="en-GB" dirty="0" smtClean="0"/>
              <a:t/>
            </a:r>
            <a:br>
              <a:rPr lang="en-GB" dirty="0" smtClean="0"/>
            </a:br>
            <a:r>
              <a:rPr lang="en-GB" dirty="0" smtClean="0"/>
              <a:t/>
            </a:r>
            <a:br>
              <a:rPr lang="en-GB" dirty="0" smtClean="0"/>
            </a:br>
            <a:endParaRPr lang="en-GB" dirty="0"/>
          </a:p>
        </p:txBody>
      </p:sp>
      <p:sp>
        <p:nvSpPr>
          <p:cNvPr id="4098" name="AutoShape 2" descr="data:image/jpeg;base64,/9j/4AAQSkZJRgABAQAAAQABAAD/2wBDAAkGBwgHBgkIBwgKCgkLDRYPDQwMDRsUFRAWIB0iIiAdHx8kKDQsJCYxJx8fLT0tMTU3Ojo6Iys/RD84QzQ5Ojf/2wBDAQoKCg0MDRoPDxo3JR8lNzc3Nzc3Nzc3Nzc3Nzc3Nzc3Nzc3Nzc3Nzc3Nzc3Nzc3Nzc3Nzc3Nzc3Nzc3Nzc3Nzf/wAARCAC4ALgDASIAAhEBAxEB/8QAGwAAAwEBAQEBAAAAAAAAAAAAAAQFAwIBBgf/xAAyEAACAgICAQMDAgQFBQAAAAABAgADBBESITEFE0EiUWFxgRQyQpEGI1KhsRUz0eHw/8QAGQEAAwEBAQAAAAAAAAAAAAAAAAIDAQQF/8QAIxEAAgMAAgEEAwEAAAAAAAAAAAECAxESITEEEyJBFDJxYf/aAAwDAQACEQMRAD8A/DYQhAAhCa0oHbRmN4BlCN34xUbWKkaOjBST8GtYeQhCaYEJ6Bs6E7NNgGyszUBnG8HRJBiuu9TbF2LPxMn3E1GmdWFIZfEUlDMHKon5EnzK3sQfkIRhMYsvIb0Jgw0xH2jKSZmHkIQmgEIQgAQhCABCEIAEIQgATpWKnqczarHe0ArMbS8gN4+Srrwfx/xOMrG/qXxF2psqbseIzjZA1xfxJNZ8ojf0RIIOjOkQvvjHMnHDDkne/mc+nADJCt8mNz+OozOxcVtWyluu59Ri4leVgggDlqKeoYS/w5dB3Gf8LXbU1sfE477HOvnH6KRWPGQ78Q05ZUjqdPWEYES/69iqriwCQ8jyI9VvuRTMccNDT7lBiK423C/MvUV6oA/EVNYR/HzCFrWoHE6WjjToCR8mko5J+8+m0ExyzRbB9POY5dx1uJXdx2TNcd6PnlpcjepwwKnRn1eThVoOCASB6hTws0onRVerGLKOCUJ6VK+RqeToECEIQAIQhAAnSdsNzmeg68QAo14tdida3NKkOMfHUn1ZD1nox+nNV+rBOecZr/UOmhgPVeOLjR+8TycF0bdYJH4jJqSwcqyNxvCco3C3tZHk4dxGzfJMx/dX6XQ6M0bHZLFsQdT6N8WqxOVeiJyMetlKyX5S84bwFEs93GKt9ol6Mxo9QZfgyocRlBAk4VNRmq52O5kJRcZJfZr3o+g9Wq9zG3+J8pYu7APzPteIvwx+k+YtxGTIPXW5L0lmJxZs0NIukigHK/vwDHwpFcWqrLWECPF+TGbOhv41r4lNFTExgo6Opzi0CpeTDuLZlxsfiD0Jzt83xXgdddi99pOz94kMcPuyzxG3AOtzDKs0hHxOmHXSEZF9QAL/AEDoGJkEeRK1WK1zFiOplm4gTsdATuhYl8STX2TYT09EzyXFCEIQAJ2tbt4E4j+JYigBiIsm0ujUtFf4e3/QZwUZfKkT6TFspYANqbPiU2joCc35WPGh+B87itaT9B7lFbmTQsH7xtcFK32om74iXLojRk53RbNUWden3FtcDsfaULsZiOdfR+0kVU2YbcgCRKuF6klhCP0T95x2p7ygPF/TN8U+4umH1CY5mGG+oDsSpXSrEOnzPbqtrvU5VbktRTj0ZemqTjcTFMnHBc9dythV6UxfKq05GokbPmzWuiW1el1OsPHAYsR2Y8mKbGCgdxg44qB18Sju6wVREcluKECT/Z0SzR+47bQmF6k9D5jweLAZPcbJMUes22AfAlRqutTk0ADYnTGxIRoUdkx6vzIebmF2IAlT1ArWDyPchMnuWEjxOv08V+zJyZwql2ntlfARkBaV2fMWtsLmdSbb6EM4QhHMCeqORAE8nVZAcEwYFDFx31uO1vdX1sxanNqCgEgRhMhH8dzinyb7RRYM15bdchG6shW+JM3v+kzWrYcdNqQlBMZMuY5rt6bU1b06onagCGBio6Ag9ykmMyjruedZZxfTKpaYYwekhT2JQVQ66MwFZ+Y1WDxnNZLeyiPMevg3GY5Kbu6EfoXkfzOTjM+SBqSU8lrNa6M8SoLtyP0inqNoVSq+TKN2+XtoIhkUEv33qNW9lrB9ImpSTskdmeW18ByaP+2FGyInkkt4nTGbbEaEG7PfQimZmCpCEGzHXpLRLIxwDszsr472TekG4XZVhLAgT0Y5rGgO5RYpX9phZfWmyxG53KbfSRPCZfj2Hz5iz1sn80o2ZlZ+REr3Fh+nudMHL7EeGEJ6QR5hKink7Sp7P5RucqCx0Ja9Hx+P1OOpOyfCOmpaJV+m3P2QR+0oYuB7QHKU77qqk2pEROcC3xOP3bLEU4pG6hF8LHMVaye1i1NtTDbaj2NbQTxGpzWN4Oh2twmuB1G6cxhoMQRMqqqWA2NzUU0/acEnF+SiTH67K7vBAb8xiql1bWtiIU0UH+oAx7HtFBHG0EfY9zkms/UdDFKNXZoqRv8AEtDCC+lPlHXI9/ou9f8AMY9J9RxMwCq+ilLT0D7Y0f8AxK2vq4cV464611r7anlXXzUsawvCGo+NqxiVLsNftFclUrB2P9p9D6v6nh47Pj4q1WWISGCqNA/IB+TPkM3O91yCoX8anb6fnZ21iJTaQvkZCknZ6/WJXZCfBnV1i73x3Fi6H+mepCCSItnLXb8RXIJbZ6jLlfgaieS3R0Z0wXYrZKzDx3xI3I1zOza7lq5B3yMTYVqSetT06pYiUhBaHb4jmNigDb+J419aHz/aZW5hYaXxKvnLwL0jnMCggLCLsxY7MJWKxYKzTHIWwE+JRuzl9rinUkwiyrUnrNTw0e6xz2x/vOAxB3swCk+BKHp/pzZDjl0ISlGC1gk2K1Pcx0hJ3PofRcLIc8rehHsT0ujGUHiCYw2Rw+msa/Sebd6nn8YItGGeR1FFS6DbgHYnQiddrsdmO1OiDbTz5RaKJm9VTt5MoYuNrtiP3EWpyF0OM2GQxbQ6nLPkx1h9N6FUvvB2ACp33/tKh9WrTJ9op9H+r53IuBZ7dA3/AGiuVaGZiD3955UqVZY+RZSxHvr+EBnNkUEAXfVseN/P/wB+ZJvpW0auXTj+r7yqLzk4xQn618Sdbdo8XH7ztpcklF/ROWE23GVeidiL2ULqP3qeyOxFWndCTJtE96zvoTFsct5EftcKNxc5CE66nRGUvoXESs3DYqeM+dy6La3OwdT669+QPcm5VHuDfmd1Fzj5Jyjp8zPQCToSs+J9xMfaRW8TuVqZPiImtgN6hKTe3w11uEFZ/gYSoQhKim+OwB+qUsf1FMc9f7SOASdCM1Y++28SVkIv9hk2WP8ArTW/Sm9x/CDP9TnuQqBWlg8S3TeCoCeJw3QUVkUUi98j4b4E6VTY4ETa8Vp+Y1jXlE5EfUZySi0tH0pJ/lgKPMfxUWv6m8mSsRiT7lhm6ZPvP9J+kGcc4N9FEy5Zl8KdKYl/FbH1HsxR7ttxJ6iuRaV7EnClGuRRqy2ru2D/AO5teyXryX5+JGquFo3vsTei5kfRPRjyqx6vJikF1z0H7r9ovbkK68kP6iOZJW1CD5nz+Ur0PyrJ1L0wU/6LJ4M2ZCnpos/Ek6PcxLi9d+DJOZfbQx1udtdOvETch/Jusr8DYiyZw39Y1FK88uNONzZfbsH5M6fb4rJIXd8HuTkqyn2zJdrvy3s9ynXioCTvqJZ4UEBfvK1OKeIV6Kl2PkwnMJ0iBCEIANYtakcjOr79fSv7RZXbpR4jVFHuHbCSkknrGRzjVWW2Ay/joKqwPn5i1CrUmwIxjOH7Yzkum5fweKw9fZYF/EpYxUqNyLmZK++qJ4lPHYLRsmc9kXxQyfZrlZXBOKnzGfT31SPufMjlha5Y/Ecxrwh0x6k51/HEMn2UnfTiZZLAoZy7cl2IhkXkNoeJKENZrZ1RaUY9+Yy2WB0395JW/wCvRnWS/Kvo9zodWvsXSyuTzXo9iZXf5inX9pHxshlI2exKtNgtXkv7iTlVwZqekm4tTdtehNL6Ey6dgDlrxHr61byB+sUYip+jLxnuNeRcJeP6eRYyuOpj6jS2Por0JeFiN9Q1uI+qKLautdS0LZOa0VxWEZc2xRrzMbLDYdmcuOLEfaeTuUUu0T1hCEIxgQhCAHSfzCVcX6gAPEkRpMrgnESdkXJdDJlSyxQut+JOtzXBIQ9RZrnY9mcHs7iwqS8g5DeO7WNzbyJRGU3Hj8SdhKWU6jRQgD8ydiTeGrR7F2wJmORay3r3rud0OErAPnUVym2xMlGOyGfgvLcfYGvtFDarsQfMwws1fb9tj3FMgsmSGHjcnCr5NM1y6GMtTW3IT2uz3V18zrIsSyj86kvDv42kE9blYxco/wAMbxj4JR9N4+8dxrCp5If1ETv1ZWCPMVx8w1WcWPiK4Oceg3Cxl5Wl63JGRkugLb3N7spHXfUm5dwYcRGprzrDJM0qzm5d9R85CPV57kGdc2+5nRKlPwKpHV//AHW1M56TvzPJVdIUIQhNAIQhAAhCEACEIQAaw7RX0Y2+Uo12JKnpO/Mm603pqY1Zkk2Ag9Tt7w4/aIz3epvtoNNqLeN25SuuRqt/Mj773PeTfczJVqT01M1bIfZ0epkGIbc5hHSSFKFeUBWATE725WEiZwiqCT1Gtnuz955CEcwIQhAAhCEACEIQAIQhAAhCEACEIQAIQhAAhCEACEIQAIQhAAhCEACEIQAIQhAAhCEACEIQ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100" name="AutoShape 4" descr="data:image/jpeg;base64,/9j/4AAQSkZJRgABAQAAAQABAAD/2wBDAAkGBwgHBgkIBwgKCgkLDRYPDQwMDRsUFRAWIB0iIiAdHx8kKDQsJCYxJx8fLT0tMTU3Ojo6Iys/RD84QzQ5Ojf/2wBDAQoKCg0MDRoPDxo3JR8lNzc3Nzc3Nzc3Nzc3Nzc3Nzc3Nzc3Nzc3Nzc3Nzc3Nzc3Nzc3Nzc3Nzc3Nzc3Nzc3Nzf/wAARCAC4ALgDASIAAhEBAxEB/8QAGwAAAwEBAQEBAAAAAAAAAAAAAAQFAwIBBgf/xAAyEAACAgICAQMDAgQFBQAAAAABAgADBBESITEFE0EiUWFxgRQyQpEGI1KhsRUz0eHw/8QAGQEAAwEBAQAAAAAAAAAAAAAAAAIDAQQF/8QAIxEAAgMAAgEEAwEAAAAAAAAAAAECAxESITEEEyJBFDJxYf/aAAwDAQACEQMRAD8A/DYQhAAhCa0oHbRmN4BlCN34xUbWKkaOjBST8GtYeQhCaYEJ6Bs6E7NNgGyszUBnG8HRJBiuu9TbF2LPxMn3E1GmdWFIZfEUlDMHKon5EnzK3sQfkIRhMYsvIb0Jgw0xH2jKSZmHkIQmgEIQgAQhCABCEIAEIQgATpWKnqczarHe0ArMbS8gN4+Srrwfx/xOMrG/qXxF2psqbseIzjZA1xfxJNZ8ojf0RIIOjOkQvvjHMnHDDkne/mc+nADJCt8mNz+OozOxcVtWyluu59Ri4leVgggDlqKeoYS/w5dB3Gf8LXbU1sfE477HOvnH6KRWPGQ78Q05ZUjqdPWEYES/69iqriwCQ8jyI9VvuRTMccNDT7lBiK423C/MvUV6oA/EVNYR/HzCFrWoHE6WjjToCR8mko5J+8+m0ExyzRbB9POY5dx1uJXdx2TNcd6PnlpcjepwwKnRn1eThVoOCASB6hTws0onRVerGLKOCUJ6VK+RqeToECEIQAIQhAAnSdsNzmeg68QAo14tdida3NKkOMfHUn1ZD1nox+nNV+rBOecZr/UOmhgPVeOLjR+8TycF0bdYJH4jJqSwcqyNxvCco3C3tZHk4dxGzfJMx/dX6XQ6M0bHZLFsQdT6N8WqxOVeiJyMetlKyX5S84bwFEs93GKt9ol6Mxo9QZfgyocRlBAk4VNRmq52O5kJRcZJfZr3o+g9Wq9zG3+J8pYu7APzPteIvwx+k+YtxGTIPXW5L0lmJxZs0NIukigHK/vwDHwpFcWqrLWECPF+TGbOhv41r4lNFTExgo6Opzi0CpeTDuLZlxsfiD0Jzt83xXgdddi99pOz94kMcPuyzxG3AOtzDKs0hHxOmHXSEZF9QAL/AEDoGJkEeRK1WK1zFiOplm4gTsdATuhYl8STX2TYT09EzyXFCEIQAJ2tbt4E4j+JYigBiIsm0ujUtFf4e3/QZwUZfKkT6TFspYANqbPiU2joCc35WPGh+B87itaT9B7lFbmTQsH7xtcFK32om74iXLojRk53RbNUWden3FtcDsfaULsZiOdfR+0kVU2YbcgCRKuF6klhCP0T95x2p7ygPF/TN8U+4umH1CY5mGG+oDsSpXSrEOnzPbqtrvU5VbktRTj0ZemqTjcTFMnHBc9dythV6UxfKq05GokbPmzWuiW1el1OsPHAYsR2Y8mKbGCgdxg44qB18Sju6wVREcluKECT/Z0SzR+47bQmF6k9D5jweLAZPcbJMUes22AfAlRqutTk0ADYnTGxIRoUdkx6vzIebmF2IAlT1ArWDyPchMnuWEjxOv08V+zJyZwql2ntlfARkBaV2fMWtsLmdSbb6EM4QhHMCeqORAE8nVZAcEwYFDFx31uO1vdX1sxanNqCgEgRhMhH8dzinyb7RRYM15bdchG6shW+JM3v+kzWrYcdNqQlBMZMuY5rt6bU1b06onagCGBio6Ag9ykmMyjruedZZxfTKpaYYwekhT2JQVQ66MwFZ+Y1WDxnNZLeyiPMevg3GY5Kbu6EfoXkfzOTjM+SBqSU8lrNa6M8SoLtyP0inqNoVSq+TKN2+XtoIhkUEv33qNW9lrB9ImpSTskdmeW18ByaP+2FGyInkkt4nTGbbEaEG7PfQimZmCpCEGzHXpLRLIxwDszsr472TekG4XZVhLAgT0Y5rGgO5RYpX9phZfWmyxG53KbfSRPCZfj2Hz5iz1sn80o2ZlZ+REr3Fh+nudMHL7EeGEJ6QR5hKink7Sp7P5RucqCx0Ja9Hx+P1OOpOyfCOmpaJV+m3P2QR+0oYuB7QHKU77qqk2pEROcC3xOP3bLEU4pG6hF8LHMVaye1i1NtTDbaj2NbQTxGpzWN4Oh2twmuB1G6cxhoMQRMqqqWA2NzUU0/acEnF+SiTH67K7vBAb8xiql1bWtiIU0UH+oAx7HtFBHG0EfY9zkms/UdDFKNXZoqRv8AEtDCC+lPlHXI9/ou9f8AMY9J9RxMwCq+ilLT0D7Y0f8AxK2vq4cV464611r7anlXXzUsawvCGo+NqxiVLsNftFclUrB2P9p9D6v6nh47Pj4q1WWISGCqNA/IB+TPkM3O91yCoX8anb6fnZ21iJTaQvkZCknZ6/WJXZCfBnV1i73x3Fi6H+mepCCSItnLXb8RXIJbZ6jLlfgaieS3R0Z0wXYrZKzDx3xI3I1zOza7lq5B3yMTYVqSetT06pYiUhBaHb4jmNigDb+J419aHz/aZW5hYaXxKvnLwL0jnMCggLCLsxY7MJWKxYKzTHIWwE+JRuzl9rinUkwiyrUnrNTw0e6xz2x/vOAxB3swCk+BKHp/pzZDjl0ISlGC1gk2K1Pcx0hJ3PofRcLIc8rehHsT0ujGUHiCYw2Rw+msa/Sebd6nn8YItGGeR1FFS6DbgHYnQiddrsdmO1OiDbTz5RaKJm9VTt5MoYuNrtiP3EWpyF0OM2GQxbQ6nLPkx1h9N6FUvvB2ACp33/tKh9WrTJ9op9H+r53IuBZ7dA3/AGiuVaGZiD3955UqVZY+RZSxHvr+EBnNkUEAXfVseN/P/wB+ZJvpW0auXTj+r7yqLzk4xQn618Sdbdo8XH7ztpcklF/ROWE23GVeidiL2ULqP3qeyOxFWndCTJtE96zvoTFsct5EftcKNxc5CE66nRGUvoXESs3DYqeM+dy6La3OwdT669+QPcm5VHuDfmd1Fzj5Jyjp8zPQCToSs+J9xMfaRW8TuVqZPiImtgN6hKTe3w11uEFZ/gYSoQhKim+OwB+qUsf1FMc9f7SOASdCM1Y++28SVkIv9hk2WP8ArTW/Sm9x/CDP9TnuQqBWlg8S3TeCoCeJw3QUVkUUi98j4b4E6VTY4ETa8Vp+Y1jXlE5EfUZySi0tH0pJ/lgKPMfxUWv6m8mSsRiT7lhm6ZPvP9J+kGcc4N9FEy5Zl8KdKYl/FbH1HsxR7ttxJ6iuRaV7EnClGuRRqy2ru2D/AO5teyXryX5+JGquFo3vsTei5kfRPRjyqx6vJikF1z0H7r9ovbkK68kP6iOZJW1CD5nz+Ur0PyrJ1L0wU/6LJ4M2ZCnpos/Ek6PcxLi9d+DJOZfbQx1udtdOvETch/Jusr8DYiyZw39Y1FK88uNONzZfbsH5M6fb4rJIXd8HuTkqyn2zJdrvy3s9ynXioCTvqJZ4UEBfvK1OKeIV6Kl2PkwnMJ0iBCEIANYtakcjOr79fSv7RZXbpR4jVFHuHbCSkknrGRzjVWW2Ay/joKqwPn5i1CrUmwIxjOH7Yzkum5fweKw9fZYF/EpYxUqNyLmZK++qJ4lPHYLRsmc9kXxQyfZrlZXBOKnzGfT31SPufMjlha5Y/Ecxrwh0x6k51/HEMn2UnfTiZZLAoZy7cl2IhkXkNoeJKENZrZ1RaUY9+Yy2WB0395JW/wCvRnWS/Kvo9zodWvsXSyuTzXo9iZXf5inX9pHxshlI2exKtNgtXkv7iTlVwZqekm4tTdtehNL6Ey6dgDlrxHr61byB+sUYip+jLxnuNeRcJeP6eRYyuOpj6jS2Por0JeFiN9Q1uI+qKLautdS0LZOa0VxWEZc2xRrzMbLDYdmcuOLEfaeTuUUu0T1hCEIxgQhCAHSfzCVcX6gAPEkRpMrgnESdkXJdDJlSyxQut+JOtzXBIQ9RZrnY9mcHs7iwqS8g5DeO7WNzbyJRGU3Hj8SdhKWU6jRQgD8ydiTeGrR7F2wJmORay3r3rud0OErAPnUVym2xMlGOyGfgvLcfYGvtFDarsQfMwws1fb9tj3FMgsmSGHjcnCr5NM1y6GMtTW3IT2uz3V18zrIsSyj86kvDv42kE9blYxco/wAMbxj4JR9N4+8dxrCp5If1ETv1ZWCPMVx8w1WcWPiK4Oceg3Cxl5Wl63JGRkugLb3N7spHXfUm5dwYcRGprzrDJM0qzm5d9R85CPV57kGdc2+5nRKlPwKpHV//AHW1M56TvzPJVdIUIQhNAIQhAAhCEACEIQAaw7RX0Y2+Uo12JKnpO/Mm603pqY1Zkk2Ag9Tt7w4/aIz3epvtoNNqLeN25SuuRqt/Mj773PeTfczJVqT01M1bIfZ0epkGIbc5hHSSFKFeUBWATE725WEiZwiqCT1Gtnuz955CEcwIQhAAhCEACEIQAIQhAAhCEACEIQAIQhAAhCEACEIQAIQhAAhCEACEIQAIQhAAhCEACEIQ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102" name="Picture 6" descr="https://encrypted-tbn2.gstatic.com/images?q=tbn:ANd9GcROh_VunccSoyyg2tvswDMQBqzxxVvUULo-1iEMI-nJd2KxkuWY"/>
          <p:cNvPicPr>
            <a:picLocks noChangeAspect="1" noChangeArrowheads="1"/>
          </p:cNvPicPr>
          <p:nvPr/>
        </p:nvPicPr>
        <p:blipFill>
          <a:blip r:embed="rId2" cstate="print"/>
          <a:srcRect/>
          <a:stretch>
            <a:fillRect/>
          </a:stretch>
        </p:blipFill>
        <p:spPr bwMode="auto">
          <a:xfrm>
            <a:off x="2771800" y="3789040"/>
            <a:ext cx="4168463" cy="267972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092280" y="3429000"/>
            <a:ext cx="1656184" cy="165618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schemeClr val="tx1"/>
                </a:solidFill>
              </a:rPr>
              <a:t>R2</a:t>
            </a:r>
            <a:endParaRPr lang="en-GB" sz="4000" dirty="0"/>
          </a:p>
        </p:txBody>
      </p:sp>
      <p:sp>
        <p:nvSpPr>
          <p:cNvPr id="9" name="Right Arrow 8"/>
          <p:cNvSpPr/>
          <p:nvPr/>
        </p:nvSpPr>
        <p:spPr>
          <a:xfrm>
            <a:off x="1619672" y="3645024"/>
            <a:ext cx="5688632" cy="136815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ysClr val="windowText" lastClr="000000"/>
                </a:solidFill>
              </a:rPr>
              <a:t>Double the radius</a:t>
            </a:r>
            <a:endParaRPr lang="en-GB" sz="2800" b="1" dirty="0">
              <a:solidFill>
                <a:sysClr val="windowText" lastClr="000000"/>
              </a:solidFill>
            </a:endParaRPr>
          </a:p>
        </p:txBody>
      </p:sp>
      <p:sp>
        <p:nvSpPr>
          <p:cNvPr id="2" name="Title 1"/>
          <p:cNvSpPr>
            <a:spLocks noGrp="1"/>
          </p:cNvSpPr>
          <p:nvPr>
            <p:ph type="title"/>
          </p:nvPr>
        </p:nvSpPr>
        <p:spPr>
          <a:xfrm>
            <a:off x="0" y="0"/>
            <a:ext cx="9144000" cy="1143000"/>
          </a:xfrm>
        </p:spPr>
        <p:txBody>
          <a:bodyPr anchor="t">
            <a:noAutofit/>
          </a:bodyPr>
          <a:lstStyle/>
          <a:p>
            <a:r>
              <a:rPr lang="en-GB" sz="4800" b="1" dirty="0" smtClean="0"/>
              <a:t>Luminosity variables – size of star</a:t>
            </a:r>
            <a:endParaRPr lang="en-GB" sz="4800" b="1" dirty="0"/>
          </a:p>
        </p:txBody>
      </p:sp>
      <p:sp>
        <p:nvSpPr>
          <p:cNvPr id="3" name="Content Placeholder 2"/>
          <p:cNvSpPr>
            <a:spLocks noGrp="1"/>
          </p:cNvSpPr>
          <p:nvPr>
            <p:ph idx="1"/>
          </p:nvPr>
        </p:nvSpPr>
        <p:spPr>
          <a:xfrm>
            <a:off x="0" y="836712"/>
            <a:ext cx="9144000" cy="3096344"/>
          </a:xfrm>
        </p:spPr>
        <p:txBody>
          <a:bodyPr>
            <a:normAutofit/>
          </a:bodyPr>
          <a:lstStyle/>
          <a:p>
            <a:r>
              <a:rPr lang="en-GB" i="1" dirty="0" smtClean="0"/>
              <a:t>For stars with the same surface temperature         </a:t>
            </a:r>
            <a:r>
              <a:rPr lang="en-GB" dirty="0" smtClean="0"/>
              <a:t>the </a:t>
            </a:r>
            <a:r>
              <a:rPr lang="en-GB" b="1" dirty="0" smtClean="0"/>
              <a:t>bigger the star </a:t>
            </a:r>
            <a:r>
              <a:rPr lang="en-GB" dirty="0" smtClean="0"/>
              <a:t>the </a:t>
            </a:r>
            <a:r>
              <a:rPr lang="en-GB" b="1" dirty="0" smtClean="0"/>
              <a:t>more energy it gives out</a:t>
            </a:r>
            <a:r>
              <a:rPr lang="en-GB" dirty="0" smtClean="0"/>
              <a:t>. </a:t>
            </a:r>
          </a:p>
          <a:p>
            <a:r>
              <a:rPr lang="en-GB" dirty="0" smtClean="0"/>
              <a:t>A star with double the radius of another one will have an area four times as great and so have a luminosity four times greater than the first star</a:t>
            </a:r>
            <a:endParaRPr lang="en-GB" dirty="0"/>
          </a:p>
        </p:txBody>
      </p:sp>
      <p:sp>
        <p:nvSpPr>
          <p:cNvPr id="7" name="Oval 6"/>
          <p:cNvSpPr/>
          <p:nvPr/>
        </p:nvSpPr>
        <p:spPr>
          <a:xfrm>
            <a:off x="827584" y="3861048"/>
            <a:ext cx="1008112" cy="100811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schemeClr val="tx1"/>
                </a:solidFill>
              </a:rPr>
              <a:t>R</a:t>
            </a:r>
            <a:endParaRPr lang="en-GB" dirty="0">
              <a:solidFill>
                <a:schemeClr val="tx1"/>
              </a:solidFill>
            </a:endParaRPr>
          </a:p>
        </p:txBody>
      </p:sp>
      <p:graphicFrame>
        <p:nvGraphicFramePr>
          <p:cNvPr id="11" name="Table 10"/>
          <p:cNvGraphicFramePr>
            <a:graphicFrameLocks noGrp="1"/>
          </p:cNvGraphicFramePr>
          <p:nvPr/>
        </p:nvGraphicFramePr>
        <p:xfrm>
          <a:off x="5364088" y="5013176"/>
          <a:ext cx="3779912" cy="1737360"/>
        </p:xfrm>
        <a:graphic>
          <a:graphicData uri="http://schemas.openxmlformats.org/drawingml/2006/table">
            <a:tbl>
              <a:tblPr firstRow="1" bandRow="1">
                <a:tableStyleId>{5C22544A-7EE6-4342-B048-85BDC9FD1C3A}</a:tableStyleId>
              </a:tblPr>
              <a:tblGrid>
                <a:gridCol w="2247801"/>
                <a:gridCol w="1532111"/>
              </a:tblGrid>
              <a:tr h="370840">
                <a:tc>
                  <a:txBody>
                    <a:bodyPr/>
                    <a:lstStyle/>
                    <a:p>
                      <a:r>
                        <a:rPr lang="en-GB" sz="3200" b="0" dirty="0" smtClean="0">
                          <a:solidFill>
                            <a:schemeClr val="tx1"/>
                          </a:solidFill>
                        </a:rPr>
                        <a:t>Radius</a:t>
                      </a:r>
                      <a:endParaRPr lang="en-GB" sz="3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3200" b="0" dirty="0" smtClean="0">
                          <a:solidFill>
                            <a:schemeClr val="tx1"/>
                          </a:solidFill>
                        </a:rPr>
                        <a:t>x2</a:t>
                      </a:r>
                      <a:endParaRPr lang="en-GB" sz="3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70840">
                <a:tc>
                  <a:txBody>
                    <a:bodyPr/>
                    <a:lstStyle/>
                    <a:p>
                      <a:r>
                        <a:rPr lang="en-GB" sz="3200" b="0" dirty="0" smtClean="0">
                          <a:solidFill>
                            <a:schemeClr val="tx1"/>
                          </a:solidFill>
                        </a:rPr>
                        <a:t>Area</a:t>
                      </a:r>
                      <a:endParaRPr lang="en-GB" sz="3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3200" b="0" dirty="0" smtClean="0">
                          <a:solidFill>
                            <a:schemeClr val="tx1"/>
                          </a:solidFill>
                        </a:rPr>
                        <a:t>x4</a:t>
                      </a:r>
                      <a:endParaRPr lang="en-GB" sz="3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70840">
                <a:tc>
                  <a:txBody>
                    <a:bodyPr/>
                    <a:lstStyle/>
                    <a:p>
                      <a:r>
                        <a:rPr lang="en-GB" sz="3200" b="0" dirty="0" smtClean="0">
                          <a:solidFill>
                            <a:schemeClr val="tx1"/>
                          </a:solidFill>
                        </a:rPr>
                        <a:t>Luminosity</a:t>
                      </a:r>
                      <a:endParaRPr lang="en-GB" sz="3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3200" b="0" dirty="0" smtClean="0">
                          <a:solidFill>
                            <a:schemeClr val="tx1"/>
                          </a:solidFill>
                        </a:rPr>
                        <a:t>x4</a:t>
                      </a:r>
                      <a:endParaRPr lang="en-GB" sz="3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dirty="0"/>
              <a:t>Luminosity and size</a:t>
            </a:r>
          </a:p>
        </p:txBody>
      </p:sp>
      <p:sp>
        <p:nvSpPr>
          <p:cNvPr id="3" name="Content Placeholder 2"/>
          <p:cNvSpPr>
            <a:spLocks noGrp="1"/>
          </p:cNvSpPr>
          <p:nvPr>
            <p:ph idx="1"/>
          </p:nvPr>
        </p:nvSpPr>
        <p:spPr>
          <a:xfrm>
            <a:off x="0" y="1124744"/>
            <a:ext cx="9144000" cy="5733256"/>
          </a:xfrm>
        </p:spPr>
        <p:txBody>
          <a:bodyPr>
            <a:normAutofit fontScale="92500" lnSpcReduction="20000"/>
          </a:bodyPr>
          <a:lstStyle/>
          <a:p>
            <a:r>
              <a:rPr lang="en-GB" dirty="0"/>
              <a:t>In a darkened room, shine a bright light through two small pinholes in a piece of opaque black card or blackout blind fabric.</a:t>
            </a:r>
          </a:p>
          <a:p>
            <a:r>
              <a:rPr lang="en-GB" dirty="0"/>
              <a:t>The pinholes have different sizes. Viewed from a distance, they both look like points of light, and students should note that one is brighter than the other. On closer inspection, they can see that the brighter one is the larger one.</a:t>
            </a:r>
          </a:p>
          <a:p>
            <a:r>
              <a:rPr lang="en-GB" dirty="0" smtClean="0"/>
              <a:t>Two </a:t>
            </a:r>
            <a:r>
              <a:rPr lang="en-GB" dirty="0"/>
              <a:t>stars that have the same temperature (so emit light of the same colour, and the same amount per unit surface area) will have different luminosities if they are different sizes. Seen from a large distance, both appear as point sources, but the larger (more luminous) one appears brighter.</a:t>
            </a:r>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6"/>
            <a:ext cx="9144000" cy="5805264"/>
          </a:xfrm>
        </p:spPr>
        <p:txBody>
          <a:bodyPr>
            <a:normAutofit/>
          </a:bodyPr>
          <a:lstStyle/>
          <a:p>
            <a:r>
              <a:rPr lang="en-GB" i="1" dirty="0" smtClean="0"/>
              <a:t>For stars of the same size</a:t>
            </a:r>
            <a:r>
              <a:rPr lang="en-GB" dirty="0" smtClean="0"/>
              <a:t> the </a:t>
            </a:r>
            <a:r>
              <a:rPr lang="en-GB" b="1" dirty="0" smtClean="0">
                <a:solidFill>
                  <a:srgbClr val="FF0000"/>
                </a:solidFill>
                <a:effectLst>
                  <a:outerShdw blurRad="38100" dist="38100" dir="2700000" algn="tl">
                    <a:srgbClr val="000000">
                      <a:alpha val="43137"/>
                    </a:srgbClr>
                  </a:outerShdw>
                </a:effectLst>
              </a:rPr>
              <a:t>hotter</a:t>
            </a:r>
            <a:r>
              <a:rPr lang="en-GB" dirty="0" smtClean="0"/>
              <a:t>  the star the more energy it gives out. </a:t>
            </a:r>
          </a:p>
          <a:p>
            <a:endParaRPr lang="en-GB" sz="1050" dirty="0" smtClean="0"/>
          </a:p>
          <a:p>
            <a:r>
              <a:rPr lang="en-GB" dirty="0" smtClean="0"/>
              <a:t>A star with a temperature of double another one will have a luminosity sixteen times greater.</a:t>
            </a:r>
            <a:endParaRPr lang="en-GB" dirty="0"/>
          </a:p>
        </p:txBody>
      </p:sp>
      <p:sp>
        <p:nvSpPr>
          <p:cNvPr id="4" name="Oval 3"/>
          <p:cNvSpPr/>
          <p:nvPr/>
        </p:nvSpPr>
        <p:spPr>
          <a:xfrm>
            <a:off x="7092280" y="3429000"/>
            <a:ext cx="1656184" cy="165618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solidFill>
              </a:rPr>
              <a:t>T2</a:t>
            </a:r>
            <a:endParaRPr lang="en-GB" sz="4000" b="1" dirty="0"/>
          </a:p>
        </p:txBody>
      </p:sp>
      <p:sp>
        <p:nvSpPr>
          <p:cNvPr id="5" name="Right Arrow 4"/>
          <p:cNvSpPr/>
          <p:nvPr/>
        </p:nvSpPr>
        <p:spPr>
          <a:xfrm>
            <a:off x="1619672" y="3645024"/>
            <a:ext cx="5688632" cy="136815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ysClr val="windowText" lastClr="000000"/>
                </a:solidFill>
              </a:rPr>
              <a:t>Double the temperature</a:t>
            </a:r>
            <a:endParaRPr lang="en-GB" sz="2800" b="1" dirty="0">
              <a:solidFill>
                <a:sysClr val="windowText" lastClr="000000"/>
              </a:solidFill>
            </a:endParaRPr>
          </a:p>
        </p:txBody>
      </p:sp>
      <p:sp>
        <p:nvSpPr>
          <p:cNvPr id="6" name="Oval 5"/>
          <p:cNvSpPr/>
          <p:nvPr/>
        </p:nvSpPr>
        <p:spPr>
          <a:xfrm>
            <a:off x="827584" y="3861048"/>
            <a:ext cx="1008112" cy="100811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solidFill>
              </a:rPr>
              <a:t>T</a:t>
            </a:r>
            <a:endParaRPr lang="en-GB" b="1" dirty="0">
              <a:solidFill>
                <a:schemeClr val="tx1"/>
              </a:solidFill>
            </a:endParaRPr>
          </a:p>
        </p:txBody>
      </p:sp>
      <p:graphicFrame>
        <p:nvGraphicFramePr>
          <p:cNvPr id="7" name="Table 6"/>
          <p:cNvGraphicFramePr>
            <a:graphicFrameLocks noGrp="1"/>
          </p:cNvGraphicFramePr>
          <p:nvPr/>
        </p:nvGraphicFramePr>
        <p:xfrm>
          <a:off x="5004048" y="5013176"/>
          <a:ext cx="4139952" cy="1280160"/>
        </p:xfrm>
        <a:graphic>
          <a:graphicData uri="http://schemas.openxmlformats.org/drawingml/2006/table">
            <a:tbl>
              <a:tblPr firstRow="1" bandRow="1">
                <a:tableStyleId>{5C22544A-7EE6-4342-B048-85BDC9FD1C3A}</a:tableStyleId>
              </a:tblPr>
              <a:tblGrid>
                <a:gridCol w="2736304"/>
                <a:gridCol w="1403648"/>
              </a:tblGrid>
              <a:tr h="370840">
                <a:tc>
                  <a:txBody>
                    <a:bodyPr/>
                    <a:lstStyle/>
                    <a:p>
                      <a:r>
                        <a:rPr lang="en-GB" sz="3600" b="0" dirty="0" smtClean="0">
                          <a:solidFill>
                            <a:schemeClr val="tx1"/>
                          </a:solidFill>
                        </a:rPr>
                        <a:t>Temperature</a:t>
                      </a:r>
                      <a:endParaRPr lang="en-GB" sz="36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3600" b="0" dirty="0" smtClean="0">
                          <a:solidFill>
                            <a:schemeClr val="tx1"/>
                          </a:solidFill>
                        </a:rPr>
                        <a:t>x2</a:t>
                      </a:r>
                      <a:endParaRPr lang="en-GB" sz="36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70840">
                <a:tc>
                  <a:txBody>
                    <a:bodyPr/>
                    <a:lstStyle/>
                    <a:p>
                      <a:r>
                        <a:rPr lang="en-GB" sz="3600" b="0" dirty="0" smtClean="0">
                          <a:solidFill>
                            <a:schemeClr val="tx1"/>
                          </a:solidFill>
                        </a:rPr>
                        <a:t>Luminosity</a:t>
                      </a:r>
                      <a:endParaRPr lang="en-GB" sz="36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3600" b="0" dirty="0" smtClean="0">
                          <a:solidFill>
                            <a:schemeClr val="tx1"/>
                          </a:solidFill>
                        </a:rPr>
                        <a:t>x16</a:t>
                      </a:r>
                      <a:endParaRPr lang="en-GB" sz="36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9" name="Title 1"/>
          <p:cNvSpPr txBox="1">
            <a:spLocks/>
          </p:cNvSpPr>
          <p:nvPr/>
        </p:nvSpPr>
        <p:spPr>
          <a:xfrm>
            <a:off x="0" y="0"/>
            <a:ext cx="9144000" cy="11430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smtClean="0">
                <a:ln>
                  <a:noFill/>
                </a:ln>
                <a:solidFill>
                  <a:schemeClr val="tx1"/>
                </a:solidFill>
                <a:effectLst/>
                <a:uLnTx/>
                <a:uFillTx/>
                <a:latin typeface="+mj-lt"/>
                <a:ea typeface="+mj-ea"/>
                <a:cs typeface="+mj-cs"/>
              </a:rPr>
              <a:t>Luminosity variables – </a:t>
            </a:r>
            <a:r>
              <a:rPr kumimoji="0" lang="en-GB" sz="4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temp</a:t>
            </a:r>
            <a:r>
              <a:rPr kumimoji="0" lang="en-GB" sz="4800" b="1" i="0" u="none" strike="noStrike" kern="1200" cap="none" spc="0" normalizeH="0" baseline="0" noProof="0" dirty="0" smtClean="0">
                <a:ln>
                  <a:noFill/>
                </a:ln>
                <a:solidFill>
                  <a:schemeClr val="tx1"/>
                </a:solidFill>
                <a:effectLst/>
                <a:uLnTx/>
                <a:uFillTx/>
                <a:latin typeface="+mj-lt"/>
                <a:ea typeface="+mj-ea"/>
                <a:cs typeface="+mj-cs"/>
              </a:rPr>
              <a:t> of star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a:bodyPr>
          <a:lstStyle/>
          <a:p>
            <a:r>
              <a:rPr lang="en-GB" b="1" dirty="0" smtClean="0"/>
              <a:t>Procedure</a:t>
            </a:r>
            <a:endParaRPr lang="en-GB" dirty="0"/>
          </a:p>
        </p:txBody>
      </p:sp>
      <p:sp>
        <p:nvSpPr>
          <p:cNvPr id="3" name="Content Placeholder 2"/>
          <p:cNvSpPr>
            <a:spLocks noGrp="1"/>
          </p:cNvSpPr>
          <p:nvPr>
            <p:ph idx="1"/>
          </p:nvPr>
        </p:nvSpPr>
        <p:spPr>
          <a:xfrm>
            <a:off x="0" y="1196752"/>
            <a:ext cx="9144000" cy="5661248"/>
          </a:xfrm>
        </p:spPr>
        <p:txBody>
          <a:bodyPr>
            <a:normAutofit/>
          </a:bodyPr>
          <a:lstStyle/>
          <a:p>
            <a:r>
              <a:rPr lang="en-GB" dirty="0" smtClean="0"/>
              <a:t>Connect </a:t>
            </a:r>
            <a:r>
              <a:rPr lang="en-GB" dirty="0"/>
              <a:t>a clear headlamp bulb to a low-voltage power supply. </a:t>
            </a:r>
            <a:endParaRPr lang="en-GB" dirty="0" smtClean="0"/>
          </a:p>
          <a:p>
            <a:endParaRPr lang="en-GB" dirty="0" smtClean="0"/>
          </a:p>
          <a:p>
            <a:r>
              <a:rPr lang="en-GB" dirty="0" smtClean="0"/>
              <a:t>Gradually </a:t>
            </a:r>
            <a:r>
              <a:rPr lang="en-GB" dirty="0"/>
              <a:t>increase the voltage from zero to slightly beyond its maximum-rated voltage. </a:t>
            </a:r>
          </a:p>
          <a:p>
            <a:r>
              <a:rPr lang="en-GB" b="1" dirty="0" smtClean="0"/>
              <a:t>Note</a:t>
            </a:r>
            <a:r>
              <a:rPr lang="en-GB" dirty="0" smtClean="0"/>
              <a:t>: at </a:t>
            </a:r>
            <a:r>
              <a:rPr lang="en-GB" dirty="0"/>
              <a:t>first the filament glows dull </a:t>
            </a:r>
            <a:r>
              <a:rPr lang="en-GB" dirty="0" smtClean="0"/>
              <a:t>red and the bulb </a:t>
            </a:r>
            <a:r>
              <a:rPr lang="en-GB" dirty="0"/>
              <a:t>feels barely warm. As the voltage is increased the bulb glows more brightly, has a whiter colour, and </a:t>
            </a:r>
            <a:r>
              <a:rPr lang="en-GB" dirty="0" smtClean="0"/>
              <a:t>feels </a:t>
            </a:r>
            <a:r>
              <a:rPr lang="en-GB" dirty="0"/>
              <a:t>hotter.</a:t>
            </a:r>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1058</Words>
  <Application>Microsoft Office PowerPoint</Application>
  <PresentationFormat>On-screen Show (4:3)</PresentationFormat>
  <Paragraphs>100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What do we use to measure distance to stars when parallax doesn’t work?</vt:lpstr>
      <vt:lpstr>WALT: What affects how brightly a start appears on Earth? Grades C-A*</vt:lpstr>
      <vt:lpstr>Slide 3</vt:lpstr>
      <vt:lpstr>Luminosity</vt:lpstr>
      <vt:lpstr>Slide 5</vt:lpstr>
      <vt:lpstr>Luminosity variables – size of star</vt:lpstr>
      <vt:lpstr>Luminosity and size</vt:lpstr>
      <vt:lpstr>Slide 8</vt:lpstr>
      <vt:lpstr>Procedure</vt:lpstr>
      <vt:lpstr>Brightness</vt:lpstr>
      <vt:lpstr>Slide 11</vt:lpstr>
      <vt:lpstr>Brightness</vt:lpstr>
      <vt:lpstr>Slide 13</vt:lpstr>
      <vt:lpstr>ILT A</vt:lpstr>
      <vt:lpstr>Slide 15</vt:lpstr>
      <vt:lpstr>Slide 16</vt:lpstr>
      <vt:lpstr>Slide 17</vt:lpstr>
      <vt:lpstr>Slide 18</vt:lpstr>
      <vt:lpstr>Suppose you repeated the experiment with a more luminous lamp (a more powerful one). How do you think your light-meter readings would change? </vt:lpstr>
      <vt:lpstr>Write a few sentences explaining how astronomers can use brightness measurements to estimate distances.  </vt:lpstr>
      <vt:lpstr>Explain why astronomers can only use this method to estimate distance if they are pretty sure of the object’s luminosity. </vt:lpstr>
      <vt:lpstr>ILT answer</vt:lpstr>
    </vt:vector>
  </TitlesOfParts>
  <Company>Dene Magna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Teacher</dc:creator>
  <cp:lastModifiedBy>Teacher</cp:lastModifiedBy>
  <cp:revision>8</cp:revision>
  <dcterms:created xsi:type="dcterms:W3CDTF">2013-03-23T10:49:28Z</dcterms:created>
  <dcterms:modified xsi:type="dcterms:W3CDTF">2013-03-23T12:21:16Z</dcterms:modified>
</cp:coreProperties>
</file>