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9" r:id="rId7"/>
    <p:sldId id="258" r:id="rId8"/>
    <p:sldId id="260" r:id="rId9"/>
    <p:sldId id="263" r:id="rId10"/>
    <p:sldId id="264" r:id="rId11"/>
    <p:sldId id="265" r:id="rId12"/>
    <p:sldId id="266" r:id="rId13"/>
    <p:sldId id="267" r:id="rId14"/>
    <p:sldId id="272" r:id="rId15"/>
    <p:sldId id="271" r:id="rId16"/>
    <p:sldId id="268" r:id="rId17"/>
    <p:sldId id="269" r:id="rId18"/>
    <p:sldId id="270" r:id="rId19"/>
    <p:sldId id="261" r:id="rId20"/>
  </p:sldIdLst>
  <p:sldSz cx="1080135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" y="72"/>
      </p:cViewPr>
      <p:guideLst>
        <p:guide orient="horz" pos="2160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7A529-0250-4519-94A9-C2F6860F4366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685800"/>
            <a:ext cx="5400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22520-5879-4374-8E83-8CCBC81EB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2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2130426"/>
            <a:ext cx="918114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3886200"/>
            <a:ext cx="75609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2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48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274639"/>
            <a:ext cx="243030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274639"/>
            <a:ext cx="7110889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9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27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4406901"/>
            <a:ext cx="91811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2906713"/>
            <a:ext cx="91811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7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600201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1600201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3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535113"/>
            <a:ext cx="4772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2174875"/>
            <a:ext cx="4772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1535113"/>
            <a:ext cx="47743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2174875"/>
            <a:ext cx="47743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64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93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0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273050"/>
            <a:ext cx="35535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273051"/>
            <a:ext cx="60382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1435101"/>
            <a:ext cx="35535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4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4800600"/>
            <a:ext cx="64808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612775"/>
            <a:ext cx="64808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5367338"/>
            <a:ext cx="64808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23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600201"/>
            <a:ext cx="97212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6356351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929E-5BBD-48C8-AA6E-F0C4D853BA12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6356351"/>
            <a:ext cx="3420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6356351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C51E-C87C-4809-99C0-5BCE1569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77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OCR 21</a:t>
            </a:r>
            <a:r>
              <a:rPr lang="en-GB" baseline="30000" dirty="0" smtClean="0"/>
              <a:t>st</a:t>
            </a:r>
            <a:r>
              <a:rPr lang="en-GB" dirty="0" smtClean="0"/>
              <a:t> Century Science </a:t>
            </a:r>
            <a:br>
              <a:rPr lang="en-GB" dirty="0" smtClean="0"/>
            </a:br>
            <a:r>
              <a:rPr lang="en-GB" dirty="0" smtClean="0"/>
              <a:t>Unit P4a Revision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 txBox="1">
            <a:spLocks noGrp="1"/>
          </p:cNvSpPr>
          <p:nvPr/>
        </p:nvSpPr>
        <p:spPr bwMode="auto">
          <a:xfrm>
            <a:off x="8551069" y="19050"/>
            <a:ext cx="22502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BFC48A68-3415-436E-80D5-D3448DB6407A}" type="datetime1">
              <a:rPr lang="en-GB" altLang="en-US" sz="1600">
                <a:solidFill>
                  <a:schemeClr val="tx1"/>
                </a:solidFill>
              </a:rPr>
              <a:pPr algn="r" eaLnBrk="1" hangingPunct="1"/>
              <a:t>10/04/2014</a:t>
            </a:fld>
            <a:endParaRPr lang="en-GB" altLang="en-US" sz="1600">
              <a:solidFill>
                <a:schemeClr val="tx1"/>
              </a:solidFill>
            </a:endParaRP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7017127" y="88900"/>
            <a:ext cx="3420428" cy="2438400"/>
            <a:chOff x="3792" y="288"/>
            <a:chExt cx="1824" cy="1536"/>
          </a:xfrm>
        </p:grpSpPr>
        <p:sp>
          <p:nvSpPr>
            <p:cNvPr id="21513" name="AutoShape 4"/>
            <p:cNvSpPr>
              <a:spLocks noChangeArrowheads="1"/>
            </p:cNvSpPr>
            <p:nvPr/>
          </p:nvSpPr>
          <p:spPr bwMode="auto">
            <a:xfrm>
              <a:off x="3792" y="288"/>
              <a:ext cx="1824" cy="1536"/>
            </a:xfrm>
            <a:prstGeom prst="flowChartExtra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21514" name="Text Box 5"/>
            <p:cNvSpPr txBox="1">
              <a:spLocks noChangeArrowheads="1"/>
            </p:cNvSpPr>
            <p:nvPr/>
          </p:nvSpPr>
          <p:spPr bwMode="auto">
            <a:xfrm>
              <a:off x="4422" y="709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chemeClr val="tx1"/>
                  </a:solidFill>
                </a:rPr>
                <a:t>V-U</a:t>
              </a:r>
            </a:p>
          </p:txBody>
        </p:sp>
        <p:sp>
          <p:nvSpPr>
            <p:cNvPr id="21515" name="Text Box 6"/>
            <p:cNvSpPr txBox="1">
              <a:spLocks noChangeArrowheads="1"/>
            </p:cNvSpPr>
            <p:nvPr/>
          </p:nvSpPr>
          <p:spPr bwMode="auto">
            <a:xfrm>
              <a:off x="4992" y="1440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4080" y="1440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1517" name="Line 8"/>
            <p:cNvSpPr>
              <a:spLocks noChangeShapeType="1"/>
            </p:cNvSpPr>
            <p:nvPr/>
          </p:nvSpPr>
          <p:spPr bwMode="auto">
            <a:xfrm>
              <a:off x="4272" y="1152"/>
              <a:ext cx="816" cy="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8" name="Line 9"/>
            <p:cNvSpPr>
              <a:spLocks noChangeShapeType="1"/>
            </p:cNvSpPr>
            <p:nvPr/>
          </p:nvSpPr>
          <p:spPr bwMode="auto">
            <a:xfrm flipV="1">
              <a:off x="4560" y="1440"/>
              <a:ext cx="240" cy="24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9" name="Line 10"/>
            <p:cNvSpPr>
              <a:spLocks noChangeShapeType="1"/>
            </p:cNvSpPr>
            <p:nvPr/>
          </p:nvSpPr>
          <p:spPr bwMode="auto">
            <a:xfrm flipH="1" flipV="1">
              <a:off x="4560" y="1440"/>
              <a:ext cx="240" cy="24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509" name="Group 11"/>
          <p:cNvGrpSpPr>
            <a:grpSpLocks/>
          </p:cNvGrpSpPr>
          <p:nvPr/>
        </p:nvGrpSpPr>
        <p:grpSpPr bwMode="auto">
          <a:xfrm>
            <a:off x="0" y="1423988"/>
            <a:ext cx="7290911" cy="1015999"/>
            <a:chOff x="144" y="960"/>
            <a:chExt cx="3744" cy="640"/>
          </a:xfrm>
        </p:grpSpPr>
        <p:sp>
          <p:nvSpPr>
            <p:cNvPr id="21511" name="Text Box 12"/>
            <p:cNvSpPr txBox="1">
              <a:spLocks noChangeArrowheads="1"/>
            </p:cNvSpPr>
            <p:nvPr/>
          </p:nvSpPr>
          <p:spPr bwMode="auto">
            <a:xfrm>
              <a:off x="144" y="960"/>
              <a:ext cx="374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Acceleration = change in velocity (in m/s)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    (in m/s</a:t>
              </a:r>
              <a:r>
                <a:rPr lang="en-GB" altLang="en-US" baseline="30000">
                  <a:solidFill>
                    <a:schemeClr val="tx1"/>
                  </a:solidFill>
                </a:rPr>
                <a:t>2</a:t>
              </a:r>
              <a:r>
                <a:rPr lang="en-GB" altLang="en-US">
                  <a:solidFill>
                    <a:schemeClr val="tx1"/>
                  </a:solidFill>
                </a:rPr>
                <a:t>)	   time taken (in s)</a:t>
              </a:r>
            </a:p>
          </p:txBody>
        </p:sp>
        <p:sp>
          <p:nvSpPr>
            <p:cNvPr id="21512" name="Line 13"/>
            <p:cNvSpPr>
              <a:spLocks noChangeShapeType="1"/>
            </p:cNvSpPr>
            <p:nvPr/>
          </p:nvSpPr>
          <p:spPr bwMode="auto">
            <a:xfrm>
              <a:off x="1536" y="1296"/>
              <a:ext cx="2016" cy="0"/>
            </a:xfrm>
            <a:prstGeom prst="line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0" y="2708276"/>
            <a:ext cx="9228029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11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Will accelerates from standstill to 50m/s in 25 seconds.  What is his acceleration?</a:t>
            </a:r>
          </a:p>
          <a:p>
            <a:pPr algn="l" eaLnBrk="1" hangingPunct="1">
              <a:spcBef>
                <a:spcPct val="11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Pierre accelerates at 5m/s</a:t>
            </a:r>
            <a:r>
              <a:rPr lang="en-GB" altLang="en-US" sz="2000" baseline="30000">
                <a:solidFill>
                  <a:schemeClr val="tx1"/>
                </a:solidFill>
              </a:rPr>
              <a:t>2</a:t>
            </a:r>
            <a:r>
              <a:rPr lang="en-GB" altLang="en-US" sz="2000">
                <a:solidFill>
                  <a:schemeClr val="tx1"/>
                </a:solidFill>
              </a:rPr>
              <a:t> for 5 seconds.  He started at 10m/s.  What is his new speed?</a:t>
            </a:r>
          </a:p>
          <a:p>
            <a:pPr algn="l" eaLnBrk="1" hangingPunct="1">
              <a:spcBef>
                <a:spcPct val="11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Elliott is in trouble with the police.  He is driving up the A29 and sees a police car and brakes from 50m/s to a standstill.  His deceleration was 10m/s</a:t>
            </a:r>
            <a:r>
              <a:rPr lang="en-GB" altLang="en-US" sz="2000" baseline="30000">
                <a:solidFill>
                  <a:schemeClr val="tx1"/>
                </a:solidFill>
              </a:rPr>
              <a:t>2</a:t>
            </a:r>
            <a:r>
              <a:rPr lang="en-GB" altLang="en-US" sz="2000">
                <a:solidFill>
                  <a:schemeClr val="tx1"/>
                </a:solidFill>
              </a:rPr>
              <a:t>.  How long did he brake for?</a:t>
            </a:r>
          </a:p>
          <a:p>
            <a:pPr algn="l" eaLnBrk="1" hangingPunct="1">
              <a:spcBef>
                <a:spcPct val="11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Another boy racer brakes at the same deceleration but only for 3 seconds.  What speed did he slow down to?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9314290" y="2781300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2m/s</a:t>
            </a:r>
            <a:r>
              <a:rPr lang="en-GB" altLang="en-US" baseline="30000"/>
              <a:t>2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9314290" y="3789363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35m/s</a:t>
            </a:r>
            <a:endParaRPr lang="en-GB" altLang="en-US" baseline="30000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9314290" y="4868863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5s</a:t>
            </a:r>
            <a:endParaRPr lang="en-GB" altLang="en-US" baseline="30000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9314290" y="6021388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20m/s</a:t>
            </a:r>
            <a:endParaRPr lang="en-GB" altLang="en-US" baseline="3000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30726" y="-8731"/>
            <a:ext cx="37984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600" u="sng" dirty="0" smtClean="0"/>
              <a:t>Acceleration</a:t>
            </a:r>
          </a:p>
        </p:txBody>
      </p:sp>
    </p:spTree>
    <p:extLst>
      <p:ext uri="{BB962C8B-B14F-4D97-AF65-F5344CB8AC3E}">
        <p14:creationId xmlns:p14="http://schemas.microsoft.com/office/powerpoint/2010/main" val="345358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2" grpId="0"/>
      <p:bldP spid="21521" grpId="0" animBg="1"/>
      <p:bldP spid="21522" grpId="0" animBg="1"/>
      <p:bldP spid="21523" grpId="0" animBg="1"/>
      <p:bldP spid="215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726" y="-8731"/>
            <a:ext cx="58019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600" u="sng" dirty="0" smtClean="0"/>
              <a:t>Acceleration summary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3318" name="ShockwaveFlash1" r:id="rId2" imgW="9820440" imgH="5178600"/>
        </mc:Choice>
        <mc:Fallback>
          <p:control name="ShockwaveFlash1" r:id="rId2" imgW="9820440" imgH="517860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431800" y="1484313"/>
                  <a:ext cx="9820275" cy="5178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9066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-45006" y="0"/>
            <a:ext cx="9721215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GB" sz="3600" u="sng" dirty="0" smtClean="0"/>
              <a:t>Velocity-time graphs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270" name="ShockwaveFlash1" r:id="rId2" imgW="8632800" imgH="5568840"/>
        </mc:Choice>
        <mc:Fallback>
          <p:control name="ShockwaveFlash1" r:id="rId2" imgW="8632800" imgH="556884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160588" y="1341438"/>
                  <a:ext cx="8040687" cy="5219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379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43DEE0D1-7BDD-4489-9C02-BD41C047B143}" type="datetime1">
              <a:rPr lang="en-GB">
                <a:solidFill>
                  <a:schemeClr val="tx1"/>
                </a:solidFill>
              </a:rPr>
              <a:pPr>
                <a:defRPr/>
              </a:pPr>
              <a:t>10/04/2014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22530" name="Date Placeholder 2"/>
          <p:cNvSpPr txBox="1">
            <a:spLocks noGrp="1"/>
          </p:cNvSpPr>
          <p:nvPr/>
        </p:nvSpPr>
        <p:spPr bwMode="auto">
          <a:xfrm>
            <a:off x="8551069" y="0"/>
            <a:ext cx="22502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5E4620CD-DF86-48EC-A58D-A0DF355598A4}" type="datetime1">
              <a:rPr lang="en-GB" altLang="en-US" sz="1600">
                <a:solidFill>
                  <a:schemeClr val="bg2"/>
                </a:solidFill>
              </a:rPr>
              <a:pPr algn="r" eaLnBrk="1" hangingPunct="1"/>
              <a:t>10/04/2014</a:t>
            </a:fld>
            <a:endParaRPr lang="en-GB" altLang="en-US" sz="1600">
              <a:solidFill>
                <a:schemeClr val="bg2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45006" y="0"/>
            <a:ext cx="9721215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GB" sz="3600" u="sng" dirty="0" smtClean="0"/>
              <a:t>Velocity-time graphs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481882"/>
              </p:ext>
            </p:extLst>
          </p:nvPr>
        </p:nvGraphicFramePr>
        <p:xfrm>
          <a:off x="2250281" y="1752600"/>
          <a:ext cx="6840854" cy="3454400"/>
        </p:xfrm>
        <a:graphic>
          <a:graphicData uri="http://schemas.openxmlformats.org/drawingml/2006/table">
            <a:tbl>
              <a:tblPr/>
              <a:tblGrid>
                <a:gridCol w="1368921"/>
                <a:gridCol w="1367046"/>
                <a:gridCol w="1368921"/>
                <a:gridCol w="1367045"/>
                <a:gridCol w="1368921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4" name="Text Box 35"/>
          <p:cNvSpPr txBox="1">
            <a:spLocks noChangeArrowheads="1"/>
          </p:cNvSpPr>
          <p:nvPr/>
        </p:nvSpPr>
        <p:spPr bwMode="auto">
          <a:xfrm>
            <a:off x="1350169" y="1295401"/>
            <a:ext cx="9001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80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60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40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20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2565" name="Text Box 36"/>
          <p:cNvSpPr txBox="1">
            <a:spLocks noChangeArrowheads="1"/>
          </p:cNvSpPr>
          <p:nvPr/>
        </p:nvSpPr>
        <p:spPr bwMode="auto">
          <a:xfrm>
            <a:off x="3240405" y="5334000"/>
            <a:ext cx="66608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10	   20	     30	        40	50</a:t>
            </a:r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flipV="1">
            <a:off x="2250281" y="3505200"/>
            <a:ext cx="1350169" cy="16764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 flipV="1">
            <a:off x="3600450" y="3505200"/>
            <a:ext cx="144018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flipV="1">
            <a:off x="5040630" y="2590800"/>
            <a:ext cx="1350169" cy="9144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H="1" flipV="1">
            <a:off x="6390799" y="2590800"/>
            <a:ext cx="2700338" cy="25908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270034" y="2819401"/>
            <a:ext cx="1710214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Velocity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m/s</a:t>
            </a: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9541192" y="5181601"/>
            <a:ext cx="126015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T/s</a:t>
            </a:r>
          </a:p>
        </p:txBody>
      </p:sp>
      <p:grpSp>
        <p:nvGrpSpPr>
          <p:cNvPr id="18492" name="Group 60"/>
          <p:cNvGrpSpPr>
            <a:grpSpLocks/>
          </p:cNvGrpSpPr>
          <p:nvPr/>
        </p:nvGrpSpPr>
        <p:grpSpPr bwMode="auto">
          <a:xfrm>
            <a:off x="270034" y="1066801"/>
            <a:ext cx="3600450" cy="2892425"/>
            <a:chOff x="144" y="672"/>
            <a:chExt cx="1920" cy="1822"/>
          </a:xfrm>
        </p:grpSpPr>
        <p:sp>
          <p:nvSpPr>
            <p:cNvPr id="22582" name="Text Box 45"/>
            <p:cNvSpPr txBox="1">
              <a:spLocks noChangeArrowheads="1"/>
            </p:cNvSpPr>
            <p:nvPr/>
          </p:nvSpPr>
          <p:spPr bwMode="auto">
            <a:xfrm>
              <a:off x="144" y="672"/>
              <a:ext cx="1920" cy="6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1) Upwards line =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endParaRPr lang="en-GB" altLang="en-US">
                <a:solidFill>
                  <a:schemeClr val="tx1"/>
                </a:solidFill>
              </a:endParaRPr>
            </a:p>
          </p:txBody>
        </p:sp>
        <p:sp>
          <p:nvSpPr>
            <p:cNvPr id="22583" name="AutoShape 46"/>
            <p:cNvSpPr>
              <a:spLocks noChangeArrowheads="1"/>
            </p:cNvSpPr>
            <p:nvPr/>
          </p:nvSpPr>
          <p:spPr bwMode="auto">
            <a:xfrm rot="4772018">
              <a:off x="843" y="1784"/>
              <a:ext cx="1253" cy="167"/>
            </a:xfrm>
            <a:prstGeom prst="rightArrow">
              <a:avLst>
                <a:gd name="adj1" fmla="val 50000"/>
                <a:gd name="adj2" fmla="val 187575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494" name="Group 62"/>
          <p:cNvGrpSpPr>
            <a:grpSpLocks/>
          </p:cNvGrpSpPr>
          <p:nvPr/>
        </p:nvGrpSpPr>
        <p:grpSpPr bwMode="auto">
          <a:xfrm>
            <a:off x="450057" y="3733801"/>
            <a:ext cx="3726091" cy="3135313"/>
            <a:chOff x="240" y="2352"/>
            <a:chExt cx="1987" cy="1975"/>
          </a:xfrm>
        </p:grpSpPr>
        <p:sp>
          <p:nvSpPr>
            <p:cNvPr id="22580" name="Text Box 48"/>
            <p:cNvSpPr txBox="1">
              <a:spLocks noChangeArrowheads="1"/>
            </p:cNvSpPr>
            <p:nvPr/>
          </p:nvSpPr>
          <p:spPr bwMode="auto">
            <a:xfrm>
              <a:off x="240" y="3687"/>
              <a:ext cx="1920" cy="6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2) Horizontal line =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endParaRPr lang="en-GB" altLang="en-US">
                <a:solidFill>
                  <a:schemeClr val="tx1"/>
                </a:solidFill>
              </a:endParaRPr>
            </a:p>
          </p:txBody>
        </p:sp>
        <p:sp>
          <p:nvSpPr>
            <p:cNvPr id="22581" name="AutoShape 49"/>
            <p:cNvSpPr>
              <a:spLocks noChangeArrowheads="1"/>
            </p:cNvSpPr>
            <p:nvPr/>
          </p:nvSpPr>
          <p:spPr bwMode="auto">
            <a:xfrm rot="-4799231">
              <a:off x="1473" y="2991"/>
              <a:ext cx="1394" cy="115"/>
            </a:xfrm>
            <a:prstGeom prst="rightArrow">
              <a:avLst>
                <a:gd name="adj1" fmla="val 50000"/>
                <a:gd name="adj2" fmla="val 303043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493" name="Group 61"/>
          <p:cNvGrpSpPr>
            <a:grpSpLocks/>
          </p:cNvGrpSpPr>
          <p:nvPr/>
        </p:nvGrpSpPr>
        <p:grpSpPr bwMode="auto">
          <a:xfrm>
            <a:off x="5850731" y="3260726"/>
            <a:ext cx="3600450" cy="3608388"/>
            <a:chOff x="3120" y="2054"/>
            <a:chExt cx="1920" cy="2273"/>
          </a:xfrm>
        </p:grpSpPr>
        <p:sp>
          <p:nvSpPr>
            <p:cNvPr id="22578" name="Text Box 51"/>
            <p:cNvSpPr txBox="1">
              <a:spLocks noChangeArrowheads="1"/>
            </p:cNvSpPr>
            <p:nvPr/>
          </p:nvSpPr>
          <p:spPr bwMode="auto">
            <a:xfrm>
              <a:off x="3120" y="3687"/>
              <a:ext cx="1920" cy="6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3) Upwards line =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endParaRPr lang="en-GB" altLang="en-US">
                <a:solidFill>
                  <a:schemeClr val="tx1"/>
                </a:solidFill>
              </a:endParaRPr>
            </a:p>
          </p:txBody>
        </p:sp>
        <p:sp>
          <p:nvSpPr>
            <p:cNvPr id="22579" name="AutoShape 52"/>
            <p:cNvSpPr>
              <a:spLocks noChangeArrowheads="1"/>
            </p:cNvSpPr>
            <p:nvPr/>
          </p:nvSpPr>
          <p:spPr bwMode="auto">
            <a:xfrm rot="-7210431">
              <a:off x="2484" y="2870"/>
              <a:ext cx="1776" cy="144"/>
            </a:xfrm>
            <a:prstGeom prst="rightArrow">
              <a:avLst>
                <a:gd name="adj1" fmla="val 50000"/>
                <a:gd name="adj2" fmla="val 308333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489" name="Group 57"/>
          <p:cNvGrpSpPr>
            <a:grpSpLocks/>
          </p:cNvGrpSpPr>
          <p:nvPr/>
        </p:nvGrpSpPr>
        <p:grpSpPr bwMode="auto">
          <a:xfrm>
            <a:off x="6840855" y="1676400"/>
            <a:ext cx="3600450" cy="1752600"/>
            <a:chOff x="3648" y="960"/>
            <a:chExt cx="1920" cy="1104"/>
          </a:xfrm>
        </p:grpSpPr>
        <p:sp>
          <p:nvSpPr>
            <p:cNvPr id="22576" name="Text Box 54"/>
            <p:cNvSpPr txBox="1">
              <a:spLocks noChangeArrowheads="1"/>
            </p:cNvSpPr>
            <p:nvPr/>
          </p:nvSpPr>
          <p:spPr bwMode="auto">
            <a:xfrm>
              <a:off x="3648" y="960"/>
              <a:ext cx="1920" cy="6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4) Downward line =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endParaRPr lang="en-GB" altLang="en-US">
                <a:solidFill>
                  <a:schemeClr val="tx1"/>
                </a:solidFill>
              </a:endParaRPr>
            </a:p>
          </p:txBody>
        </p:sp>
        <p:sp>
          <p:nvSpPr>
            <p:cNvPr id="22577" name="AutoShape 55"/>
            <p:cNvSpPr>
              <a:spLocks noChangeArrowheads="1"/>
            </p:cNvSpPr>
            <p:nvPr/>
          </p:nvSpPr>
          <p:spPr bwMode="auto">
            <a:xfrm rot="7570499">
              <a:off x="4008" y="1608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154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9" grpId="0" animBg="1"/>
      <p:bldP spid="18470" grpId="0" animBg="1"/>
      <p:bldP spid="18471" grpId="0" animBg="1"/>
      <p:bldP spid="184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 txBox="1">
            <a:spLocks noGrp="1"/>
          </p:cNvSpPr>
          <p:nvPr/>
        </p:nvSpPr>
        <p:spPr bwMode="auto">
          <a:xfrm>
            <a:off x="8551069" y="0"/>
            <a:ext cx="22502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EB6287DB-25A0-42EF-8984-2B9FBEFC2E94}" type="datetime1">
              <a:rPr lang="en-GB" altLang="en-US" sz="1600">
                <a:solidFill>
                  <a:schemeClr val="tx1"/>
                </a:solidFill>
              </a:rPr>
              <a:pPr algn="r" eaLnBrk="1" hangingPunct="1"/>
              <a:t>10/04/2014</a:t>
            </a:fld>
            <a:endParaRPr lang="en-GB" altLang="en-US" sz="1600">
              <a:solidFill>
                <a:schemeClr val="tx1"/>
              </a:solidFill>
            </a:endParaRPr>
          </a:p>
        </p:txBody>
      </p:sp>
      <p:sp>
        <p:nvSpPr>
          <p:cNvPr id="23555" name="Text Box 35"/>
          <p:cNvSpPr txBox="1">
            <a:spLocks noChangeArrowheads="1"/>
          </p:cNvSpPr>
          <p:nvPr/>
        </p:nvSpPr>
        <p:spPr bwMode="auto">
          <a:xfrm>
            <a:off x="1350169" y="0"/>
            <a:ext cx="9001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80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60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40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20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3556" name="Text Box 56"/>
          <p:cNvSpPr txBox="1">
            <a:spLocks noChangeArrowheads="1"/>
          </p:cNvSpPr>
          <p:nvPr/>
        </p:nvSpPr>
        <p:spPr bwMode="auto">
          <a:xfrm>
            <a:off x="0" y="4652964"/>
            <a:ext cx="1008126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chemeClr val="tx1"/>
                </a:solidFill>
              </a:rPr>
              <a:t>How fast was the object going after 10 seconds?</a:t>
            </a:r>
          </a:p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chemeClr val="tx1"/>
                </a:solidFill>
              </a:rPr>
              <a:t>What is the acceleration from 20 to 30 seconds?</a:t>
            </a:r>
          </a:p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chemeClr val="tx1"/>
                </a:solidFill>
              </a:rPr>
              <a:t>What was the deceleration from 30 to 50s?</a:t>
            </a:r>
          </a:p>
        </p:txBody>
      </p:sp>
      <p:graphicFrame>
        <p:nvGraphicFramePr>
          <p:cNvPr id="19552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07007"/>
              </p:ext>
            </p:extLst>
          </p:nvPr>
        </p:nvGraphicFramePr>
        <p:xfrm>
          <a:off x="2340292" y="533400"/>
          <a:ext cx="6750843" cy="3454400"/>
        </p:xfrm>
        <a:graphic>
          <a:graphicData uri="http://schemas.openxmlformats.org/drawingml/2006/table">
            <a:tbl>
              <a:tblPr/>
              <a:tblGrid>
                <a:gridCol w="1278910"/>
                <a:gridCol w="1367046"/>
                <a:gridCol w="1368921"/>
                <a:gridCol w="1367045"/>
                <a:gridCol w="1368921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9" name="Text Box 89"/>
          <p:cNvSpPr txBox="1">
            <a:spLocks noChangeArrowheads="1"/>
          </p:cNvSpPr>
          <p:nvPr/>
        </p:nvSpPr>
        <p:spPr bwMode="auto">
          <a:xfrm>
            <a:off x="3240405" y="4114800"/>
            <a:ext cx="66608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10	   20	     30	        40	50</a:t>
            </a:r>
          </a:p>
        </p:txBody>
      </p:sp>
      <p:sp>
        <p:nvSpPr>
          <p:cNvPr id="23590" name="Line 90"/>
          <p:cNvSpPr>
            <a:spLocks noChangeShapeType="1"/>
          </p:cNvSpPr>
          <p:nvPr/>
        </p:nvSpPr>
        <p:spPr bwMode="auto">
          <a:xfrm flipV="1">
            <a:off x="2338419" y="2286001"/>
            <a:ext cx="1262032" cy="1719263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1" name="Line 91"/>
          <p:cNvSpPr>
            <a:spLocks noChangeShapeType="1"/>
          </p:cNvSpPr>
          <p:nvPr/>
        </p:nvSpPr>
        <p:spPr bwMode="auto">
          <a:xfrm flipV="1">
            <a:off x="3600450" y="2286000"/>
            <a:ext cx="144018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2" name="Line 92"/>
          <p:cNvSpPr>
            <a:spLocks noChangeShapeType="1"/>
          </p:cNvSpPr>
          <p:nvPr/>
        </p:nvSpPr>
        <p:spPr bwMode="auto">
          <a:xfrm flipV="1">
            <a:off x="5040630" y="1371600"/>
            <a:ext cx="1350169" cy="9144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3" name="Line 93"/>
          <p:cNvSpPr>
            <a:spLocks noChangeShapeType="1"/>
          </p:cNvSpPr>
          <p:nvPr/>
        </p:nvSpPr>
        <p:spPr bwMode="auto">
          <a:xfrm flipH="1" flipV="1">
            <a:off x="6390799" y="1371600"/>
            <a:ext cx="2700338" cy="25908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4" name="Text Box 94"/>
          <p:cNvSpPr txBox="1">
            <a:spLocks noChangeArrowheads="1"/>
          </p:cNvSpPr>
          <p:nvPr/>
        </p:nvSpPr>
        <p:spPr bwMode="auto">
          <a:xfrm>
            <a:off x="270034" y="1600200"/>
            <a:ext cx="1710214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Velocity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m/s</a:t>
            </a:r>
          </a:p>
        </p:txBody>
      </p:sp>
      <p:sp>
        <p:nvSpPr>
          <p:cNvPr id="23595" name="Text Box 95"/>
          <p:cNvSpPr txBox="1">
            <a:spLocks noChangeArrowheads="1"/>
          </p:cNvSpPr>
          <p:nvPr/>
        </p:nvSpPr>
        <p:spPr bwMode="auto">
          <a:xfrm>
            <a:off x="9181147" y="3429001"/>
            <a:ext cx="126015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T/s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9314290" y="4652963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40m/s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9314290" y="5203825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2m/s</a:t>
            </a:r>
            <a:r>
              <a:rPr lang="en-GB" altLang="en-US" baseline="30000"/>
              <a:t>2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9314290" y="5734050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3m/s</a:t>
            </a:r>
            <a:r>
              <a:rPr lang="en-GB" altLang="en-US" baseline="30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5391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7" grpId="0" animBg="1"/>
      <p:bldP spid="23598" grpId="0" animBg="1"/>
      <p:bldP spid="235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 txBox="1">
            <a:spLocks noGrp="1"/>
          </p:cNvSpPr>
          <p:nvPr/>
        </p:nvSpPr>
        <p:spPr bwMode="auto">
          <a:xfrm>
            <a:off x="8551069" y="0"/>
            <a:ext cx="22502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662D641C-8D1A-4202-9875-8B8E71D735FA}" type="datetime1">
              <a:rPr lang="en-GB" altLang="en-US" sz="1600">
                <a:solidFill>
                  <a:schemeClr val="tx1"/>
                </a:solidFill>
              </a:rPr>
              <a:pPr algn="r" eaLnBrk="1" hangingPunct="1"/>
              <a:t>10/04/2014</a:t>
            </a:fld>
            <a:endParaRPr lang="en-GB" altLang="en-US" sz="1600">
              <a:solidFill>
                <a:schemeClr val="tx1"/>
              </a:solidFill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350169" y="0"/>
            <a:ext cx="9001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80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60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40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20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0" y="4652964"/>
            <a:ext cx="1008126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chemeClr val="tx1"/>
                </a:solidFill>
              </a:rPr>
              <a:t>How fast was the object going after 10 seconds?</a:t>
            </a:r>
          </a:p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chemeClr val="tx1"/>
                </a:solidFill>
              </a:rPr>
              <a:t>What is the acceleration from 20 to 30 seconds?</a:t>
            </a:r>
          </a:p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chemeClr val="tx1"/>
                </a:solidFill>
              </a:rPr>
              <a:t>What was the deceleration from 40 to 50s?</a:t>
            </a:r>
          </a:p>
        </p:txBody>
      </p:sp>
      <p:graphicFrame>
        <p:nvGraphicFramePr>
          <p:cNvPr id="1239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622935"/>
              </p:ext>
            </p:extLst>
          </p:nvPr>
        </p:nvGraphicFramePr>
        <p:xfrm>
          <a:off x="2340292" y="533400"/>
          <a:ext cx="6750843" cy="3454400"/>
        </p:xfrm>
        <a:graphic>
          <a:graphicData uri="http://schemas.openxmlformats.org/drawingml/2006/table">
            <a:tbl>
              <a:tblPr/>
              <a:tblGrid>
                <a:gridCol w="1278910"/>
                <a:gridCol w="1367046"/>
                <a:gridCol w="1368921"/>
                <a:gridCol w="1367045"/>
                <a:gridCol w="1368921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3" name="Text Box 36"/>
          <p:cNvSpPr txBox="1">
            <a:spLocks noChangeArrowheads="1"/>
          </p:cNvSpPr>
          <p:nvPr/>
        </p:nvSpPr>
        <p:spPr bwMode="auto">
          <a:xfrm>
            <a:off x="3240405" y="4114800"/>
            <a:ext cx="66608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10	   20	     30	        40	50</a:t>
            </a:r>
          </a:p>
        </p:txBody>
      </p:sp>
      <p:sp>
        <p:nvSpPr>
          <p:cNvPr id="24614" name="Line 37"/>
          <p:cNvSpPr>
            <a:spLocks noChangeShapeType="1"/>
          </p:cNvSpPr>
          <p:nvPr/>
        </p:nvSpPr>
        <p:spPr bwMode="auto">
          <a:xfrm flipV="1">
            <a:off x="2338418" y="3141663"/>
            <a:ext cx="2636580" cy="8636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5" name="Line 38"/>
          <p:cNvSpPr>
            <a:spLocks noChangeShapeType="1"/>
          </p:cNvSpPr>
          <p:nvPr/>
        </p:nvSpPr>
        <p:spPr bwMode="auto">
          <a:xfrm flipV="1">
            <a:off x="4974998" y="1341438"/>
            <a:ext cx="1346418" cy="1800225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6" name="Line 39"/>
          <p:cNvSpPr>
            <a:spLocks noChangeShapeType="1"/>
          </p:cNvSpPr>
          <p:nvPr/>
        </p:nvSpPr>
        <p:spPr bwMode="auto">
          <a:xfrm flipV="1">
            <a:off x="6300788" y="1371600"/>
            <a:ext cx="144018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7" name="Line 40"/>
          <p:cNvSpPr>
            <a:spLocks noChangeShapeType="1"/>
          </p:cNvSpPr>
          <p:nvPr/>
        </p:nvSpPr>
        <p:spPr bwMode="auto">
          <a:xfrm flipH="1" flipV="1">
            <a:off x="7740967" y="1371600"/>
            <a:ext cx="1350169" cy="25908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8" name="Text Box 41"/>
          <p:cNvSpPr txBox="1">
            <a:spLocks noChangeArrowheads="1"/>
          </p:cNvSpPr>
          <p:nvPr/>
        </p:nvSpPr>
        <p:spPr bwMode="auto">
          <a:xfrm>
            <a:off x="270034" y="1600200"/>
            <a:ext cx="1710214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Velocity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m/s</a:t>
            </a:r>
          </a:p>
        </p:txBody>
      </p:sp>
      <p:sp>
        <p:nvSpPr>
          <p:cNvPr id="24619" name="Text Box 42"/>
          <p:cNvSpPr txBox="1">
            <a:spLocks noChangeArrowheads="1"/>
          </p:cNvSpPr>
          <p:nvPr/>
        </p:nvSpPr>
        <p:spPr bwMode="auto">
          <a:xfrm>
            <a:off x="9181147" y="3429001"/>
            <a:ext cx="126015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T/s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9314290" y="4652963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10m/s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9314290" y="5203825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4m/s</a:t>
            </a:r>
            <a:r>
              <a:rPr lang="en-GB" altLang="en-US" baseline="30000"/>
              <a:t>2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9314290" y="5734050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6m/s</a:t>
            </a:r>
            <a:r>
              <a:rPr lang="en-GB" altLang="en-US" baseline="30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9997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1" grpId="0" animBg="1"/>
      <p:bldP spid="24622" grpId="0" animBg="1"/>
      <p:bldP spid="246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45006" y="0"/>
            <a:ext cx="9721215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600" u="sng" dirty="0" smtClean="0"/>
              <a:t>Velocity-time graphs summary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2294" name="ShockwaveFlash1" r:id="rId2" imgW="10441080" imgH="5805360"/>
        </mc:Choice>
        <mc:Fallback>
          <p:control name="ShockwaveFlash1" r:id="rId2" imgW="10441080" imgH="580536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60363" y="1052513"/>
                  <a:ext cx="10440987" cy="58054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3725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"/>
            <a:ext cx="60198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GB" sz="3600" u="sng" dirty="0" smtClean="0"/>
              <a:t>Distance, Speed and Time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33400" y="1828801"/>
            <a:ext cx="5029200" cy="1016001"/>
            <a:chOff x="240" y="816"/>
            <a:chExt cx="3168" cy="640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40" y="816"/>
              <a:ext cx="3168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Speed = distance (in metres)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	       time (in seconds)</a:t>
              </a: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056" y="1152"/>
              <a:ext cx="1776" cy="0"/>
            </a:xfrm>
            <a:prstGeom prst="line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6019800" y="533400"/>
            <a:ext cx="2895600" cy="2438400"/>
            <a:chOff x="3744" y="768"/>
            <a:chExt cx="1824" cy="1536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3744" y="768"/>
              <a:ext cx="1824" cy="1536"/>
            </a:xfrm>
            <a:prstGeom prst="flowChartExtra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944" y="1920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032" y="1920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224" y="1632"/>
              <a:ext cx="816" cy="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4512" y="1920"/>
              <a:ext cx="240" cy="24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 flipV="1">
              <a:off x="4512" y="1920"/>
              <a:ext cx="240" cy="24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0" y="3114675"/>
            <a:ext cx="73088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Freddie walks 200 metres in 40 seconds.  What is his speed?</a:t>
            </a:r>
          </a:p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Hayley covers 2km in 1,000 seconds.  What is her speed?</a:t>
            </a:r>
          </a:p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How long would it take Lauren to run 100 metres if she runs at 10m/s?</a:t>
            </a:r>
          </a:p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Jake travels at 50m/s for 20s.  How far does he go?</a:t>
            </a:r>
          </a:p>
          <a:p>
            <a:pPr algn="l"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Izzy drives her car at 85mph (about 40m/s).  How long does it take her to drive 20km?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9130862" y="3213100"/>
            <a:ext cx="1258887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5m/s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9130862" y="3933825"/>
            <a:ext cx="1258887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2m/s</a:t>
            </a:r>
            <a:endParaRPr lang="en-GB" altLang="en-US" sz="2000" baseline="30000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9130862" y="4652963"/>
            <a:ext cx="1258887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10s</a:t>
            </a:r>
            <a:endParaRPr lang="en-GB" altLang="en-US" sz="2000" baseline="30000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9130862" y="5373688"/>
            <a:ext cx="1258887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1000m</a:t>
            </a:r>
            <a:endParaRPr lang="en-GB" altLang="en-US" sz="2000" baseline="30000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9130862" y="6021388"/>
            <a:ext cx="1258887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500s</a:t>
            </a:r>
            <a:endParaRPr lang="en-GB" altLang="en-US" sz="2000" baseline="30000"/>
          </a:p>
        </p:txBody>
      </p:sp>
    </p:spTree>
    <p:extLst>
      <p:ext uri="{BB962C8B-B14F-4D97-AF65-F5344CB8AC3E}">
        <p14:creationId xmlns:p14="http://schemas.microsoft.com/office/powerpoint/2010/main" val="82270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38100"/>
            <a:ext cx="60198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600" u="sng" dirty="0" smtClean="0"/>
              <a:t>Distance-time graph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9222" name="ShockwaveFlash1" r:id="rId2" imgW="9207360" imgH="5599080"/>
        </mc:Choice>
        <mc:Fallback>
          <p:control name="ShockwaveFlash1" r:id="rId2" imgW="9207360" imgH="559908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152525" y="981075"/>
                  <a:ext cx="9207500" cy="55991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5624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050963"/>
              </p:ext>
            </p:extLst>
          </p:nvPr>
        </p:nvGraphicFramePr>
        <p:xfrm>
          <a:off x="2865190" y="1341084"/>
          <a:ext cx="5791200" cy="3454400"/>
        </p:xfrm>
        <a:graphic>
          <a:graphicData uri="http://schemas.openxmlformats.org/drawingml/2006/table">
            <a:tbl>
              <a:tblPr/>
              <a:tblGrid>
                <a:gridCol w="1158875"/>
                <a:gridCol w="1157288"/>
                <a:gridCol w="1158875"/>
                <a:gridCol w="1157287"/>
                <a:gridCol w="1158875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2103190" y="883884"/>
            <a:ext cx="76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40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30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20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10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" name="Text Box 74"/>
          <p:cNvSpPr txBox="1">
            <a:spLocks noChangeArrowheads="1"/>
          </p:cNvSpPr>
          <p:nvPr/>
        </p:nvSpPr>
        <p:spPr bwMode="auto">
          <a:xfrm>
            <a:off x="3703390" y="4922484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20	   40	     60	        80	100</a:t>
            </a:r>
          </a:p>
        </p:txBody>
      </p:sp>
      <p:sp>
        <p:nvSpPr>
          <p:cNvPr id="7" name="Line 75"/>
          <p:cNvSpPr>
            <a:spLocks noChangeShapeType="1"/>
          </p:cNvSpPr>
          <p:nvPr/>
        </p:nvSpPr>
        <p:spPr bwMode="auto">
          <a:xfrm flipV="1">
            <a:off x="2865190" y="3931884"/>
            <a:ext cx="1143000" cy="8382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8" name="Line 265"/>
          <p:cNvSpPr>
            <a:spLocks noChangeShapeType="1"/>
          </p:cNvSpPr>
          <p:nvPr/>
        </p:nvSpPr>
        <p:spPr bwMode="auto">
          <a:xfrm flipV="1">
            <a:off x="4008190" y="3931884"/>
            <a:ext cx="1219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9" name="Line 478"/>
          <p:cNvSpPr>
            <a:spLocks noChangeShapeType="1"/>
          </p:cNvSpPr>
          <p:nvPr/>
        </p:nvSpPr>
        <p:spPr bwMode="auto">
          <a:xfrm flipV="1">
            <a:off x="5227390" y="1341084"/>
            <a:ext cx="1066800" cy="25908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10" name="Line 479"/>
          <p:cNvSpPr>
            <a:spLocks noChangeShapeType="1"/>
          </p:cNvSpPr>
          <p:nvPr/>
        </p:nvSpPr>
        <p:spPr bwMode="auto">
          <a:xfrm flipH="1" flipV="1">
            <a:off x="6294190" y="1341084"/>
            <a:ext cx="2362200" cy="3429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grpSp>
        <p:nvGrpSpPr>
          <p:cNvPr id="11" name="Group 505"/>
          <p:cNvGrpSpPr>
            <a:grpSpLocks/>
          </p:cNvGrpSpPr>
          <p:nvPr/>
        </p:nvGrpSpPr>
        <p:grpSpPr bwMode="auto">
          <a:xfrm>
            <a:off x="7360990" y="883884"/>
            <a:ext cx="2743200" cy="1752600"/>
            <a:chOff x="4032" y="672"/>
            <a:chExt cx="1728" cy="1104"/>
          </a:xfrm>
        </p:grpSpPr>
        <p:sp>
          <p:nvSpPr>
            <p:cNvPr id="12" name="Text Box 483"/>
            <p:cNvSpPr txBox="1">
              <a:spLocks noChangeArrowheads="1"/>
            </p:cNvSpPr>
            <p:nvPr/>
          </p:nvSpPr>
          <p:spPr bwMode="auto">
            <a:xfrm>
              <a:off x="4128" y="672"/>
              <a:ext cx="1632" cy="87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4) Diagonal line downwards =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endParaRPr lang="en-GB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AutoShape 489"/>
            <p:cNvSpPr>
              <a:spLocks noChangeArrowheads="1"/>
            </p:cNvSpPr>
            <p:nvPr/>
          </p:nvSpPr>
          <p:spPr bwMode="auto">
            <a:xfrm rot="8416817">
              <a:off x="4032" y="1632"/>
              <a:ext cx="716" cy="144"/>
            </a:xfrm>
            <a:prstGeom prst="rightArrow">
              <a:avLst>
                <a:gd name="adj1" fmla="val 50000"/>
                <a:gd name="adj2" fmla="val 124306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504"/>
          <p:cNvGrpSpPr>
            <a:grpSpLocks/>
          </p:cNvGrpSpPr>
          <p:nvPr/>
        </p:nvGrpSpPr>
        <p:grpSpPr bwMode="auto">
          <a:xfrm>
            <a:off x="5151190" y="2941284"/>
            <a:ext cx="4648200" cy="3606801"/>
            <a:chOff x="2640" y="1968"/>
            <a:chExt cx="2928" cy="2272"/>
          </a:xfrm>
        </p:grpSpPr>
        <p:sp>
          <p:nvSpPr>
            <p:cNvPr id="15" name="Text Box 482"/>
            <p:cNvSpPr txBox="1">
              <a:spLocks noChangeArrowheads="1"/>
            </p:cNvSpPr>
            <p:nvPr/>
          </p:nvSpPr>
          <p:spPr bwMode="auto">
            <a:xfrm>
              <a:off x="2640" y="3600"/>
              <a:ext cx="2928" cy="6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3) Steeper diagonal line =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endParaRPr lang="en-GB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AutoShape 491"/>
            <p:cNvSpPr>
              <a:spLocks noChangeArrowheads="1"/>
            </p:cNvSpPr>
            <p:nvPr/>
          </p:nvSpPr>
          <p:spPr bwMode="auto">
            <a:xfrm rot="-5783162">
              <a:off x="2283" y="2709"/>
              <a:ext cx="1632" cy="149"/>
            </a:xfrm>
            <a:prstGeom prst="rightArrow">
              <a:avLst>
                <a:gd name="adj1" fmla="val 50000"/>
                <a:gd name="adj2" fmla="val 273826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499"/>
          <p:cNvGrpSpPr>
            <a:grpSpLocks/>
          </p:cNvGrpSpPr>
          <p:nvPr/>
        </p:nvGrpSpPr>
        <p:grpSpPr bwMode="auto">
          <a:xfrm>
            <a:off x="1341190" y="4387498"/>
            <a:ext cx="2819400" cy="2160588"/>
            <a:chOff x="240" y="2879"/>
            <a:chExt cx="1776" cy="1361"/>
          </a:xfrm>
        </p:grpSpPr>
        <p:sp>
          <p:nvSpPr>
            <p:cNvPr id="18" name="Text Box 481"/>
            <p:cNvSpPr txBox="1">
              <a:spLocks noChangeArrowheads="1"/>
            </p:cNvSpPr>
            <p:nvPr/>
          </p:nvSpPr>
          <p:spPr bwMode="auto">
            <a:xfrm>
              <a:off x="240" y="3600"/>
              <a:ext cx="1776" cy="6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arenR"/>
              </a:pPr>
              <a:r>
                <a:rPr lang="en-GB" altLang="en-US" dirty="0">
                  <a:solidFill>
                    <a:schemeClr val="tx1"/>
                  </a:solidFill>
                </a:rPr>
                <a:t>Diagonal line =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arenR"/>
              </a:pPr>
              <a:endParaRPr lang="en-GB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AutoShape 492"/>
            <p:cNvSpPr>
              <a:spLocks noChangeArrowheads="1"/>
            </p:cNvSpPr>
            <p:nvPr/>
          </p:nvSpPr>
          <p:spPr bwMode="auto">
            <a:xfrm rot="-5828502">
              <a:off x="1197" y="3170"/>
              <a:ext cx="720" cy="137"/>
            </a:xfrm>
            <a:prstGeom prst="rightArrow">
              <a:avLst>
                <a:gd name="adj1" fmla="val 50000"/>
                <a:gd name="adj2" fmla="val 13138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503"/>
          <p:cNvGrpSpPr>
            <a:grpSpLocks/>
          </p:cNvGrpSpPr>
          <p:nvPr/>
        </p:nvGrpSpPr>
        <p:grpSpPr bwMode="auto">
          <a:xfrm>
            <a:off x="1188790" y="883884"/>
            <a:ext cx="3049588" cy="2959100"/>
            <a:chOff x="144" y="672"/>
            <a:chExt cx="1921" cy="1864"/>
          </a:xfrm>
        </p:grpSpPr>
        <p:sp>
          <p:nvSpPr>
            <p:cNvPr id="21" name="Text Box 484"/>
            <p:cNvSpPr txBox="1">
              <a:spLocks noChangeArrowheads="1"/>
            </p:cNvSpPr>
            <p:nvPr/>
          </p:nvSpPr>
          <p:spPr bwMode="auto">
            <a:xfrm>
              <a:off x="144" y="672"/>
              <a:ext cx="1920" cy="6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2) Horizontal line =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endParaRPr lang="en-GB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AutoShape 493"/>
            <p:cNvSpPr>
              <a:spLocks noChangeArrowheads="1"/>
            </p:cNvSpPr>
            <p:nvPr/>
          </p:nvSpPr>
          <p:spPr bwMode="auto">
            <a:xfrm rot="3676838">
              <a:off x="1301" y="1771"/>
              <a:ext cx="1336" cy="193"/>
            </a:xfrm>
            <a:prstGeom prst="rightArrow">
              <a:avLst>
                <a:gd name="adj1" fmla="val 50000"/>
                <a:gd name="adj2" fmla="val 17305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 Box 501"/>
          <p:cNvSpPr txBox="1">
            <a:spLocks noChangeArrowheads="1"/>
          </p:cNvSpPr>
          <p:nvPr/>
        </p:nvSpPr>
        <p:spPr bwMode="auto">
          <a:xfrm>
            <a:off x="960190" y="2484084"/>
            <a:ext cx="1219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Distance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(metres)</a:t>
            </a:r>
          </a:p>
        </p:txBody>
      </p:sp>
      <p:sp>
        <p:nvSpPr>
          <p:cNvPr id="24" name="Text Box 502"/>
          <p:cNvSpPr txBox="1">
            <a:spLocks noChangeArrowheads="1"/>
          </p:cNvSpPr>
          <p:nvPr/>
        </p:nvSpPr>
        <p:spPr bwMode="auto">
          <a:xfrm>
            <a:off x="8884990" y="3855684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Time/s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0" y="-38100"/>
            <a:ext cx="60198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600" u="sng" dirty="0" smtClean="0"/>
              <a:t>Distance-time graph</a:t>
            </a:r>
          </a:p>
        </p:txBody>
      </p:sp>
    </p:spTree>
    <p:extLst>
      <p:ext uri="{BB962C8B-B14F-4D97-AF65-F5344CB8AC3E}">
        <p14:creationId xmlns:p14="http://schemas.microsoft.com/office/powerpoint/2010/main" val="297585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1" y="-38100"/>
            <a:ext cx="684083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600" u="sng" dirty="0" smtClean="0"/>
              <a:t>Distance-time graph summary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46" name="ShockwaveFlash1" r:id="rId2" imgW="10056960" imgH="5724360"/>
        </mc:Choice>
        <mc:Fallback>
          <p:control name="ShockwaveFlash1" r:id="rId2" imgW="10056960" imgH="572436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504825" y="836613"/>
                  <a:ext cx="10056813" cy="5724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588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 txBox="1">
            <a:spLocks noGrp="1"/>
          </p:cNvSpPr>
          <p:nvPr/>
        </p:nvSpPr>
        <p:spPr bwMode="auto">
          <a:xfrm>
            <a:off x="8551069" y="0"/>
            <a:ext cx="22502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B412F0DC-D645-48A3-8F6E-F935DF777C69}" type="datetime1">
              <a:rPr lang="en-GB" altLang="en-US" sz="1600">
                <a:solidFill>
                  <a:schemeClr val="tx1"/>
                </a:solidFill>
              </a:rPr>
              <a:pPr algn="r" eaLnBrk="1" hangingPunct="1"/>
              <a:t>10/04/2014</a:t>
            </a:fld>
            <a:endParaRPr lang="en-GB" altLang="en-US" sz="1600">
              <a:solidFill>
                <a:schemeClr val="tx1"/>
              </a:solidFill>
            </a:endParaRPr>
          </a:p>
        </p:txBody>
      </p:sp>
      <p:sp>
        <p:nvSpPr>
          <p:cNvPr id="16387" name="Text Box 35"/>
          <p:cNvSpPr txBox="1">
            <a:spLocks noChangeArrowheads="1"/>
          </p:cNvSpPr>
          <p:nvPr/>
        </p:nvSpPr>
        <p:spPr bwMode="auto">
          <a:xfrm>
            <a:off x="1350169" y="0"/>
            <a:ext cx="9001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40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30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20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10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388" name="Text Box 36"/>
          <p:cNvSpPr txBox="1">
            <a:spLocks noChangeArrowheads="1"/>
          </p:cNvSpPr>
          <p:nvPr/>
        </p:nvSpPr>
        <p:spPr bwMode="auto">
          <a:xfrm>
            <a:off x="3240405" y="4038600"/>
            <a:ext cx="66608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20	   40	     60	        80	100</a:t>
            </a:r>
          </a:p>
        </p:txBody>
      </p:sp>
      <p:sp>
        <p:nvSpPr>
          <p:cNvPr id="16389" name="Text Box 57"/>
          <p:cNvSpPr txBox="1">
            <a:spLocks noChangeArrowheads="1"/>
          </p:cNvSpPr>
          <p:nvPr/>
        </p:nvSpPr>
        <p:spPr bwMode="auto">
          <a:xfrm>
            <a:off x="0" y="4724400"/>
            <a:ext cx="9143643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80000"/>
              </a:spcBef>
              <a:buFontTx/>
              <a:buAutoNum type="arabicParenR"/>
            </a:pPr>
            <a:r>
              <a:rPr lang="en-GB" altLang="en-US" sz="2000" dirty="0">
                <a:solidFill>
                  <a:schemeClr val="tx1"/>
                </a:solidFill>
              </a:rPr>
              <a:t>What is the speed during the first 20 seconds?</a:t>
            </a:r>
          </a:p>
          <a:p>
            <a:pPr algn="l" eaLnBrk="1" hangingPunct="1">
              <a:spcBef>
                <a:spcPct val="80000"/>
              </a:spcBef>
              <a:buFontTx/>
              <a:buAutoNum type="arabicParenR"/>
            </a:pPr>
            <a:r>
              <a:rPr lang="en-GB" altLang="en-US" sz="2000" dirty="0">
                <a:solidFill>
                  <a:schemeClr val="tx1"/>
                </a:solidFill>
              </a:rPr>
              <a:t>How far is the object from the start after 60 seconds?</a:t>
            </a:r>
          </a:p>
          <a:p>
            <a:pPr algn="l" eaLnBrk="1" hangingPunct="1">
              <a:spcBef>
                <a:spcPct val="80000"/>
              </a:spcBef>
              <a:buFontTx/>
              <a:buAutoNum type="arabicParenR"/>
            </a:pPr>
            <a:r>
              <a:rPr lang="en-GB" altLang="en-US" sz="2000" dirty="0">
                <a:solidFill>
                  <a:schemeClr val="tx1"/>
                </a:solidFill>
              </a:rPr>
              <a:t>What is the speed during the last 40 seconds?</a:t>
            </a:r>
          </a:p>
          <a:p>
            <a:pPr algn="l" eaLnBrk="1" hangingPunct="1">
              <a:spcBef>
                <a:spcPct val="80000"/>
              </a:spcBef>
              <a:buFontTx/>
              <a:buAutoNum type="arabicParenR"/>
            </a:pPr>
            <a:r>
              <a:rPr lang="en-GB" altLang="en-US" sz="2000" dirty="0">
                <a:solidFill>
                  <a:schemeClr val="tx1"/>
                </a:solidFill>
              </a:rPr>
              <a:t>When was the object travelling the fastest?</a:t>
            </a:r>
          </a:p>
        </p:txBody>
      </p:sp>
      <p:graphicFrame>
        <p:nvGraphicFramePr>
          <p:cNvPr id="17466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9237"/>
              </p:ext>
            </p:extLst>
          </p:nvPr>
        </p:nvGraphicFramePr>
        <p:xfrm>
          <a:off x="2250281" y="533400"/>
          <a:ext cx="6840854" cy="3454400"/>
        </p:xfrm>
        <a:graphic>
          <a:graphicData uri="http://schemas.openxmlformats.org/drawingml/2006/table">
            <a:tbl>
              <a:tblPr/>
              <a:tblGrid>
                <a:gridCol w="1368921"/>
                <a:gridCol w="1367046"/>
                <a:gridCol w="1368921"/>
                <a:gridCol w="1367045"/>
                <a:gridCol w="1368921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2" name="Line 90"/>
          <p:cNvSpPr>
            <a:spLocks noChangeShapeType="1"/>
          </p:cNvSpPr>
          <p:nvPr/>
        </p:nvSpPr>
        <p:spPr bwMode="auto">
          <a:xfrm flipV="1">
            <a:off x="2250281" y="3124200"/>
            <a:ext cx="1350169" cy="8382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3" name="Line 91"/>
          <p:cNvSpPr>
            <a:spLocks noChangeShapeType="1"/>
          </p:cNvSpPr>
          <p:nvPr/>
        </p:nvSpPr>
        <p:spPr bwMode="auto">
          <a:xfrm flipV="1">
            <a:off x="3600450" y="3124200"/>
            <a:ext cx="144018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4" name="Line 92"/>
          <p:cNvSpPr>
            <a:spLocks noChangeShapeType="1"/>
          </p:cNvSpPr>
          <p:nvPr/>
        </p:nvSpPr>
        <p:spPr bwMode="auto">
          <a:xfrm flipV="1">
            <a:off x="5040630" y="533400"/>
            <a:ext cx="1260158" cy="25908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5" name="Line 93"/>
          <p:cNvSpPr>
            <a:spLocks noChangeShapeType="1"/>
          </p:cNvSpPr>
          <p:nvPr/>
        </p:nvSpPr>
        <p:spPr bwMode="auto">
          <a:xfrm flipH="1" flipV="1">
            <a:off x="6300787" y="533400"/>
            <a:ext cx="2790349" cy="3429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6" name="Text Box 94"/>
          <p:cNvSpPr txBox="1">
            <a:spLocks noChangeArrowheads="1"/>
          </p:cNvSpPr>
          <p:nvPr/>
        </p:nvSpPr>
        <p:spPr bwMode="auto">
          <a:xfrm>
            <a:off x="0" y="1447801"/>
            <a:ext cx="144018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Distance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(metres)</a:t>
            </a:r>
          </a:p>
        </p:txBody>
      </p:sp>
      <p:sp>
        <p:nvSpPr>
          <p:cNvPr id="16427" name="Text Box 95"/>
          <p:cNvSpPr txBox="1">
            <a:spLocks noChangeArrowheads="1"/>
          </p:cNvSpPr>
          <p:nvPr/>
        </p:nvSpPr>
        <p:spPr bwMode="auto">
          <a:xfrm>
            <a:off x="9361170" y="3429001"/>
            <a:ext cx="14401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Time/s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9314290" y="4700588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0.5m/s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9314290" y="5276850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40m</a:t>
            </a:r>
            <a:endParaRPr lang="en-GB" altLang="en-US" baseline="30000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9314290" y="5851525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1m/s</a:t>
            </a:r>
            <a:endParaRPr lang="en-GB" altLang="en-US" baseline="30000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9314290" y="6356350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40-60s</a:t>
            </a:r>
            <a:endParaRPr lang="en-GB" altLang="en-US" baseline="30000"/>
          </a:p>
        </p:txBody>
      </p:sp>
    </p:spTree>
    <p:extLst>
      <p:ext uri="{BB962C8B-B14F-4D97-AF65-F5344CB8AC3E}">
        <p14:creationId xmlns:p14="http://schemas.microsoft.com/office/powerpoint/2010/main" val="288976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9" grpId="0" animBg="1"/>
      <p:bldP spid="16430" grpId="0" animBg="1"/>
      <p:bldP spid="16431" grpId="0" animBg="1"/>
      <p:bldP spid="164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 txBox="1">
            <a:spLocks noGrp="1"/>
          </p:cNvSpPr>
          <p:nvPr/>
        </p:nvSpPr>
        <p:spPr bwMode="auto">
          <a:xfrm>
            <a:off x="8551069" y="-242888"/>
            <a:ext cx="2250281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4451BA13-D96F-4CD8-9766-B7E4A0856886}" type="datetime1">
              <a:rPr lang="en-GB" altLang="en-US" sz="1600">
                <a:solidFill>
                  <a:schemeClr val="tx1"/>
                </a:solidFill>
              </a:rPr>
              <a:pPr algn="r" eaLnBrk="1" hangingPunct="1"/>
              <a:t>10/04/2014</a:t>
            </a:fld>
            <a:endParaRPr lang="en-GB" altLang="en-US" sz="1600">
              <a:solidFill>
                <a:schemeClr val="tx1"/>
              </a:solidFill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350169" y="-242887"/>
            <a:ext cx="9001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40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30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20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10</a:t>
            </a:r>
          </a:p>
          <a:p>
            <a:pPr algn="r" eaLnBrk="1" hangingPunct="1">
              <a:lnSpc>
                <a:spcPct val="190000"/>
              </a:lnSpc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240405" y="3795713"/>
            <a:ext cx="66608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>
                <a:solidFill>
                  <a:schemeClr val="tx1"/>
                </a:solidFill>
              </a:rPr>
              <a:t>20	   40	     60	        80	100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4392614"/>
            <a:ext cx="973809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100000"/>
              </a:spcBef>
              <a:buFontTx/>
              <a:buAutoNum type="arabicParenR"/>
            </a:pPr>
            <a:r>
              <a:rPr lang="en-GB" altLang="en-US" sz="2000" dirty="0">
                <a:solidFill>
                  <a:schemeClr val="tx1"/>
                </a:solidFill>
              </a:rPr>
              <a:t>What was the velocity in the first 20 seconds?</a:t>
            </a:r>
          </a:p>
          <a:p>
            <a:pPr algn="l" eaLnBrk="1" hangingPunct="1">
              <a:spcBef>
                <a:spcPct val="100000"/>
              </a:spcBef>
              <a:buFontTx/>
              <a:buAutoNum type="arabicParenR"/>
            </a:pPr>
            <a:r>
              <a:rPr lang="en-GB" altLang="en-US" sz="2000" dirty="0">
                <a:solidFill>
                  <a:schemeClr val="tx1"/>
                </a:solidFill>
              </a:rPr>
              <a:t>What was the velocity between 20 and 40 seconds?</a:t>
            </a:r>
          </a:p>
          <a:p>
            <a:pPr algn="l" eaLnBrk="1" hangingPunct="1">
              <a:spcBef>
                <a:spcPct val="100000"/>
              </a:spcBef>
              <a:buFontTx/>
              <a:buAutoNum type="arabicParenR"/>
            </a:pPr>
            <a:r>
              <a:rPr lang="en-GB" altLang="en-US" sz="2000" dirty="0">
                <a:solidFill>
                  <a:schemeClr val="tx1"/>
                </a:solidFill>
              </a:rPr>
              <a:t>When was this person travelling the fastest?</a:t>
            </a:r>
          </a:p>
          <a:p>
            <a:pPr algn="l" eaLnBrk="1" hangingPunct="1">
              <a:spcBef>
                <a:spcPct val="100000"/>
              </a:spcBef>
              <a:buFontTx/>
              <a:buAutoNum type="arabicParenR"/>
            </a:pPr>
            <a:r>
              <a:rPr lang="en-GB" altLang="en-US" sz="2000" dirty="0">
                <a:solidFill>
                  <a:schemeClr val="tx1"/>
                </a:solidFill>
              </a:rPr>
              <a:t>What was the average speed for the first 40 seconds?</a:t>
            </a:r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760038"/>
              </p:ext>
            </p:extLst>
          </p:nvPr>
        </p:nvGraphicFramePr>
        <p:xfrm>
          <a:off x="2250281" y="290513"/>
          <a:ext cx="6840854" cy="3454400"/>
        </p:xfrm>
        <a:graphic>
          <a:graphicData uri="http://schemas.openxmlformats.org/drawingml/2006/table">
            <a:tbl>
              <a:tblPr/>
              <a:tblGrid>
                <a:gridCol w="1368921"/>
                <a:gridCol w="1367046"/>
                <a:gridCol w="1368921"/>
                <a:gridCol w="1367045"/>
                <a:gridCol w="1368921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8" name="Line 37"/>
          <p:cNvSpPr>
            <a:spLocks noChangeShapeType="1"/>
          </p:cNvSpPr>
          <p:nvPr/>
        </p:nvSpPr>
        <p:spPr bwMode="auto">
          <a:xfrm flipV="1">
            <a:off x="2250281" y="1128713"/>
            <a:ext cx="1350169" cy="25908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19" name="Line 38"/>
          <p:cNvSpPr>
            <a:spLocks noChangeShapeType="1"/>
          </p:cNvSpPr>
          <p:nvPr/>
        </p:nvSpPr>
        <p:spPr bwMode="auto">
          <a:xfrm flipV="1">
            <a:off x="3600450" y="290513"/>
            <a:ext cx="1350169" cy="8382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20" name="Line 39"/>
          <p:cNvSpPr>
            <a:spLocks noChangeShapeType="1"/>
          </p:cNvSpPr>
          <p:nvPr/>
        </p:nvSpPr>
        <p:spPr bwMode="auto">
          <a:xfrm flipV="1">
            <a:off x="4950619" y="290513"/>
            <a:ext cx="2790349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21" name="Line 40"/>
          <p:cNvSpPr>
            <a:spLocks noChangeShapeType="1"/>
          </p:cNvSpPr>
          <p:nvPr/>
        </p:nvSpPr>
        <p:spPr bwMode="auto">
          <a:xfrm flipH="1" flipV="1">
            <a:off x="7740967" y="290513"/>
            <a:ext cx="1350169" cy="3429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22" name="Text Box 41"/>
          <p:cNvSpPr txBox="1">
            <a:spLocks noChangeArrowheads="1"/>
          </p:cNvSpPr>
          <p:nvPr/>
        </p:nvSpPr>
        <p:spPr bwMode="auto">
          <a:xfrm>
            <a:off x="0" y="1204914"/>
            <a:ext cx="144018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Distance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(metres)</a:t>
            </a:r>
          </a:p>
        </p:txBody>
      </p:sp>
      <p:sp>
        <p:nvSpPr>
          <p:cNvPr id="20523" name="Text Box 42"/>
          <p:cNvSpPr txBox="1">
            <a:spLocks noChangeArrowheads="1"/>
          </p:cNvSpPr>
          <p:nvPr/>
        </p:nvSpPr>
        <p:spPr bwMode="auto">
          <a:xfrm>
            <a:off x="9361170" y="3186114"/>
            <a:ext cx="14401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i="1">
                <a:solidFill>
                  <a:schemeClr val="tx1"/>
                </a:solidFill>
              </a:rPr>
              <a:t>Time/s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9314290" y="4365625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1.5m/s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9314290" y="4987925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0.5m/s</a:t>
            </a:r>
            <a:endParaRPr lang="en-GB" altLang="en-US" baseline="30000"/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9314290" y="5624514"/>
            <a:ext cx="1487060" cy="3968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80-100s</a:t>
            </a:r>
            <a:endParaRPr lang="en-GB" altLang="en-US" sz="2000" baseline="30000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9314290" y="6211888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1m/s</a:t>
            </a:r>
            <a:endParaRPr lang="en-GB" altLang="en-US" baseline="30000"/>
          </a:p>
        </p:txBody>
      </p:sp>
    </p:spTree>
    <p:extLst>
      <p:ext uri="{BB962C8B-B14F-4D97-AF65-F5344CB8AC3E}">
        <p14:creationId xmlns:p14="http://schemas.microsoft.com/office/powerpoint/2010/main" val="18417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5" grpId="0" animBg="1"/>
      <p:bldP spid="20526" grpId="0" animBg="1"/>
      <p:bldP spid="20527" grpId="0" animBg="1"/>
      <p:bldP spid="205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z="3200" smtClean="0">
                <a:effectLst/>
              </a:rPr>
              <a:t>Distance-time graph for changing speeds</a:t>
            </a:r>
          </a:p>
        </p:txBody>
      </p:sp>
      <p:graphicFrame>
        <p:nvGraphicFramePr>
          <p:cNvPr id="2314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29685"/>
              </p:ext>
            </p:extLst>
          </p:nvPr>
        </p:nvGraphicFramePr>
        <p:xfrm>
          <a:off x="2340292" y="1844675"/>
          <a:ext cx="6750843" cy="3454400"/>
        </p:xfrm>
        <a:graphic>
          <a:graphicData uri="http://schemas.openxmlformats.org/drawingml/2006/table">
            <a:tbl>
              <a:tblPr/>
              <a:tblGrid>
                <a:gridCol w="1278910"/>
                <a:gridCol w="1367046"/>
                <a:gridCol w="1368921"/>
                <a:gridCol w="1367045"/>
                <a:gridCol w="1368921"/>
              </a:tblGrid>
              <a:tr h="8636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08013" marR="108013" horzOverflow="overflow">
                    <a:lnL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1459" name="Text Box 35"/>
          <p:cNvSpPr txBox="1">
            <a:spLocks noChangeArrowheads="1"/>
          </p:cNvSpPr>
          <p:nvPr/>
        </p:nvSpPr>
        <p:spPr bwMode="auto">
          <a:xfrm>
            <a:off x="1350169" y="1335088"/>
            <a:ext cx="900113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90000"/>
              </a:lnSpc>
              <a:spcBef>
                <a:spcPct val="50000"/>
              </a:spcBef>
            </a:pPr>
            <a:r>
              <a:rPr lang="en-GB" altLang="en-US"/>
              <a:t>40</a:t>
            </a:r>
          </a:p>
          <a:p>
            <a:pPr algn="r">
              <a:lnSpc>
                <a:spcPct val="190000"/>
              </a:lnSpc>
              <a:spcBef>
                <a:spcPct val="50000"/>
              </a:spcBef>
            </a:pPr>
            <a:r>
              <a:rPr lang="en-GB" altLang="en-US"/>
              <a:t>30</a:t>
            </a:r>
          </a:p>
          <a:p>
            <a:pPr algn="r">
              <a:lnSpc>
                <a:spcPct val="190000"/>
              </a:lnSpc>
              <a:spcBef>
                <a:spcPct val="50000"/>
              </a:spcBef>
            </a:pPr>
            <a:r>
              <a:rPr lang="en-GB" altLang="en-US"/>
              <a:t>20</a:t>
            </a:r>
          </a:p>
          <a:p>
            <a:pPr algn="r">
              <a:lnSpc>
                <a:spcPct val="190000"/>
              </a:lnSpc>
              <a:spcBef>
                <a:spcPct val="50000"/>
              </a:spcBef>
            </a:pPr>
            <a:r>
              <a:rPr lang="en-GB" altLang="en-US"/>
              <a:t>10</a:t>
            </a:r>
          </a:p>
          <a:p>
            <a:pPr algn="r">
              <a:lnSpc>
                <a:spcPct val="190000"/>
              </a:lnSpc>
              <a:spcBef>
                <a:spcPct val="50000"/>
              </a:spcBef>
            </a:pPr>
            <a:r>
              <a:rPr lang="en-GB" altLang="en-US"/>
              <a:t>0</a:t>
            </a:r>
          </a:p>
        </p:txBody>
      </p:sp>
      <p:sp>
        <p:nvSpPr>
          <p:cNvPr id="231460" name="Text Box 36"/>
          <p:cNvSpPr txBox="1">
            <a:spLocks noChangeArrowheads="1"/>
          </p:cNvSpPr>
          <p:nvPr/>
        </p:nvSpPr>
        <p:spPr bwMode="auto">
          <a:xfrm>
            <a:off x="3240405" y="5373688"/>
            <a:ext cx="66608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/>
              <a:t>20	   40	     60	        80	100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0" y="2782889"/>
            <a:ext cx="144018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000" i="1"/>
              <a:t>Distance</a:t>
            </a:r>
          </a:p>
          <a:p>
            <a:pPr algn="l">
              <a:spcBef>
                <a:spcPct val="50000"/>
              </a:spcBef>
            </a:pPr>
            <a:r>
              <a:rPr lang="en-GB" altLang="en-US" sz="2000" i="1"/>
              <a:t>(metres)</a:t>
            </a:r>
          </a:p>
        </p:txBody>
      </p:sp>
      <p:sp>
        <p:nvSpPr>
          <p:cNvPr id="231462" name="Text Box 38"/>
          <p:cNvSpPr txBox="1">
            <a:spLocks noChangeArrowheads="1"/>
          </p:cNvSpPr>
          <p:nvPr/>
        </p:nvSpPr>
        <p:spPr bwMode="auto">
          <a:xfrm>
            <a:off x="9361170" y="4764089"/>
            <a:ext cx="14401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000" i="1"/>
              <a:t>Time/s</a:t>
            </a:r>
          </a:p>
        </p:txBody>
      </p:sp>
      <p:sp>
        <p:nvSpPr>
          <p:cNvPr id="231463" name="Freeform 39"/>
          <p:cNvSpPr>
            <a:spLocks/>
          </p:cNvSpPr>
          <p:nvPr/>
        </p:nvSpPr>
        <p:spPr bwMode="auto">
          <a:xfrm>
            <a:off x="2338418" y="1917700"/>
            <a:ext cx="6718964" cy="3384550"/>
          </a:xfrm>
          <a:custGeom>
            <a:avLst/>
            <a:gdLst>
              <a:gd name="T0" fmla="*/ 0 w 3583"/>
              <a:gd name="T1" fmla="*/ 2132 h 2132"/>
              <a:gd name="T2" fmla="*/ 955 w 3583"/>
              <a:gd name="T3" fmla="*/ 1850 h 2132"/>
              <a:gd name="T4" fmla="*/ 1484 w 3583"/>
              <a:gd name="T5" fmla="*/ 995 h 2132"/>
              <a:gd name="T6" fmla="*/ 2132 w 3583"/>
              <a:gd name="T7" fmla="*/ 272 h 2132"/>
              <a:gd name="T8" fmla="*/ 3583 w 3583"/>
              <a:gd name="T9" fmla="*/ 0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3" h="2132">
                <a:moveTo>
                  <a:pt x="0" y="2132"/>
                </a:moveTo>
                <a:cubicBezTo>
                  <a:pt x="159" y="2085"/>
                  <a:pt x="708" y="2040"/>
                  <a:pt x="955" y="1850"/>
                </a:cubicBezTo>
                <a:cubicBezTo>
                  <a:pt x="1202" y="1660"/>
                  <a:pt x="1288" y="1258"/>
                  <a:pt x="1484" y="995"/>
                </a:cubicBezTo>
                <a:cubicBezTo>
                  <a:pt x="1680" y="732"/>
                  <a:pt x="1782" y="438"/>
                  <a:pt x="2132" y="272"/>
                </a:cubicBezTo>
                <a:cubicBezTo>
                  <a:pt x="2482" y="106"/>
                  <a:pt x="3039" y="49"/>
                  <a:pt x="3583" y="0"/>
                </a:cubicBezTo>
              </a:path>
            </a:pathLst>
          </a:custGeom>
          <a:noFill/>
          <a:ln w="50800" cap="flat" cmpd="sng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31464" name="Group 40"/>
          <p:cNvGrpSpPr>
            <a:grpSpLocks/>
          </p:cNvGrpSpPr>
          <p:nvPr/>
        </p:nvGrpSpPr>
        <p:grpSpPr bwMode="auto">
          <a:xfrm>
            <a:off x="1573323" y="2132014"/>
            <a:ext cx="2636580" cy="2092325"/>
            <a:chOff x="1292" y="799"/>
            <a:chExt cx="1406" cy="1318"/>
          </a:xfrm>
        </p:grpSpPr>
        <p:sp>
          <p:nvSpPr>
            <p:cNvPr id="231465" name="Text Box 41"/>
            <p:cNvSpPr txBox="1">
              <a:spLocks noChangeArrowheads="1"/>
            </p:cNvSpPr>
            <p:nvPr/>
          </p:nvSpPr>
          <p:spPr bwMode="auto">
            <a:xfrm>
              <a:off x="1292" y="799"/>
              <a:ext cx="1406" cy="40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Object is speeding up here</a:t>
              </a:r>
            </a:p>
          </p:txBody>
        </p:sp>
        <p:sp>
          <p:nvSpPr>
            <p:cNvPr id="231466" name="AutoShape 42"/>
            <p:cNvSpPr>
              <a:spLocks noChangeArrowheads="1"/>
            </p:cNvSpPr>
            <p:nvPr/>
          </p:nvSpPr>
          <p:spPr bwMode="auto">
            <a:xfrm rot="20469975">
              <a:off x="2366" y="1752"/>
              <a:ext cx="226" cy="365"/>
            </a:xfrm>
            <a:prstGeom prst="downArrow">
              <a:avLst>
                <a:gd name="adj1" fmla="val 50000"/>
                <a:gd name="adj2" fmla="val 100221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231467" name="Group 43"/>
          <p:cNvGrpSpPr>
            <a:grpSpLocks/>
          </p:cNvGrpSpPr>
          <p:nvPr/>
        </p:nvGrpSpPr>
        <p:grpSpPr bwMode="auto">
          <a:xfrm>
            <a:off x="6675835" y="2435226"/>
            <a:ext cx="3062258" cy="1136650"/>
            <a:chOff x="3560" y="1579"/>
            <a:chExt cx="1633" cy="716"/>
          </a:xfrm>
        </p:grpSpPr>
        <p:sp>
          <p:nvSpPr>
            <p:cNvPr id="231468" name="Text Box 44"/>
            <p:cNvSpPr txBox="1">
              <a:spLocks noChangeArrowheads="1"/>
            </p:cNvSpPr>
            <p:nvPr/>
          </p:nvSpPr>
          <p:spPr bwMode="auto">
            <a:xfrm>
              <a:off x="3787" y="1888"/>
              <a:ext cx="1406" cy="40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Object is slowing down here</a:t>
              </a:r>
            </a:p>
          </p:txBody>
        </p:sp>
        <p:sp>
          <p:nvSpPr>
            <p:cNvPr id="231469" name="AutoShape 45"/>
            <p:cNvSpPr>
              <a:spLocks noChangeArrowheads="1"/>
            </p:cNvSpPr>
            <p:nvPr/>
          </p:nvSpPr>
          <p:spPr bwMode="auto">
            <a:xfrm rot="19360686">
              <a:off x="3560" y="1579"/>
              <a:ext cx="272" cy="300"/>
            </a:xfrm>
            <a:prstGeom prst="upArrow">
              <a:avLst>
                <a:gd name="adj1" fmla="val 50000"/>
                <a:gd name="adj2" fmla="val 45864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5846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 txBox="1">
            <a:spLocks noGrp="1"/>
          </p:cNvSpPr>
          <p:nvPr/>
        </p:nvSpPr>
        <p:spPr bwMode="auto">
          <a:xfrm>
            <a:off x="8551069" y="0"/>
            <a:ext cx="22502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8120683C-7F70-4A58-9985-B3302A1B973F}" type="datetime1">
              <a:rPr lang="en-GB" altLang="en-US" sz="1600">
                <a:solidFill>
                  <a:schemeClr val="tx1"/>
                </a:solidFill>
              </a:rPr>
              <a:pPr algn="r" eaLnBrk="1" hangingPunct="1"/>
              <a:t>10/04/2014</a:t>
            </a:fld>
            <a:endParaRPr lang="en-GB" altLang="en-US" sz="1600">
              <a:solidFill>
                <a:schemeClr val="tx1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26" y="-8731"/>
            <a:ext cx="3798491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GB" sz="3600" u="sng" dirty="0" smtClean="0"/>
              <a:t>Acceleration</a:t>
            </a:r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7017127" y="188913"/>
            <a:ext cx="3420428" cy="2438400"/>
            <a:chOff x="3792" y="288"/>
            <a:chExt cx="1824" cy="1536"/>
          </a:xfrm>
        </p:grpSpPr>
        <p:sp>
          <p:nvSpPr>
            <p:cNvPr id="19465" name="AutoShape 4"/>
            <p:cNvSpPr>
              <a:spLocks noChangeArrowheads="1"/>
            </p:cNvSpPr>
            <p:nvPr/>
          </p:nvSpPr>
          <p:spPr bwMode="auto">
            <a:xfrm>
              <a:off x="3792" y="288"/>
              <a:ext cx="1824" cy="1536"/>
            </a:xfrm>
            <a:prstGeom prst="flowChartExtra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9466" name="Text Box 5"/>
            <p:cNvSpPr txBox="1">
              <a:spLocks noChangeArrowheads="1"/>
            </p:cNvSpPr>
            <p:nvPr/>
          </p:nvSpPr>
          <p:spPr bwMode="auto">
            <a:xfrm>
              <a:off x="4416" y="720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chemeClr val="tx1"/>
                  </a:solidFill>
                </a:rPr>
                <a:t>V-U</a:t>
              </a:r>
            </a:p>
          </p:txBody>
        </p:sp>
        <p:sp>
          <p:nvSpPr>
            <p:cNvPr id="19467" name="Text Box 6"/>
            <p:cNvSpPr txBox="1">
              <a:spLocks noChangeArrowheads="1"/>
            </p:cNvSpPr>
            <p:nvPr/>
          </p:nvSpPr>
          <p:spPr bwMode="auto">
            <a:xfrm>
              <a:off x="4992" y="1440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468" name="Text Box 7"/>
            <p:cNvSpPr txBox="1">
              <a:spLocks noChangeArrowheads="1"/>
            </p:cNvSpPr>
            <p:nvPr/>
          </p:nvSpPr>
          <p:spPr bwMode="auto">
            <a:xfrm>
              <a:off x="4080" y="1440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9469" name="Line 8"/>
            <p:cNvSpPr>
              <a:spLocks noChangeShapeType="1"/>
            </p:cNvSpPr>
            <p:nvPr/>
          </p:nvSpPr>
          <p:spPr bwMode="auto">
            <a:xfrm>
              <a:off x="4272" y="1152"/>
              <a:ext cx="816" cy="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 flipV="1">
              <a:off x="4560" y="1440"/>
              <a:ext cx="240" cy="24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1" name="Line 10"/>
            <p:cNvSpPr>
              <a:spLocks noChangeShapeType="1"/>
            </p:cNvSpPr>
            <p:nvPr/>
          </p:nvSpPr>
          <p:spPr bwMode="auto">
            <a:xfrm flipH="1" flipV="1">
              <a:off x="4560" y="1440"/>
              <a:ext cx="240" cy="24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0" y="1524001"/>
            <a:ext cx="7290911" cy="1016001"/>
            <a:chOff x="144" y="960"/>
            <a:chExt cx="3744" cy="640"/>
          </a:xfrm>
        </p:grpSpPr>
        <p:sp>
          <p:nvSpPr>
            <p:cNvPr id="19463" name="Text Box 11"/>
            <p:cNvSpPr txBox="1">
              <a:spLocks noChangeArrowheads="1"/>
            </p:cNvSpPr>
            <p:nvPr/>
          </p:nvSpPr>
          <p:spPr bwMode="auto">
            <a:xfrm>
              <a:off x="144" y="960"/>
              <a:ext cx="374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Acceleration = change in velocity (in m/s)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    (in m/s</a:t>
              </a:r>
              <a:r>
                <a:rPr lang="en-GB" altLang="en-US" baseline="30000">
                  <a:solidFill>
                    <a:schemeClr val="tx1"/>
                  </a:solidFill>
                </a:rPr>
                <a:t>2</a:t>
              </a:r>
              <a:r>
                <a:rPr lang="en-GB" altLang="en-US">
                  <a:solidFill>
                    <a:schemeClr val="tx1"/>
                  </a:solidFill>
                </a:rPr>
                <a:t>)	   time taken (in s)</a:t>
              </a:r>
            </a:p>
          </p:txBody>
        </p:sp>
        <p:sp>
          <p:nvSpPr>
            <p:cNvPr id="19464" name="Line 12"/>
            <p:cNvSpPr>
              <a:spLocks noChangeShapeType="1"/>
            </p:cNvSpPr>
            <p:nvPr/>
          </p:nvSpPr>
          <p:spPr bwMode="auto">
            <a:xfrm>
              <a:off x="1536" y="1296"/>
              <a:ext cx="2016" cy="0"/>
            </a:xfrm>
            <a:prstGeom prst="line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" y="2932114"/>
            <a:ext cx="880235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9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A cyclist accelerates from 0 to 10m/s in 5 seconds.  What is her acceleration?</a:t>
            </a:r>
          </a:p>
          <a:p>
            <a:pPr algn="l" eaLnBrk="1" hangingPunct="1">
              <a:spcBef>
                <a:spcPct val="9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A ball is dropped and accelerates downwards at a rate of 10m/s</a:t>
            </a:r>
            <a:r>
              <a:rPr lang="en-GB" altLang="en-US" sz="2000" baseline="30000">
                <a:solidFill>
                  <a:schemeClr val="tx1"/>
                </a:solidFill>
              </a:rPr>
              <a:t>2</a:t>
            </a:r>
            <a:r>
              <a:rPr lang="en-GB" altLang="en-US" sz="2000">
                <a:solidFill>
                  <a:schemeClr val="tx1"/>
                </a:solidFill>
              </a:rPr>
              <a:t> for 12 seconds.  How much will the ball’s velocity increase by?</a:t>
            </a:r>
          </a:p>
          <a:p>
            <a:pPr algn="l" eaLnBrk="1" hangingPunct="1">
              <a:spcBef>
                <a:spcPct val="9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A car accelerates from 10 to 20m/s with an acceleration of 2m/s</a:t>
            </a:r>
            <a:r>
              <a:rPr lang="en-GB" altLang="en-US" sz="2000" baseline="30000">
                <a:solidFill>
                  <a:schemeClr val="tx1"/>
                </a:solidFill>
              </a:rPr>
              <a:t>2</a:t>
            </a:r>
            <a:r>
              <a:rPr lang="en-GB" altLang="en-US" sz="2000">
                <a:solidFill>
                  <a:schemeClr val="tx1"/>
                </a:solidFill>
              </a:rPr>
              <a:t>.  How long did this take?</a:t>
            </a:r>
          </a:p>
          <a:p>
            <a:pPr algn="l" eaLnBrk="1" hangingPunct="1">
              <a:spcBef>
                <a:spcPct val="90000"/>
              </a:spcBef>
              <a:buFontTx/>
              <a:buAutoNum type="arabicParenR"/>
            </a:pPr>
            <a:r>
              <a:rPr lang="en-GB" altLang="en-US" sz="2000">
                <a:solidFill>
                  <a:schemeClr val="tx1"/>
                </a:solidFill>
              </a:rPr>
              <a:t>A rocket accelerates from 1,000m/s to 5,000m/s in 2 seconds.  What is its acceleration?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9314290" y="2997200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2m/s</a:t>
            </a:r>
            <a:r>
              <a:rPr lang="en-GB" altLang="en-US" baseline="30000"/>
              <a:t>2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9314290" y="4005263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120m/s</a:t>
            </a:r>
            <a:endParaRPr lang="en-GB" altLang="en-US" baseline="30000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9314290" y="5084763"/>
            <a:ext cx="14870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5s</a:t>
            </a:r>
            <a:endParaRPr lang="en-GB" altLang="en-US" baseline="300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9314290" y="5949951"/>
            <a:ext cx="1487060" cy="3667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/>
              <a:t>2000m/s</a:t>
            </a:r>
            <a:r>
              <a:rPr lang="en-GB" altLang="en-US" sz="1800" baseline="30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3353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 autoUpdateAnimBg="0"/>
      <p:bldP spid="19473" grpId="0" animBg="1"/>
      <p:bldP spid="19474" grpId="0" animBg="1"/>
      <p:bldP spid="19475" grpId="0" animBg="1"/>
      <p:bldP spid="1947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F1650341942445942F6FBD17B28DA0" ma:contentTypeVersion="0" ma:contentTypeDescription="Create a new document." ma:contentTypeScope="" ma:versionID="6b49303e7b8201470583dc8147ef565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DAF2B0-4C5C-4F3D-B296-EC0587ADEC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B02AD7-E0FD-4611-8686-5B64311ED5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4DFC5C-6B0E-4FA8-8355-275512E94B69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615</Words>
  <Application>Microsoft Office PowerPoint</Application>
  <PresentationFormat>Custom</PresentationFormat>
  <Paragraphs>163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OCR 21st Century Science  Unit P4a Revision </vt:lpstr>
      <vt:lpstr>Distance, Speed and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Distance-time graph for changing speeds</vt:lpstr>
      <vt:lpstr>Acceleration</vt:lpstr>
      <vt:lpstr>PowerPoint Presentation</vt:lpstr>
      <vt:lpstr>PowerPoint Presentation</vt:lpstr>
      <vt:lpstr>Velocity-time graphs</vt:lpstr>
      <vt:lpstr>Velocity-time graphs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21st Century Science  Unit B4 Revision</dc:title>
  <dc:creator>user</dc:creator>
  <cp:lastModifiedBy>Kate Critchley</cp:lastModifiedBy>
  <cp:revision>30</cp:revision>
  <dcterms:created xsi:type="dcterms:W3CDTF">2014-01-20T22:42:49Z</dcterms:created>
  <dcterms:modified xsi:type="dcterms:W3CDTF">2014-04-11T08:22:56Z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0x010100AEF1650341942445942F6FBD17B28DA0</vt:lpwstr>
  </property>
</Properties>
</file>