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1.bin" ContentType="application/vnd.ms-office.activeX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9" r:id="rId7"/>
    <p:sldId id="260" r:id="rId8"/>
    <p:sldId id="262" r:id="rId9"/>
    <p:sldId id="264" r:id="rId10"/>
    <p:sldId id="263" r:id="rId11"/>
    <p:sldId id="269" r:id="rId12"/>
    <p:sldId id="270" r:id="rId13"/>
    <p:sldId id="271" r:id="rId14"/>
    <p:sldId id="272" r:id="rId15"/>
    <p:sldId id="288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6" r:id="rId28"/>
    <p:sldId id="285" r:id="rId29"/>
    <p:sldId id="286" r:id="rId30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6" y="66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A529-0250-4519-94A9-C2F6860F4366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22520-5879-4374-8E83-8CCBC81E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2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2520-5879-4374-8E83-8CCBC81EB39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1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2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8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9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3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4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0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4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929E-5BBD-48C8-AA6E-F0C4D853BA12}" type="datetimeFigureOut">
              <a:rPr lang="en-GB" smtClean="0"/>
              <a:t>10/04/2014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C51E-C87C-4809-99C0-5BCE15692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7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OCR 21</a:t>
            </a:r>
            <a:r>
              <a:rPr lang="en-GB" baseline="30000" dirty="0" smtClean="0"/>
              <a:t>st</a:t>
            </a:r>
            <a:r>
              <a:rPr lang="en-GB" dirty="0" smtClean="0"/>
              <a:t> Century Science </a:t>
            </a:r>
            <a:br>
              <a:rPr lang="en-GB" dirty="0" smtClean="0"/>
            </a:br>
            <a:r>
              <a:rPr lang="en-GB" dirty="0" smtClean="0"/>
              <a:t>Unit P4b Revision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91" y="-39686"/>
            <a:ext cx="97212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Example questions</a:t>
            </a:r>
          </a:p>
        </p:txBody>
      </p:sp>
      <p:sp>
        <p:nvSpPr>
          <p:cNvPr id="246788" name="Text Box 3"/>
          <p:cNvSpPr txBox="1">
            <a:spLocks noChangeArrowheads="1"/>
          </p:cNvSpPr>
          <p:nvPr/>
        </p:nvSpPr>
        <p:spPr bwMode="auto">
          <a:xfrm>
            <a:off x="1" y="836614"/>
            <a:ext cx="9027378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ts val="1200"/>
              </a:spcAft>
              <a:buFontTx/>
              <a:buAutoNum type="arabicParenR"/>
            </a:pPr>
            <a:r>
              <a:rPr lang="en-GB" altLang="en-US" sz="2000" dirty="0">
                <a:solidFill>
                  <a:schemeClr val="tx1"/>
                </a:solidFill>
              </a:rPr>
              <a:t>Paddy likes playing golf.  He strikes a golf ball with a force of 80N.  If the ball has a mass of 200g and the club is in contact with it for 0.2s calculate a) the change in momentum of the golf ball, b) its speed.</a:t>
            </a:r>
          </a:p>
          <a:p>
            <a:pPr algn="l" eaLnBrk="1" hangingPunct="1">
              <a:spcBef>
                <a:spcPct val="50000"/>
              </a:spcBef>
              <a:spcAft>
                <a:spcPts val="1200"/>
              </a:spcAft>
              <a:buFontTx/>
              <a:buAutoNum type="arabicParenR"/>
            </a:pPr>
            <a:r>
              <a:rPr lang="en-GB" altLang="en-US" sz="2000" dirty="0">
                <a:solidFill>
                  <a:schemeClr val="tx1"/>
                </a:solidFill>
              </a:rPr>
              <a:t>Courtney thinks it’s funny to hit tennis balls at Kit.  She strikes a serve with a force of 30N.  If the ball has a mass of 250g and the racket is in contact with it for 0.15s calculate the ball’s change in momentum and its speed.</a:t>
            </a:r>
          </a:p>
          <a:p>
            <a:pPr algn="l" eaLnBrk="1" hangingPunct="1">
              <a:spcBef>
                <a:spcPct val="50000"/>
              </a:spcBef>
              <a:spcAft>
                <a:spcPts val="1200"/>
              </a:spcAft>
              <a:buFontTx/>
              <a:buAutoNum type="arabicParenR"/>
            </a:pPr>
            <a:r>
              <a:rPr lang="en-GB" altLang="en-US" sz="2000" dirty="0">
                <a:solidFill>
                  <a:schemeClr val="tx1"/>
                </a:solidFill>
              </a:rPr>
              <a:t>Tom takes a dropkick by kicking a 0.4kg rugby ball away at 10m/s.  If his foot was in contact with the ball for 0.1 seconds calculate the force he applied to the ball.</a:t>
            </a:r>
          </a:p>
          <a:p>
            <a:pPr algn="l" eaLnBrk="1" hangingPunct="1">
              <a:spcBef>
                <a:spcPct val="50000"/>
              </a:spcBef>
              <a:spcAft>
                <a:spcPts val="1200"/>
              </a:spcAft>
              <a:buFontTx/>
              <a:buAutoNum type="arabicParenR"/>
            </a:pPr>
            <a:r>
              <a:rPr lang="en-GB" altLang="en-US" sz="2000" dirty="0">
                <a:solidFill>
                  <a:schemeClr val="tx1"/>
                </a:solidFill>
              </a:rPr>
              <a:t>Jenny strikes a 200g golf ball away at 50m/s.  If she applied a force of 50N calculate how long her club was in contact with the ball for.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27379" y="1103314"/>
            <a:ext cx="1773972" cy="708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16Kgm/s, 80m/s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027379" y="2632075"/>
            <a:ext cx="1773972" cy="7064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4.5Kgm/s, 18m/s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27379" y="4198939"/>
            <a:ext cx="1773972" cy="523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</a:rPr>
              <a:t>40N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27379" y="5283201"/>
            <a:ext cx="1773972" cy="523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</a:rPr>
              <a:t>0.2s</a:t>
            </a:r>
          </a:p>
        </p:txBody>
      </p:sp>
    </p:spTree>
    <p:extLst>
      <p:ext uri="{BB962C8B-B14F-4D97-AF65-F5344CB8AC3E}">
        <p14:creationId xmlns:p14="http://schemas.microsoft.com/office/powerpoint/2010/main" val="42628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1" y="0"/>
            <a:ext cx="9721215" cy="949841"/>
          </a:xfrm>
          <a:noFill/>
        </p:spPr>
        <p:txBody>
          <a:bodyPr>
            <a:normAutofit/>
          </a:bodyPr>
          <a:lstStyle/>
          <a:p>
            <a:pPr algn="l"/>
            <a:r>
              <a:rPr lang="cy-GB" altLang="en-US" sz="3600" u="sng" dirty="0" smtClean="0">
                <a:effectLst/>
              </a:rPr>
              <a:t>Safety features</a:t>
            </a:r>
            <a:endParaRPr lang="en-US" altLang="en-US" sz="3600" u="sng" dirty="0" smtClean="0">
              <a:effectLst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0" y="765175"/>
            <a:ext cx="10801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y-GB" altLang="en-US"/>
              <a:t>Let’s use this equation to explain how airbags work:</a:t>
            </a:r>
            <a:endParaRPr lang="en-US" altLang="en-US"/>
          </a:p>
        </p:txBody>
      </p:sp>
      <p:grpSp>
        <p:nvGrpSpPr>
          <p:cNvPr id="247812" name="Group 4"/>
          <p:cNvGrpSpPr>
            <a:grpSpLocks/>
          </p:cNvGrpSpPr>
          <p:nvPr/>
        </p:nvGrpSpPr>
        <p:grpSpPr bwMode="auto">
          <a:xfrm>
            <a:off x="6930866" y="1628775"/>
            <a:ext cx="3420428" cy="2438400"/>
            <a:chOff x="3696" y="1248"/>
            <a:chExt cx="1824" cy="1536"/>
          </a:xfrm>
        </p:grpSpPr>
        <p:sp>
          <p:nvSpPr>
            <p:cNvPr id="247813" name="AutoShape 5"/>
            <p:cNvSpPr>
              <a:spLocks noChangeArrowheads="1"/>
            </p:cNvSpPr>
            <p:nvPr/>
          </p:nvSpPr>
          <p:spPr bwMode="auto">
            <a:xfrm>
              <a:off x="3696" y="1248"/>
              <a:ext cx="1824" cy="1536"/>
            </a:xfrm>
            <a:prstGeom prst="flowChartExtra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14" name="Text Box 6"/>
            <p:cNvSpPr txBox="1">
              <a:spLocks noChangeArrowheads="1"/>
            </p:cNvSpPr>
            <p:nvPr/>
          </p:nvSpPr>
          <p:spPr bwMode="auto">
            <a:xfrm>
              <a:off x="4320" y="168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altLang="en-US" sz="2800">
                  <a:sym typeface="Symbol" pitchFamily="18" charset="2"/>
                </a:rPr>
                <a:t></a:t>
              </a:r>
              <a:r>
                <a:rPr lang="en-GB" altLang="en-US" sz="2800"/>
                <a:t>mv</a:t>
              </a:r>
            </a:p>
          </p:txBody>
        </p:sp>
        <p:sp>
          <p:nvSpPr>
            <p:cNvPr id="247815" name="Text Box 7"/>
            <p:cNvSpPr txBox="1">
              <a:spLocks noChangeArrowheads="1"/>
            </p:cNvSpPr>
            <p:nvPr/>
          </p:nvSpPr>
          <p:spPr bwMode="auto">
            <a:xfrm>
              <a:off x="4896" y="240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altLang="en-US" sz="2800"/>
                <a:t>T</a:t>
              </a:r>
            </a:p>
          </p:txBody>
        </p:sp>
        <p:sp>
          <p:nvSpPr>
            <p:cNvPr id="247816" name="Text Box 8"/>
            <p:cNvSpPr txBox="1">
              <a:spLocks noChangeArrowheads="1"/>
            </p:cNvSpPr>
            <p:nvPr/>
          </p:nvSpPr>
          <p:spPr bwMode="auto">
            <a:xfrm>
              <a:off x="3984" y="240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GB" altLang="en-US" sz="2800"/>
                <a:t>F</a:t>
              </a:r>
            </a:p>
          </p:txBody>
        </p:sp>
        <p:sp>
          <p:nvSpPr>
            <p:cNvPr id="247817" name="Line 9"/>
            <p:cNvSpPr>
              <a:spLocks noChangeShapeType="1"/>
            </p:cNvSpPr>
            <p:nvPr/>
          </p:nvSpPr>
          <p:spPr bwMode="auto">
            <a:xfrm>
              <a:off x="4176" y="2112"/>
              <a:ext cx="81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818" name="Line 10"/>
            <p:cNvSpPr>
              <a:spLocks noChangeShapeType="1"/>
            </p:cNvSpPr>
            <p:nvPr/>
          </p:nvSpPr>
          <p:spPr bwMode="auto">
            <a:xfrm flipV="1">
              <a:off x="4464" y="2400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819" name="Line 11"/>
            <p:cNvSpPr>
              <a:spLocks noChangeShapeType="1"/>
            </p:cNvSpPr>
            <p:nvPr/>
          </p:nvSpPr>
          <p:spPr bwMode="auto">
            <a:xfrm flipH="1" flipV="1">
              <a:off x="4464" y="2400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47820" name="Picture 12" descr="air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3" b="5934"/>
          <a:stretch>
            <a:fillRect/>
          </a:stretch>
        </p:blipFill>
        <p:spPr bwMode="auto">
          <a:xfrm>
            <a:off x="553195" y="1347789"/>
            <a:ext cx="4847480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0" y="4392614"/>
            <a:ext cx="108013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9144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3716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8288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2860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Basically: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cy-GB" altLang="en-US">
                <a:solidFill>
                  <a:schemeClr val="tx1"/>
                </a:solidFill>
              </a:rPr>
              <a:t>The change in momentum is the same with or without an airbag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cy-GB" altLang="en-US">
                <a:solidFill>
                  <a:schemeClr val="tx1"/>
                </a:solidFill>
              </a:rPr>
              <a:t>But having an airbag increases the time of the collision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cy-GB" altLang="en-US">
                <a:solidFill>
                  <a:schemeClr val="tx1"/>
                </a:solidFill>
              </a:rPr>
              <a:t>Therefore the force is reduced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7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7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7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7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/>
      <p:bldP spid="2478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90799" cy="914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Terminal Velocity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09" name="ShockwaveFlash1" r:id="rId2" imgW="8632800" imgH="5568840"/>
        </mc:Choice>
        <mc:Fallback>
          <p:control name="ShockwaveFlash1" r:id="rId2" imgW="8632800" imgH="556884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63600" y="908050"/>
                  <a:ext cx="8067675" cy="51387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830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91307D75-9D50-4223-8AE0-75C4FF96FDFE}" type="datetime1">
              <a:rPr lang="en-GB">
                <a:solidFill>
                  <a:schemeClr val="tx1"/>
                </a:solidFill>
              </a:rPr>
              <a:pPr>
                <a:defRPr/>
              </a:pPr>
              <a:t>10/04/2014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7650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66F2497E-895C-4003-8B1B-7050CA39E071}" type="datetime1">
              <a:rPr lang="en-GB" altLang="en-US" sz="1600">
                <a:solidFill>
                  <a:schemeClr val="tx1"/>
                </a:solidFill>
              </a:rPr>
              <a:pPr algn="r" eaLnBrk="1" hangingPunct="1"/>
              <a:t>10/04/2014</a:t>
            </a:fld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480810" y="0"/>
            <a:ext cx="432054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90799" cy="914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Terminal Velocity summary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29285"/>
              </p:ext>
            </p:extLst>
          </p:nvPr>
        </p:nvGraphicFramePr>
        <p:xfrm>
          <a:off x="7380922" y="228600"/>
          <a:ext cx="27003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CorelDRAW 6.0" r:id="rId3" imgW="6496050" imgH="2619375" progId="CorelDRAW.Graphic.6">
                  <p:embed/>
                </p:oleObj>
              </mc:Choice>
              <mc:Fallback>
                <p:oleObj name="CorelDRAW 6.0" r:id="rId3" imgW="6496050" imgH="261937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922" y="228600"/>
                        <a:ext cx="27003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40068" y="990600"/>
            <a:ext cx="621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Consider a skydiver: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50056" y="1600201"/>
            <a:ext cx="5670709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>
                <a:solidFill>
                  <a:schemeClr val="tx1"/>
                </a:solidFill>
              </a:rPr>
              <a:t>At the start of his jump the air resistance is _______ so he _______ downwards.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8011001" y="1371600"/>
            <a:ext cx="1260158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709736"/>
              </p:ext>
            </p:extLst>
          </p:nvPr>
        </p:nvGraphicFramePr>
        <p:xfrm>
          <a:off x="7380922" y="2819400"/>
          <a:ext cx="27003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CorelDRAW 6.0" r:id="rId5" imgW="6496050" imgH="2619375" progId="CorelDRAW.Graphic.6">
                  <p:embed/>
                </p:oleObj>
              </mc:Choice>
              <mc:Fallback>
                <p:oleObj name="CorelDRAW 6.0" r:id="rId5" imgW="6496050" imgH="261937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922" y="2819400"/>
                        <a:ext cx="27003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998254"/>
              </p:ext>
            </p:extLst>
          </p:nvPr>
        </p:nvGraphicFramePr>
        <p:xfrm>
          <a:off x="7380922" y="5181600"/>
          <a:ext cx="27003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CorelDRAW 6.0" r:id="rId6" imgW="6496050" imgH="2619375" progId="CorelDRAW.Graphic.6">
                  <p:embed/>
                </p:oleObj>
              </mc:Choice>
              <mc:Fallback>
                <p:oleObj name="CorelDRAW 6.0" r:id="rId6" imgW="6496050" imgH="261937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922" y="5181600"/>
                        <a:ext cx="27003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8011001" y="6172200"/>
            <a:ext cx="1260158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8011001" y="3886200"/>
            <a:ext cx="1260158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flipV="1">
            <a:off x="8011001" y="4953000"/>
            <a:ext cx="1260158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8371046" y="2590800"/>
            <a:ext cx="540068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1756811">
            <a:off x="5670709" y="1447800"/>
            <a:ext cx="1800225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587289">
            <a:off x="5760720" y="5029200"/>
            <a:ext cx="1800225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-473254">
            <a:off x="5490686" y="3352800"/>
            <a:ext cx="1800225" cy="228600"/>
          </a:xfrm>
          <a:prstGeom prst="rightArrow">
            <a:avLst>
              <a:gd name="adj1" fmla="val 50000"/>
              <a:gd name="adj2" fmla="val 1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450056" y="2819401"/>
            <a:ext cx="567070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2) As his speed increases his air resistance will _______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450056" y="3733801"/>
            <a:ext cx="567070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3) Eventually the air resistance will be big enough to _______ the skydiver’s weight.  At this point the forces are balanced so his speed becomes ________ - this is called TERMINAL VELOCITY</a:t>
            </a:r>
          </a:p>
        </p:txBody>
      </p:sp>
      <p:sp>
        <p:nvSpPr>
          <p:cNvPr id="27668" name="Text Box 19"/>
          <p:cNvSpPr txBox="1">
            <a:spLocks noChangeArrowheads="1"/>
          </p:cNvSpPr>
          <p:nvPr/>
        </p:nvSpPr>
        <p:spPr bwMode="auto">
          <a:xfrm>
            <a:off x="900112" y="5867401"/>
            <a:ext cx="4500563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tx1"/>
                </a:solidFill>
              </a:rPr>
              <a:t>Words</a:t>
            </a:r>
            <a:r>
              <a:rPr lang="en-GB" altLang="en-US" sz="2000">
                <a:solidFill>
                  <a:schemeClr val="tx1"/>
                </a:solidFill>
              </a:rPr>
              <a:t> – increase, small, constant, balance, accelerates</a:t>
            </a:r>
          </a:p>
        </p:txBody>
      </p:sp>
    </p:spTree>
    <p:extLst>
      <p:ext uri="{BB962C8B-B14F-4D97-AF65-F5344CB8AC3E}">
        <p14:creationId xmlns:p14="http://schemas.microsoft.com/office/powerpoint/2010/main" val="7178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utoUpdateAnimBg="0"/>
      <p:bldP spid="44039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utoUpdateAnimBg="0"/>
      <p:bldP spid="440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92264BB8-E193-476F-84C4-5C391B3EF0F0}" type="datetime1">
              <a:rPr lang="en-GB" altLang="en-US" sz="1600">
                <a:solidFill>
                  <a:schemeClr val="tx1"/>
                </a:solidFill>
              </a:rPr>
              <a:pPr algn="r" eaLnBrk="1" hangingPunct="1"/>
              <a:t>10/04/2014</a:t>
            </a:fld>
            <a:endParaRPr lang="en-GB" altLang="en-US" sz="160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480810" y="0"/>
            <a:ext cx="432054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48431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Terminal Velocity summary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540068" y="1066800"/>
            <a:ext cx="621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Consider a skydiver: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40067" y="1905001"/>
            <a:ext cx="5670709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4)  When he opens his parachute the air resistance suddenly ________, causing him to start _____ ____.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8011001" y="2819400"/>
            <a:ext cx="1260158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8078509" y="6096000"/>
            <a:ext cx="1260158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-1756811">
            <a:off x="5940743" y="2209801"/>
            <a:ext cx="1805851" cy="296863"/>
          </a:xfrm>
          <a:prstGeom prst="rightArrow">
            <a:avLst>
              <a:gd name="adj1" fmla="val 50000"/>
              <a:gd name="adj2" fmla="val 1287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40067" y="3733801"/>
            <a:ext cx="5670709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</a:rPr>
              <a:t>5)  Because he is slowing down his air resistance will _______ again until it balances his _________.  The skydiver has now reached a new, lower ________ _______.</a:t>
            </a:r>
          </a:p>
        </p:txBody>
      </p:sp>
      <p:grpSp>
        <p:nvGrpSpPr>
          <p:cNvPr id="45066" name="Group 10"/>
          <p:cNvGrpSpPr>
            <a:grpSpLocks/>
          </p:cNvGrpSpPr>
          <p:nvPr/>
        </p:nvGrpSpPr>
        <p:grpSpPr bwMode="auto">
          <a:xfrm>
            <a:off x="7740968" y="323850"/>
            <a:ext cx="1878985" cy="1809750"/>
            <a:chOff x="4128" y="204"/>
            <a:chExt cx="1002" cy="1140"/>
          </a:xfrm>
        </p:grpSpPr>
        <p:sp>
          <p:nvSpPr>
            <p:cNvPr id="28708" name="Line 11"/>
            <p:cNvSpPr>
              <a:spLocks noChangeShapeType="1"/>
            </p:cNvSpPr>
            <p:nvPr/>
          </p:nvSpPr>
          <p:spPr bwMode="auto">
            <a:xfrm flipH="1" flipV="1">
              <a:off x="4128" y="720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09" name="Line 12"/>
            <p:cNvSpPr>
              <a:spLocks noChangeShapeType="1"/>
            </p:cNvSpPr>
            <p:nvPr/>
          </p:nvSpPr>
          <p:spPr bwMode="auto">
            <a:xfrm flipH="1" flipV="1">
              <a:off x="4396" y="720"/>
              <a:ext cx="21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10" name="Line 13"/>
            <p:cNvSpPr>
              <a:spLocks noChangeShapeType="1"/>
            </p:cNvSpPr>
            <p:nvPr/>
          </p:nvSpPr>
          <p:spPr bwMode="auto">
            <a:xfrm flipH="1" flipV="1">
              <a:off x="4636" y="204"/>
              <a:ext cx="0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11" name="Line 14"/>
            <p:cNvSpPr>
              <a:spLocks noChangeShapeType="1"/>
            </p:cNvSpPr>
            <p:nvPr/>
          </p:nvSpPr>
          <p:spPr bwMode="auto">
            <a:xfrm flipV="1">
              <a:off x="4684" y="720"/>
              <a:ext cx="404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712" name="Group 15"/>
            <p:cNvGrpSpPr>
              <a:grpSpLocks/>
            </p:cNvGrpSpPr>
            <p:nvPr/>
          </p:nvGrpSpPr>
          <p:grpSpPr bwMode="auto">
            <a:xfrm>
              <a:off x="4128" y="212"/>
              <a:ext cx="1002" cy="624"/>
              <a:chOff x="4128" y="212"/>
              <a:chExt cx="1002" cy="624"/>
            </a:xfrm>
          </p:grpSpPr>
          <p:grpSp>
            <p:nvGrpSpPr>
              <p:cNvPr id="28716" name="Group 16"/>
              <p:cNvGrpSpPr>
                <a:grpSpLocks/>
              </p:cNvGrpSpPr>
              <p:nvPr/>
            </p:nvGrpSpPr>
            <p:grpSpPr bwMode="auto">
              <a:xfrm>
                <a:off x="4128" y="634"/>
                <a:ext cx="940" cy="202"/>
                <a:chOff x="4100" y="710"/>
                <a:chExt cx="940" cy="202"/>
              </a:xfrm>
            </p:grpSpPr>
            <p:sp>
              <p:nvSpPr>
                <p:cNvPr id="28719" name="Arc 17"/>
                <p:cNvSpPr>
                  <a:spLocks/>
                </p:cNvSpPr>
                <p:nvPr/>
              </p:nvSpPr>
              <p:spPr bwMode="auto">
                <a:xfrm rot="13381328" flipV="1">
                  <a:off x="4100" y="710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720" name="Arc 18"/>
                <p:cNvSpPr>
                  <a:spLocks/>
                </p:cNvSpPr>
                <p:nvPr/>
              </p:nvSpPr>
              <p:spPr bwMode="auto">
                <a:xfrm rot="13381328" flipV="1">
                  <a:off x="4368" y="720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721" name="Arc 19"/>
                <p:cNvSpPr>
                  <a:spLocks/>
                </p:cNvSpPr>
                <p:nvPr/>
              </p:nvSpPr>
              <p:spPr bwMode="auto">
                <a:xfrm rot="13381328" flipV="1">
                  <a:off x="4608" y="720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722" name="Arc 20"/>
                <p:cNvSpPr>
                  <a:spLocks/>
                </p:cNvSpPr>
                <p:nvPr/>
              </p:nvSpPr>
              <p:spPr bwMode="auto">
                <a:xfrm rot="13381328" flipV="1">
                  <a:off x="4848" y="720"/>
                  <a:ext cx="192" cy="19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8717" name="Arc 21"/>
              <p:cNvSpPr>
                <a:spLocks/>
              </p:cNvSpPr>
              <p:nvPr/>
            </p:nvSpPr>
            <p:spPr bwMode="auto">
              <a:xfrm rot="10800000" flipV="1">
                <a:off x="4128" y="212"/>
                <a:ext cx="508" cy="5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18" name="Arc 22"/>
              <p:cNvSpPr>
                <a:spLocks/>
              </p:cNvSpPr>
              <p:nvPr/>
            </p:nvSpPr>
            <p:spPr bwMode="auto">
              <a:xfrm rot="16200000" flipV="1">
                <a:off x="4622" y="212"/>
                <a:ext cx="508" cy="5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8713" name="Line 23"/>
            <p:cNvSpPr>
              <a:spLocks noChangeShapeType="1"/>
            </p:cNvSpPr>
            <p:nvPr/>
          </p:nvSpPr>
          <p:spPr bwMode="auto">
            <a:xfrm flipV="1">
              <a:off x="4636" y="720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714" name="Arc 24"/>
            <p:cNvSpPr>
              <a:spLocks/>
            </p:cNvSpPr>
            <p:nvPr/>
          </p:nvSpPr>
          <p:spPr bwMode="auto">
            <a:xfrm flipH="1">
              <a:off x="4380" y="228"/>
              <a:ext cx="252" cy="5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715" name="Arc 25"/>
            <p:cNvSpPr>
              <a:spLocks/>
            </p:cNvSpPr>
            <p:nvPr/>
          </p:nvSpPr>
          <p:spPr bwMode="auto">
            <a:xfrm>
              <a:off x="4644" y="228"/>
              <a:ext cx="216" cy="4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aphicFrame>
        <p:nvGraphicFramePr>
          <p:cNvPr id="4508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43523"/>
              </p:ext>
            </p:extLst>
          </p:nvPr>
        </p:nvGraphicFramePr>
        <p:xfrm>
          <a:off x="7380922" y="1676400"/>
          <a:ext cx="27003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CorelDRAW 6.0" r:id="rId3" imgW="6496050" imgH="2619375" progId="CorelDRAW.Graphic.6">
                  <p:embed/>
                </p:oleObj>
              </mc:Choice>
              <mc:Fallback>
                <p:oleObj name="CorelDRAW 6.0" r:id="rId3" imgW="6496050" imgH="261937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922" y="1676400"/>
                        <a:ext cx="27003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083" name="Group 27"/>
          <p:cNvGrpSpPr>
            <a:grpSpLocks/>
          </p:cNvGrpSpPr>
          <p:nvPr/>
        </p:nvGrpSpPr>
        <p:grpSpPr bwMode="auto">
          <a:xfrm>
            <a:off x="7380922" y="3733800"/>
            <a:ext cx="2700338" cy="2217738"/>
            <a:chOff x="3936" y="2352"/>
            <a:chExt cx="1440" cy="1397"/>
          </a:xfrm>
        </p:grpSpPr>
        <p:grpSp>
          <p:nvGrpSpPr>
            <p:cNvPr id="28691" name="Group 28"/>
            <p:cNvGrpSpPr>
              <a:grpSpLocks/>
            </p:cNvGrpSpPr>
            <p:nvPr/>
          </p:nvGrpSpPr>
          <p:grpSpPr bwMode="auto">
            <a:xfrm>
              <a:off x="4164" y="2352"/>
              <a:ext cx="1002" cy="1140"/>
              <a:chOff x="4128" y="204"/>
              <a:chExt cx="1002" cy="1140"/>
            </a:xfrm>
          </p:grpSpPr>
          <p:sp>
            <p:nvSpPr>
              <p:cNvPr id="28693" name="Line 29"/>
              <p:cNvSpPr>
                <a:spLocks noChangeShapeType="1"/>
              </p:cNvSpPr>
              <p:nvPr/>
            </p:nvSpPr>
            <p:spPr bwMode="auto">
              <a:xfrm flipH="1" flipV="1">
                <a:off x="4128" y="720"/>
                <a:ext cx="43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4" name="Line 30"/>
              <p:cNvSpPr>
                <a:spLocks noChangeShapeType="1"/>
              </p:cNvSpPr>
              <p:nvPr/>
            </p:nvSpPr>
            <p:spPr bwMode="auto">
              <a:xfrm flipH="1" flipV="1">
                <a:off x="4396" y="720"/>
                <a:ext cx="212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5" name="Line 31"/>
              <p:cNvSpPr>
                <a:spLocks noChangeShapeType="1"/>
              </p:cNvSpPr>
              <p:nvPr/>
            </p:nvSpPr>
            <p:spPr bwMode="auto">
              <a:xfrm flipH="1" flipV="1">
                <a:off x="4636" y="204"/>
                <a:ext cx="0" cy="10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6" name="Line 32"/>
              <p:cNvSpPr>
                <a:spLocks noChangeShapeType="1"/>
              </p:cNvSpPr>
              <p:nvPr/>
            </p:nvSpPr>
            <p:spPr bwMode="auto">
              <a:xfrm flipV="1">
                <a:off x="4684" y="720"/>
                <a:ext cx="404" cy="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8697" name="Group 33"/>
              <p:cNvGrpSpPr>
                <a:grpSpLocks/>
              </p:cNvGrpSpPr>
              <p:nvPr/>
            </p:nvGrpSpPr>
            <p:grpSpPr bwMode="auto">
              <a:xfrm>
                <a:off x="4128" y="212"/>
                <a:ext cx="1002" cy="624"/>
                <a:chOff x="4128" y="212"/>
                <a:chExt cx="1002" cy="624"/>
              </a:xfrm>
            </p:grpSpPr>
            <p:grpSp>
              <p:nvGrpSpPr>
                <p:cNvPr id="28701" name="Group 34"/>
                <p:cNvGrpSpPr>
                  <a:grpSpLocks/>
                </p:cNvGrpSpPr>
                <p:nvPr/>
              </p:nvGrpSpPr>
              <p:grpSpPr bwMode="auto">
                <a:xfrm>
                  <a:off x="4128" y="634"/>
                  <a:ext cx="940" cy="202"/>
                  <a:chOff x="4100" y="710"/>
                  <a:chExt cx="940" cy="202"/>
                </a:xfrm>
              </p:grpSpPr>
              <p:sp>
                <p:nvSpPr>
                  <p:cNvPr id="28704" name="Arc 35"/>
                  <p:cNvSpPr>
                    <a:spLocks/>
                  </p:cNvSpPr>
                  <p:nvPr/>
                </p:nvSpPr>
                <p:spPr bwMode="auto">
                  <a:xfrm rot="13381328" flipV="1">
                    <a:off x="4100" y="710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8705" name="Arc 36"/>
                  <p:cNvSpPr>
                    <a:spLocks/>
                  </p:cNvSpPr>
                  <p:nvPr/>
                </p:nvSpPr>
                <p:spPr bwMode="auto">
                  <a:xfrm rot="13381328" flipV="1">
                    <a:off x="4368" y="720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8706" name="Arc 37"/>
                  <p:cNvSpPr>
                    <a:spLocks/>
                  </p:cNvSpPr>
                  <p:nvPr/>
                </p:nvSpPr>
                <p:spPr bwMode="auto">
                  <a:xfrm rot="13381328" flipV="1">
                    <a:off x="4608" y="720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8707" name="Arc 38"/>
                  <p:cNvSpPr>
                    <a:spLocks/>
                  </p:cNvSpPr>
                  <p:nvPr/>
                </p:nvSpPr>
                <p:spPr bwMode="auto">
                  <a:xfrm rot="13381328" flipV="1">
                    <a:off x="4848" y="720"/>
                    <a:ext cx="192" cy="19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8702" name="Arc 39"/>
                <p:cNvSpPr>
                  <a:spLocks/>
                </p:cNvSpPr>
                <p:nvPr/>
              </p:nvSpPr>
              <p:spPr bwMode="auto">
                <a:xfrm rot="10800000" flipV="1">
                  <a:off x="4128" y="212"/>
                  <a:ext cx="508" cy="5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8703" name="Arc 40"/>
                <p:cNvSpPr>
                  <a:spLocks/>
                </p:cNvSpPr>
                <p:nvPr/>
              </p:nvSpPr>
              <p:spPr bwMode="auto">
                <a:xfrm rot="16200000" flipV="1">
                  <a:off x="4622" y="212"/>
                  <a:ext cx="508" cy="5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28698" name="Line 41"/>
              <p:cNvSpPr>
                <a:spLocks noChangeShapeType="1"/>
              </p:cNvSpPr>
              <p:nvPr/>
            </p:nvSpPr>
            <p:spPr bwMode="auto">
              <a:xfrm flipV="1">
                <a:off x="4636" y="720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99" name="Arc 42"/>
              <p:cNvSpPr>
                <a:spLocks/>
              </p:cNvSpPr>
              <p:nvPr/>
            </p:nvSpPr>
            <p:spPr bwMode="auto">
              <a:xfrm flipH="1">
                <a:off x="4380" y="228"/>
                <a:ext cx="252" cy="5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700" name="Arc 43"/>
              <p:cNvSpPr>
                <a:spLocks/>
              </p:cNvSpPr>
              <p:nvPr/>
            </p:nvSpPr>
            <p:spPr bwMode="auto">
              <a:xfrm>
                <a:off x="4644" y="228"/>
                <a:ext cx="216" cy="4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aphicFrame>
          <p:nvGraphicFramePr>
            <p:cNvPr id="28692" name="Object 44"/>
            <p:cNvGraphicFramePr>
              <a:graphicFrameLocks noChangeAspect="1"/>
            </p:cNvGraphicFramePr>
            <p:nvPr/>
          </p:nvGraphicFramePr>
          <p:xfrm>
            <a:off x="3936" y="3168"/>
            <a:ext cx="1440" cy="5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name="CorelDRAW 6.0" r:id="rId5" imgW="6496050" imgH="2619375" progId="CorelDRAW.Graphic.6">
                    <p:embed/>
                  </p:oleObj>
                </mc:Choice>
                <mc:Fallback>
                  <p:oleObj name="CorelDRAW 6.0" r:id="rId5" imgW="6496050" imgH="2619375" progId="CorelDRAW.Graphic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168"/>
                          <a:ext cx="1440" cy="5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1" name="AutoShape 45"/>
          <p:cNvSpPr>
            <a:spLocks noChangeArrowheads="1"/>
          </p:cNvSpPr>
          <p:nvPr/>
        </p:nvSpPr>
        <p:spPr bwMode="auto">
          <a:xfrm rot="587289">
            <a:off x="5800101" y="5194301"/>
            <a:ext cx="1987748" cy="258763"/>
          </a:xfrm>
          <a:prstGeom prst="rightArrow">
            <a:avLst>
              <a:gd name="adj1" fmla="val 50000"/>
              <a:gd name="adj2" fmla="val 1625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102" name="AutoShape 46"/>
          <p:cNvSpPr>
            <a:spLocks noChangeArrowheads="1"/>
          </p:cNvSpPr>
          <p:nvPr/>
        </p:nvSpPr>
        <p:spPr bwMode="auto">
          <a:xfrm>
            <a:off x="7448431" y="685800"/>
            <a:ext cx="2430304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 rot="10800000">
            <a:off x="8078509" y="4610100"/>
            <a:ext cx="1260158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8689" name="Text Box 48"/>
          <p:cNvSpPr txBox="1">
            <a:spLocks noChangeArrowheads="1"/>
          </p:cNvSpPr>
          <p:nvPr/>
        </p:nvSpPr>
        <p:spPr bwMode="auto">
          <a:xfrm>
            <a:off x="540067" y="5867401"/>
            <a:ext cx="5220653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 b="1">
                <a:solidFill>
                  <a:schemeClr val="tx1"/>
                </a:solidFill>
              </a:rPr>
              <a:t>Words</a:t>
            </a:r>
            <a:r>
              <a:rPr lang="en-GB" altLang="en-US" sz="2000">
                <a:solidFill>
                  <a:schemeClr val="tx1"/>
                </a:solidFill>
              </a:rPr>
              <a:t> – slowing down, decrease, increases, terminal velocity, weight</a:t>
            </a:r>
          </a:p>
        </p:txBody>
      </p:sp>
    </p:spTree>
    <p:extLst>
      <p:ext uri="{BB962C8B-B14F-4D97-AF65-F5344CB8AC3E}">
        <p14:creationId xmlns:p14="http://schemas.microsoft.com/office/powerpoint/2010/main" val="32460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animBg="1"/>
      <p:bldP spid="45063" grpId="0" animBg="1"/>
      <p:bldP spid="45064" grpId="0" animBg="1"/>
      <p:bldP spid="45065" grpId="0" autoUpdateAnimBg="0"/>
      <p:bldP spid="45101" grpId="0" animBg="1"/>
      <p:bldP spid="45102" grpId="0" animBg="1"/>
      <p:bldP spid="4510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212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Kinetic energy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0" y="908050"/>
            <a:ext cx="10801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  <a:cs typeface="Arial" charset="0"/>
              </a:rPr>
              <a:t>Any object that moves will have kinetic energy.</a:t>
            </a:r>
          </a:p>
          <a:p>
            <a:pPr algn="l" eaLnBrk="1" hangingPunct="1">
              <a:spcBef>
                <a:spcPct val="50000"/>
              </a:spcBef>
            </a:pPr>
            <a:endParaRPr lang="en-GB" altLang="en-US">
              <a:solidFill>
                <a:schemeClr val="tx1"/>
              </a:solidFill>
              <a:cs typeface="Arial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  <a:cs typeface="Arial" charset="0"/>
              </a:rPr>
              <a:t>The amount of kinetic energy an object has can be found using the formula: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60045" y="3357563"/>
            <a:ext cx="999124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chemeClr val="tx1"/>
                </a:solidFill>
                <a:cs typeface="Arial" charset="0"/>
              </a:rPr>
              <a:t>Kinetic energy = ½ x mass x velocity squared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i="1">
                <a:solidFill>
                  <a:schemeClr val="tx1"/>
                </a:solidFill>
                <a:cs typeface="Arial" charset="0"/>
              </a:rPr>
              <a:t>in J                    in kg            in m/s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90461" y="5033964"/>
            <a:ext cx="3870484" cy="5794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>
                <a:solidFill>
                  <a:schemeClr val="tx1"/>
                </a:solidFill>
                <a:cs typeface="Arial" charset="0"/>
              </a:rPr>
              <a:t>KE = </a:t>
            </a:r>
            <a:r>
              <a:rPr lang="en-GB" altLang="en-US" b="1">
                <a:solidFill>
                  <a:schemeClr val="tx1"/>
                </a:solidFill>
                <a:cs typeface="Arial" charset="0"/>
              </a:rPr>
              <a:t>½</a:t>
            </a:r>
            <a:r>
              <a:rPr lang="en-GB" altLang="en-US" sz="3200" b="1">
                <a:solidFill>
                  <a:schemeClr val="tx1"/>
                </a:solidFill>
                <a:cs typeface="Arial" charset="0"/>
              </a:rPr>
              <a:t> mv</a:t>
            </a:r>
            <a:r>
              <a:rPr lang="en-GB" altLang="en-US" sz="3200" b="1" baseline="30000">
                <a:solidFill>
                  <a:schemeClr val="tx1"/>
                </a:solidFill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14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  <p:bldP spid="5018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334" y="-17462"/>
            <a:ext cx="97212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Example questions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1125538"/>
            <a:ext cx="837854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100000"/>
              </a:spcBef>
              <a:buFontTx/>
              <a:buAutoNum type="arabicParenR"/>
            </a:pPr>
            <a:r>
              <a:rPr lang="en-GB" altLang="en-US" dirty="0" err="1">
                <a:solidFill>
                  <a:schemeClr val="tx1"/>
                </a:solidFill>
                <a:cs typeface="Arial" charset="0"/>
              </a:rPr>
              <a:t>Bex</a:t>
            </a:r>
            <a:r>
              <a:rPr lang="en-GB" altLang="en-US" dirty="0">
                <a:solidFill>
                  <a:schemeClr val="tx1"/>
                </a:solidFill>
                <a:cs typeface="Arial" charset="0"/>
              </a:rPr>
              <a:t> drives her car at a speed of 30m/s.  If the combined mass of her and the car is 1000kg what is her kinetic energy?</a:t>
            </a:r>
          </a:p>
          <a:p>
            <a:pPr algn="l" eaLnBrk="1" hangingPunct="1">
              <a:spcBef>
                <a:spcPct val="100000"/>
              </a:spcBef>
              <a:buFontTx/>
              <a:buAutoNum type="arabicParenR"/>
            </a:pPr>
            <a:r>
              <a:rPr lang="en-GB" altLang="en-US" dirty="0">
                <a:solidFill>
                  <a:schemeClr val="tx1"/>
                </a:solidFill>
                <a:cs typeface="Arial" charset="0"/>
              </a:rPr>
              <a:t>Emma rides her bike at a speed of 10m/s.  If the combined mass of Emma and her bike is 80kg what is her kinetic energy?</a:t>
            </a:r>
          </a:p>
          <a:p>
            <a:pPr algn="l" eaLnBrk="1" hangingPunct="1">
              <a:spcBef>
                <a:spcPct val="100000"/>
              </a:spcBef>
              <a:buFontTx/>
              <a:buAutoNum type="arabicParenR"/>
            </a:pPr>
            <a:r>
              <a:rPr lang="en-GB" altLang="en-US" dirty="0">
                <a:solidFill>
                  <a:schemeClr val="tx1"/>
                </a:solidFill>
                <a:cs typeface="Arial" charset="0"/>
              </a:rPr>
              <a:t>Rob is running and has a kinetic energy of 750J.  If his mass is 60kg how fast is he running?</a:t>
            </a:r>
          </a:p>
          <a:p>
            <a:pPr algn="l" eaLnBrk="1" hangingPunct="1">
              <a:spcBef>
                <a:spcPct val="100000"/>
              </a:spcBef>
              <a:buFontTx/>
              <a:buAutoNum type="arabicParenR"/>
            </a:pPr>
            <a:r>
              <a:rPr lang="en-GB" altLang="en-US" dirty="0">
                <a:solidFill>
                  <a:schemeClr val="tx1"/>
                </a:solidFill>
                <a:cs typeface="Arial" charset="0"/>
              </a:rPr>
              <a:t>Josh is walking to town.  If he has a kinetic energy of 150J and he’s walking at a pace of 2m/s what is his mass?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802351" y="1487488"/>
            <a:ext cx="19990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450,000J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802351" y="2949575"/>
            <a:ext cx="19990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4000J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802351" y="4224338"/>
            <a:ext cx="19990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5m/s</a:t>
            </a:r>
            <a:endParaRPr lang="en-GB" altLang="en-US" baseline="3000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8802351" y="5661025"/>
            <a:ext cx="19990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75kg</a:t>
            </a:r>
            <a:endParaRPr lang="en-GB" altLang="en-US" baseline="30000"/>
          </a:p>
        </p:txBody>
      </p:sp>
    </p:spTree>
    <p:extLst>
      <p:ext uri="{BB962C8B-B14F-4D97-AF65-F5344CB8AC3E}">
        <p14:creationId xmlns:p14="http://schemas.microsoft.com/office/powerpoint/2010/main" val="147054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  <p:bldP spid="38920" grpId="0" animBg="1"/>
      <p:bldP spid="389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A8FBEDB0-1149-49FC-8907-57E3517D695C}" type="datetime1">
              <a:rPr lang="en-GB">
                <a:solidFill>
                  <a:schemeClr val="tx1"/>
                </a:solidFill>
              </a:rPr>
              <a:pPr>
                <a:defRPr/>
              </a:pPr>
              <a:t>10/04/2014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1238" cy="762000"/>
          </a:xfrm>
          <a:noFill/>
        </p:spPr>
        <p:txBody>
          <a:bodyPr/>
          <a:lstStyle/>
          <a:p>
            <a:pPr algn="l"/>
            <a:r>
              <a:rPr lang="en-GB" altLang="en-US" sz="3600" u="sng" dirty="0" smtClean="0">
                <a:effectLst/>
              </a:rPr>
              <a:t>Gravitational Potential Energy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82548" y="800100"/>
            <a:ext cx="99462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>
                <a:cs typeface="Times New Roman" pitchFamily="18" charset="0"/>
              </a:rPr>
              <a:t>To work out how much gravitational potential energy (GPE) an object gains when it is lifted up we would use the simple equation…</a:t>
            </a:r>
            <a:endParaRPr lang="en-GB" altLang="en-US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945118" y="2419350"/>
            <a:ext cx="8888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GPE    =    Weight    x    Change in height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620202" y="2990851"/>
            <a:ext cx="713339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000" i="1"/>
              <a:t>(Joules)         (newtons)                   (metres)</a:t>
            </a:r>
          </a:p>
        </p:txBody>
      </p:sp>
      <p:grpSp>
        <p:nvGrpSpPr>
          <p:cNvPr id="145414" name="Group 6"/>
          <p:cNvGrpSpPr>
            <a:grpSpLocks/>
          </p:cNvGrpSpPr>
          <p:nvPr/>
        </p:nvGrpSpPr>
        <p:grpSpPr bwMode="auto">
          <a:xfrm>
            <a:off x="6098262" y="3660776"/>
            <a:ext cx="4365546" cy="2892425"/>
            <a:chOff x="3252" y="2306"/>
            <a:chExt cx="2328" cy="1822"/>
          </a:xfrm>
        </p:grpSpPr>
        <p:sp>
          <p:nvSpPr>
            <p:cNvPr id="145415" name="AutoShape 7"/>
            <p:cNvSpPr>
              <a:spLocks noChangeArrowheads="1"/>
            </p:cNvSpPr>
            <p:nvPr/>
          </p:nvSpPr>
          <p:spPr bwMode="auto">
            <a:xfrm>
              <a:off x="3252" y="2306"/>
              <a:ext cx="2328" cy="1822"/>
            </a:xfrm>
            <a:prstGeom prst="flowChartExtract">
              <a:avLst/>
            </a:pr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16" name="Text Box 8"/>
            <p:cNvSpPr txBox="1">
              <a:spLocks noChangeArrowheads="1"/>
            </p:cNvSpPr>
            <p:nvPr/>
          </p:nvSpPr>
          <p:spPr bwMode="auto">
            <a:xfrm>
              <a:off x="4135" y="2834"/>
              <a:ext cx="67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en-US" sz="3200" b="1"/>
                <a:t>GPE</a:t>
              </a:r>
            </a:p>
          </p:txBody>
        </p:sp>
        <p:sp>
          <p:nvSpPr>
            <p:cNvPr id="145417" name="Text Box 9"/>
            <p:cNvSpPr txBox="1">
              <a:spLocks noChangeArrowheads="1"/>
            </p:cNvSpPr>
            <p:nvPr/>
          </p:nvSpPr>
          <p:spPr bwMode="auto">
            <a:xfrm>
              <a:off x="4721" y="3673"/>
              <a:ext cx="6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en-US" sz="3200" b="1">
                  <a:sym typeface="Symbol" pitchFamily="18" charset="2"/>
                </a:rPr>
                <a:t></a:t>
              </a:r>
              <a:r>
                <a:rPr lang="en-GB" altLang="en-US" sz="3200" b="1"/>
                <a:t>H</a:t>
              </a:r>
            </a:p>
          </p:txBody>
        </p:sp>
        <p:sp>
          <p:nvSpPr>
            <p:cNvPr id="145418" name="Text Box 10"/>
            <p:cNvSpPr txBox="1">
              <a:spLocks noChangeArrowheads="1"/>
            </p:cNvSpPr>
            <p:nvPr/>
          </p:nvSpPr>
          <p:spPr bwMode="auto">
            <a:xfrm>
              <a:off x="3621" y="3667"/>
              <a:ext cx="47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altLang="en-US" sz="3200" b="1"/>
                <a:t>mg</a:t>
              </a:r>
            </a:p>
          </p:txBody>
        </p:sp>
        <p:sp>
          <p:nvSpPr>
            <p:cNvPr id="145419" name="Line 11"/>
            <p:cNvSpPr>
              <a:spLocks noChangeShapeType="1"/>
            </p:cNvSpPr>
            <p:nvPr/>
          </p:nvSpPr>
          <p:spPr bwMode="auto">
            <a:xfrm>
              <a:off x="3911" y="3456"/>
              <a:ext cx="3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4550" y="3456"/>
              <a:ext cx="32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421" name="Line 13"/>
            <p:cNvSpPr>
              <a:spLocks noChangeShapeType="1"/>
            </p:cNvSpPr>
            <p:nvPr/>
          </p:nvSpPr>
          <p:spPr bwMode="auto">
            <a:xfrm rot="18900000">
              <a:off x="4256" y="3842"/>
              <a:ext cx="319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 rot="2700000">
              <a:off x="4257" y="3841"/>
              <a:ext cx="32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423" name="Oval 15"/>
            <p:cNvSpPr>
              <a:spLocks noChangeArrowheads="1"/>
            </p:cNvSpPr>
            <p:nvPr/>
          </p:nvSpPr>
          <p:spPr bwMode="auto">
            <a:xfrm>
              <a:off x="4037" y="3285"/>
              <a:ext cx="103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4" name="Oval 16"/>
            <p:cNvSpPr>
              <a:spLocks noChangeArrowheads="1"/>
            </p:cNvSpPr>
            <p:nvPr/>
          </p:nvSpPr>
          <p:spPr bwMode="auto">
            <a:xfrm>
              <a:off x="4026" y="3502"/>
              <a:ext cx="102" cy="1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5" name="Oval 17"/>
            <p:cNvSpPr>
              <a:spLocks noChangeArrowheads="1"/>
            </p:cNvSpPr>
            <p:nvPr/>
          </p:nvSpPr>
          <p:spPr bwMode="auto">
            <a:xfrm>
              <a:off x="4641" y="3297"/>
              <a:ext cx="103" cy="1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426" name="Oval 18"/>
            <p:cNvSpPr>
              <a:spLocks noChangeArrowheads="1"/>
            </p:cNvSpPr>
            <p:nvPr/>
          </p:nvSpPr>
          <p:spPr bwMode="auto">
            <a:xfrm>
              <a:off x="4653" y="3491"/>
              <a:ext cx="102" cy="1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521316" y="4633913"/>
            <a:ext cx="4609326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(Remember - W=mg)</a:t>
            </a:r>
          </a:p>
        </p:txBody>
      </p:sp>
    </p:spTree>
    <p:extLst>
      <p:ext uri="{BB962C8B-B14F-4D97-AF65-F5344CB8AC3E}">
        <p14:creationId xmlns:p14="http://schemas.microsoft.com/office/powerpoint/2010/main" val="1128568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autoUpdateAnimBg="0"/>
      <p:bldP spid="145412" grpId="0" autoUpdateAnimBg="0"/>
      <p:bldP spid="145413" grpId="0" autoUpdateAnimBg="0"/>
      <p:bldP spid="1454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0801350" cy="638175"/>
          </a:xfrm>
          <a:noFill/>
        </p:spPr>
        <p:txBody>
          <a:bodyPr>
            <a:noAutofit/>
          </a:bodyPr>
          <a:lstStyle/>
          <a:p>
            <a:pPr algn="l"/>
            <a:r>
              <a:rPr lang="en-GB" altLang="en-US" sz="3600" u="sng" dirty="0" smtClean="0">
                <a:effectLst/>
              </a:rPr>
              <a:t>Some example questions…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0" y="923926"/>
            <a:ext cx="897299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9144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3716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8288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2860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 i="1">
                <a:solidFill>
                  <a:schemeClr val="tx1"/>
                </a:solidFill>
                <a:cs typeface="Times New Roman" pitchFamily="18" charset="0"/>
              </a:rPr>
              <a:t>How much gravitational potential energy have the following objects gained?: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Times New Roman" pitchFamily="18" charset="0"/>
              </a:rPr>
              <a:t>A brick that weighs 10N lifted to the top of a house (10m),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Times New Roman" pitchFamily="18" charset="0"/>
              </a:rPr>
              <a:t>A 1,000kg car lifted by a ramp up to a height of 2m,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Times New Roman" pitchFamily="18" charset="0"/>
              </a:rPr>
              <a:t>A 70kg person lifted up 50cm by a friend. 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endParaRPr lang="en-GB" altLang="en-US" sz="200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GB" altLang="en-US" sz="2000" i="1">
                <a:solidFill>
                  <a:schemeClr val="tx1"/>
                </a:solidFill>
                <a:cs typeface="Times New Roman" pitchFamily="18" charset="0"/>
              </a:rPr>
              <a:t>How much GPE have the following objects lost?:</a:t>
            </a:r>
            <a:r>
              <a:rPr lang="en-GB" altLang="en-US" sz="200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Times New Roman" pitchFamily="18" charset="0"/>
              </a:rPr>
              <a:t>A 2N football dropping out of the air after being kicked up 30m,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Times New Roman" pitchFamily="18" charset="0"/>
              </a:rPr>
              <a:t>A 0.5N egg falling 10m out of a bird nest, 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Times New Roman" pitchFamily="18" charset="0"/>
              </a:rPr>
              <a:t>A 1,000kg car falling off its 200cm ramp.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9314290" y="1700213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100J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9314290" y="2349500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20KJ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9314290" y="4340225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60J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9314290" y="4941888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5J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9314290" y="5516563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20KJ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9314290" y="2924175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350J</a:t>
            </a:r>
          </a:p>
        </p:txBody>
      </p:sp>
    </p:spTree>
    <p:extLst>
      <p:ext uri="{BB962C8B-B14F-4D97-AF65-F5344CB8AC3E}">
        <p14:creationId xmlns:p14="http://schemas.microsoft.com/office/powerpoint/2010/main" val="394678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 animBg="1"/>
      <p:bldP spid="146438" grpId="0" animBg="1"/>
      <p:bldP spid="146439" grpId="0" animBg="1"/>
      <p:bldP spid="146440" grpId="0" animBg="1"/>
      <p:bldP spid="1464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80" y="8400"/>
            <a:ext cx="97212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Work done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6287" y="1125539"/>
            <a:ext cx="100812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When any object is moved around work will need to be done on it to get it to move (obviously).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33" name="ShockwaveFlash1" r:id="rId2" imgW="7159680" imgH="3968640"/>
        </mc:Choice>
        <mc:Fallback>
          <p:control name="ShockwaveFlash1" r:id="rId2" imgW="7159680" imgH="396864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871663" y="2205038"/>
                  <a:ext cx="7159625" cy="396875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165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6" y="13196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W</a:t>
            </a:r>
            <a:r>
              <a:rPr lang="en-GB" sz="3600" u="sng" dirty="0" smtClean="0"/>
              <a:t>hat is a force?</a:t>
            </a:r>
            <a:endParaRPr lang="en-GB" sz="3600" u="sng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31914" y="69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  <a:cs typeface="Arial" charset="0"/>
              </a:rPr>
              <a:t>A force is a “push” or a “pull”.  Some common examples:</a:t>
            </a:r>
            <a:endParaRPr lang="en-US" altLang="en-US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762164" y="1219200"/>
            <a:ext cx="1211263" cy="2008188"/>
            <a:chOff x="460" y="768"/>
            <a:chExt cx="763" cy="1265"/>
          </a:xfrm>
        </p:grpSpPr>
        <p:sp>
          <p:nvSpPr>
            <p:cNvPr id="7" name="Rectangle 5" descr="Granite"/>
            <p:cNvSpPr>
              <a:spLocks noChangeArrowheads="1"/>
            </p:cNvSpPr>
            <p:nvPr/>
          </p:nvSpPr>
          <p:spPr bwMode="auto">
            <a:xfrm>
              <a:off x="460" y="1852"/>
              <a:ext cx="763" cy="18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6" descr="Happy blok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" y="768"/>
              <a:ext cx="642" cy="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12732"/>
              </p:ext>
            </p:extLst>
          </p:nvPr>
        </p:nvGraphicFramePr>
        <p:xfrm>
          <a:off x="6396077" y="1219200"/>
          <a:ext cx="25923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CorelDRAW 6.0" r:id="rId5" imgW="6496050" imgH="2619375" progId="CorelDRAW.Graphic.6">
                  <p:embed/>
                </p:oleObj>
              </mc:Choice>
              <mc:Fallback>
                <p:oleObj name="CorelDRAW 6.0" r:id="rId5" imgW="6496050" imgH="261937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77" y="1219200"/>
                        <a:ext cx="2592387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25866"/>
              </p:ext>
            </p:extLst>
          </p:nvPr>
        </p:nvGraphicFramePr>
        <p:xfrm>
          <a:off x="1427202" y="4651375"/>
          <a:ext cx="2524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CorelDRAW 6.0" r:id="rId7" imgW="6791325" imgH="2981325" progId="CorelDRAW.Graphic.6">
                  <p:embed/>
                </p:oleObj>
              </mc:Choice>
              <mc:Fallback>
                <p:oleObj name="CorelDRAW 6.0" r:id="rId7" imgW="6791325" imgH="298132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202" y="4651375"/>
                        <a:ext cx="2524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63220"/>
              </p:ext>
            </p:extLst>
          </p:nvPr>
        </p:nvGraphicFramePr>
        <p:xfrm>
          <a:off x="6827877" y="4002088"/>
          <a:ext cx="2447925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CorelDRAW 6.0" r:id="rId9" imgW="6164151" imgH="5451862" progId="CorelDRAW.Graphic.6">
                  <p:embed/>
                </p:oleObj>
              </mc:Choice>
              <mc:Fallback>
                <p:oleObj name="CorelDRAW 6.0" r:id="rId9" imgW="6164151" imgH="5451862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77" y="4002088"/>
                        <a:ext cx="2447925" cy="216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31914" y="3227388"/>
            <a:ext cx="3232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  <a:cs typeface="Arial" charset="0"/>
              </a:rPr>
              <a:t>Weight (mg) – </a:t>
            </a:r>
            <a:r>
              <a:rPr lang="en-GB" altLang="en-US" i="1">
                <a:solidFill>
                  <a:schemeClr val="tx1"/>
                </a:solidFill>
                <a:cs typeface="Arial" charset="0"/>
              </a:rPr>
              <a:t>pulls things towards the centre of the Earth</a:t>
            </a:r>
            <a:endParaRPr lang="en-US" altLang="en-US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30852" y="2859088"/>
            <a:ext cx="4945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  <a:cs typeface="Arial" charset="0"/>
              </a:rPr>
              <a:t>Air resistance/drag – </a:t>
            </a:r>
            <a:r>
              <a:rPr lang="en-GB" altLang="en-US" i="1">
                <a:solidFill>
                  <a:schemeClr val="tx1"/>
                </a:solidFill>
                <a:cs typeface="Arial" charset="0"/>
              </a:rPr>
              <a:t>a contact force that acts against anything moving through air or liquid</a:t>
            </a:r>
            <a:endParaRPr lang="en-US" altLang="en-US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532477" y="6188075"/>
            <a:ext cx="464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  <a:cs typeface="Arial" charset="0"/>
              </a:rPr>
              <a:t>Upthrust – </a:t>
            </a:r>
            <a:r>
              <a:rPr lang="en-GB" altLang="en-US" i="1">
                <a:solidFill>
                  <a:schemeClr val="tx1"/>
                </a:solidFill>
                <a:cs typeface="Arial" charset="0"/>
              </a:rPr>
              <a:t>keeps things afloat</a:t>
            </a:r>
            <a:endParaRPr lang="en-US" altLang="en-US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31914" y="5670550"/>
            <a:ext cx="43561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  <a:cs typeface="Arial" charset="0"/>
              </a:rPr>
              <a:t>Friction – </a:t>
            </a:r>
            <a:r>
              <a:rPr lang="en-GB" altLang="en-US" i="1">
                <a:solidFill>
                  <a:schemeClr val="tx1"/>
                </a:solidFill>
                <a:cs typeface="Arial" charset="0"/>
              </a:rPr>
              <a:t>a contact force that acts against anything moving</a:t>
            </a:r>
            <a:endParaRPr lang="en-US" altLang="en-US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074902" y="2420938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10800000">
            <a:off x="7404139" y="2052638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5400000">
            <a:off x="4073564" y="4673601"/>
            <a:ext cx="561975" cy="806450"/>
          </a:xfrm>
          <a:prstGeom prst="downArrow">
            <a:avLst>
              <a:gd name="adj1" fmla="val 50000"/>
              <a:gd name="adj2" fmla="val 358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10800000">
            <a:off x="7685127" y="5510213"/>
            <a:ext cx="561975" cy="677862"/>
          </a:xfrm>
          <a:prstGeom prst="downArrow">
            <a:avLst>
              <a:gd name="adj1" fmla="val 50000"/>
              <a:gd name="adj2" fmla="val 301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-23131"/>
            <a:ext cx="97212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Example questions</a:t>
            </a: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1" y="836614"/>
            <a:ext cx="905738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16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Hannah pushes a book 5m along the table with a force of 5N.  She gets tired and decides to call it a day.  How much work did he do?</a:t>
            </a:r>
          </a:p>
          <a:p>
            <a:pPr algn="l" eaLnBrk="1" hangingPunct="1">
              <a:spcBef>
                <a:spcPct val="16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Courtney lifts a laptop 2m into the air with a force of 10N.  How much work does she do?  What type of energy did the book gain?</a:t>
            </a:r>
          </a:p>
          <a:p>
            <a:pPr algn="l" eaLnBrk="1" hangingPunct="1">
              <a:spcBef>
                <a:spcPct val="16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Tom does 200J of work by pushing a wheelbarrow with a force of 50N.  How far did he push it? What type of energy did the wheelbarrow gain?</a:t>
            </a:r>
          </a:p>
          <a:p>
            <a:pPr algn="l" eaLnBrk="1" hangingPunct="1">
              <a:spcBef>
                <a:spcPct val="16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Dan cuddles his cat and lifts it 1.5m in the air.  If he did 75J of work how much force did he use?</a:t>
            </a:r>
          </a:p>
          <a:p>
            <a:pPr algn="l" eaLnBrk="1" hangingPunct="1">
              <a:spcBef>
                <a:spcPct val="160000"/>
              </a:spcBef>
              <a:buFontTx/>
              <a:buAutoNum type="arabicPeriod"/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Simon drives his car 1000m.  If the engine was producing a driving force of 2000N how much work did the car do?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314290" y="981075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25J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314290" y="2276476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20J, GPE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314290" y="3789363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4m, KE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9314290" y="5084763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50N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314290" y="6237288"/>
            <a:ext cx="1487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2MJ</a:t>
            </a:r>
          </a:p>
        </p:txBody>
      </p:sp>
    </p:spTree>
    <p:extLst>
      <p:ext uri="{BB962C8B-B14F-4D97-AF65-F5344CB8AC3E}">
        <p14:creationId xmlns:p14="http://schemas.microsoft.com/office/powerpoint/2010/main" val="40348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D907FA8-5ECA-431B-B619-045F41729001}" type="datetime1">
              <a:rPr lang="en-GB"/>
              <a:pPr>
                <a:defRPr/>
              </a:pPr>
              <a:t>10/04/2014</a:t>
            </a:fld>
            <a:endParaRPr lang="en-GB"/>
          </a:p>
        </p:txBody>
      </p:sp>
      <p:sp>
        <p:nvSpPr>
          <p:cNvPr id="138242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056F2CF8-FD2C-4E2F-8E06-4295D29CA5AB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10/04/2014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72121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u="sng" dirty="0" smtClean="0"/>
              <a:t>Stopping a car…</a:t>
            </a:r>
          </a:p>
        </p:txBody>
      </p:sp>
      <p:graphicFrame>
        <p:nvGraphicFramePr>
          <p:cNvPr id="138244" name="Object 20"/>
          <p:cNvGraphicFramePr>
            <a:graphicFrameLocks noChangeAspect="1"/>
          </p:cNvGraphicFramePr>
          <p:nvPr/>
        </p:nvGraphicFramePr>
        <p:xfrm>
          <a:off x="721966" y="4224338"/>
          <a:ext cx="5869484" cy="215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CorelDRAW 6.0" r:id="rId3" imgW="6610350" imgH="2867025" progId="CorelDRAW.Graphic.6">
                  <p:embed/>
                </p:oleObj>
              </mc:Choice>
              <mc:Fallback>
                <p:oleObj name="CorelDRAW 6.0" r:id="rId3" imgW="6610350" imgH="286702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966" y="4224338"/>
                        <a:ext cx="5869484" cy="215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5" name="Picture 7" descr="new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50" y="3576638"/>
            <a:ext cx="253906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0" y="981075"/>
            <a:ext cx="1080135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/>
              <a:t>What happens inside the car when it stops?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466935" y="1557338"/>
            <a:ext cx="6124515" cy="2303462"/>
          </a:xfrm>
          <a:prstGeom prst="wedgeRoundRectCallout">
            <a:avLst>
              <a:gd name="adj1" fmla="val 62583"/>
              <a:gd name="adj2" fmla="val 76810"/>
              <a:gd name="adj3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en-US" sz="2400" dirty="0">
                <a:solidFill>
                  <a:schemeClr val="tx1"/>
                </a:solidFill>
              </a:rPr>
              <a:t>In order to stop this car the brakes must “do work”. This work is used to reduce the kinetic energy of the vehicle.</a:t>
            </a:r>
          </a:p>
          <a:p>
            <a:r>
              <a:rPr lang="en-GB" altLang="en-US" sz="2400" dirty="0">
                <a:solidFill>
                  <a:schemeClr val="tx1"/>
                </a:solidFill>
              </a:rPr>
              <a:t>Amount of energy transferred = work done</a:t>
            </a:r>
          </a:p>
        </p:txBody>
      </p:sp>
    </p:spTree>
    <p:extLst>
      <p:ext uri="{BB962C8B-B14F-4D97-AF65-F5344CB8AC3E}">
        <p14:creationId xmlns:p14="http://schemas.microsoft.com/office/powerpoint/2010/main" val="15128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B23FC84-FD17-469A-BEB4-0941EAE74546}" type="datetime1">
              <a:rPr lang="en-GB"/>
              <a:pPr>
                <a:defRPr/>
              </a:pPr>
              <a:t>10/04/2014</a:t>
            </a:fld>
            <a:endParaRPr lang="en-GB"/>
          </a:p>
        </p:txBody>
      </p:sp>
      <p:sp>
        <p:nvSpPr>
          <p:cNvPr id="249858" name="Rectangle 4"/>
          <p:cNvSpPr txBox="1">
            <a:spLocks noGrp="1" noChangeArrowheads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CEF74B0A-999D-42EB-847C-51385C2FE7BB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10/04/2014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249859" name="Date Placeholder 2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FA3280B8-173D-4704-B25A-57CBA9FD5A3A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10/04/2014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883"/>
            <a:ext cx="97212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An example question…</a:t>
            </a:r>
          </a:p>
        </p:txBody>
      </p:sp>
      <p:graphicFrame>
        <p:nvGraphicFramePr>
          <p:cNvPr id="138244" name="Object 20"/>
          <p:cNvGraphicFramePr>
            <a:graphicFrameLocks noChangeAspect="1"/>
          </p:cNvGraphicFramePr>
          <p:nvPr/>
        </p:nvGraphicFramePr>
        <p:xfrm>
          <a:off x="1277036" y="3467101"/>
          <a:ext cx="5869484" cy="215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orelDRAW 6.0" r:id="rId3" imgW="6610350" imgH="2867025" progId="CorelDRAW.Graphic.6">
                  <p:embed/>
                </p:oleObj>
              </mc:Choice>
              <mc:Fallback>
                <p:oleObj name="CorelDRAW 6.0" r:id="rId3" imgW="6610350" imgH="2867025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036" y="3467101"/>
                        <a:ext cx="5869484" cy="215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9862" name="Picture 7" descr="new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20" y="2819400"/>
            <a:ext cx="253906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61883" y="5821363"/>
            <a:ext cx="10739467" cy="101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15m/s = 11.25m stopping distance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30m/s = 45m stopping distance (4 times greater)</a:t>
            </a:r>
          </a:p>
        </p:txBody>
      </p:sp>
      <p:sp>
        <p:nvSpPr>
          <p:cNvPr id="138247" name="AutoShape 7"/>
          <p:cNvSpPr>
            <a:spLocks noChangeArrowheads="1"/>
          </p:cNvSpPr>
          <p:nvPr/>
        </p:nvSpPr>
        <p:spPr bwMode="auto">
          <a:xfrm>
            <a:off x="292537" y="836614"/>
            <a:ext cx="6853982" cy="2598737"/>
          </a:xfrm>
          <a:prstGeom prst="wedgeRoundRectCallout">
            <a:avLst>
              <a:gd name="adj1" fmla="val 61681"/>
              <a:gd name="adj2" fmla="val 66676"/>
              <a:gd name="adj3" fmla="val 16667"/>
            </a:avLst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tx1"/>
                </a:solidFill>
              </a:rPr>
              <a:t>This car can apply a maximum braking force of 10,000N.  If the car’s mass is 1000Kg how far is its stopping distance when it is travelling at a speed of 15m/s (roughly 30mph) and 30m/s (roughly 60mph)?</a:t>
            </a:r>
          </a:p>
        </p:txBody>
      </p:sp>
    </p:spTree>
    <p:extLst>
      <p:ext uri="{BB962C8B-B14F-4D97-AF65-F5344CB8AC3E}">
        <p14:creationId xmlns:p14="http://schemas.microsoft.com/office/powerpoint/2010/main" val="209353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build="p" autoUpdateAnimBg="0"/>
      <p:bldP spid="1382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2B09B3B6-B3C4-4293-BE0A-D079AF4AA0E5}" type="datetime1">
              <a:rPr lang="en-GB">
                <a:solidFill>
                  <a:schemeClr val="tx1"/>
                </a:solidFill>
              </a:rPr>
              <a:pPr>
                <a:defRPr/>
              </a:pPr>
              <a:t>10/04/2014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48834" name="Rectangle 4"/>
          <p:cNvSpPr txBox="1">
            <a:spLocks noGrp="1" noChangeArrowheads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E5C2D71E-A150-4533-9C01-C7029CC5EBF2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10/04/2014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248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5006" y="0"/>
            <a:ext cx="9721215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600" u="sng" dirty="0" smtClean="0">
                <a:effectLst/>
              </a:rPr>
              <a:t>A Practical Example of Doing Work</a:t>
            </a:r>
          </a:p>
        </p:txBody>
      </p:sp>
      <p:pic>
        <p:nvPicPr>
          <p:cNvPr id="153604" name="Picture 4" descr="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4" b="5641"/>
          <a:stretch>
            <a:fillRect/>
          </a:stretch>
        </p:blipFill>
        <p:spPr bwMode="auto">
          <a:xfrm>
            <a:off x="0" y="2997200"/>
            <a:ext cx="4380548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5" descr="RO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07"/>
          <a:stretch>
            <a:fillRect/>
          </a:stretch>
        </p:blipFill>
        <p:spPr bwMode="auto">
          <a:xfrm rot="-7200000">
            <a:off x="3641631" y="1288371"/>
            <a:ext cx="309562" cy="257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0" y="836613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Consider a rocket re-entering the Earth’s atmosphere: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5230029" y="1341439"/>
            <a:ext cx="557132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The rocket would initially have a very high _______ energy.  This energy would then _____ due to friction caused by collisions with _______ in the atmosphere.  These collisions would cause the rocket to ____ up (_____ is “being done” on the rocket).  To help deal with this, rockets have special materials that are designed to lose heat quickly.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5230029" y="5876926"/>
            <a:ext cx="5443805" cy="85407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chemeClr val="tx1"/>
                </a:solidFill>
              </a:rPr>
              <a:t>Words</a:t>
            </a:r>
            <a:r>
              <a:rPr lang="en-GB" altLang="en-US">
                <a:solidFill>
                  <a:schemeClr val="tx1"/>
                </a:solidFill>
              </a:rPr>
              <a:t> – work, kinetic, particles, heat, decrease</a:t>
            </a:r>
          </a:p>
        </p:txBody>
      </p:sp>
    </p:spTree>
    <p:extLst>
      <p:ext uri="{BB962C8B-B14F-4D97-AF65-F5344CB8AC3E}">
        <p14:creationId xmlns:p14="http://schemas.microsoft.com/office/powerpoint/2010/main" val="13950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  <p:bldP spid="1536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6" y="13196"/>
            <a:ext cx="10711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Kinetic energy and Gravitational potential energy</a:t>
            </a:r>
            <a:endParaRPr lang="en-GB" sz="3600" u="sng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3557" name="ShockwaveFlash1" r:id="rId2" imgW="8067600" imgH="5084640"/>
        </mc:Choice>
        <mc:Fallback>
          <p:control name="ShockwaveFlash1" r:id="rId2" imgW="8067600" imgH="508464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439863" y="1341438"/>
                  <a:ext cx="8067675" cy="5164137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980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DB1EE13E-D59F-4138-90FD-2F5D35D54ABC}" type="datetime1">
              <a:rPr lang="en-GB">
                <a:solidFill>
                  <a:schemeClr val="tx1"/>
                </a:solidFill>
              </a:rPr>
              <a:pPr>
                <a:defRPr/>
              </a:pPr>
              <a:t>10/04/2014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250882" name="Date Placeholder 3"/>
          <p:cNvSpPr txBox="1">
            <a:spLocks noGrp="1"/>
          </p:cNvSpPr>
          <p:nvPr/>
        </p:nvSpPr>
        <p:spPr bwMode="auto">
          <a:xfrm>
            <a:off x="8551069" y="0"/>
            <a:ext cx="22502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r" eaLnBrk="1" hangingPunct="1"/>
            <a:fld id="{FE485B1A-A878-4C55-BD40-2E02C815B700}" type="datetime1">
              <a:rPr lang="en-GB" altLang="en-US" sz="1600">
                <a:solidFill>
                  <a:schemeClr val="bg2"/>
                </a:solidFill>
              </a:rPr>
              <a:pPr algn="r" eaLnBrk="1" hangingPunct="1"/>
              <a:t>10/04/2014</a:t>
            </a:fld>
            <a:endParaRPr lang="en-GB" altLang="en-US" sz="1600">
              <a:solidFill>
                <a:schemeClr val="bg2"/>
              </a:solidFill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0780"/>
            <a:ext cx="97212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3600" u="sng" dirty="0" smtClean="0"/>
              <a:t>Energy Changes in Roller </a:t>
            </a:r>
            <a:r>
              <a:rPr lang="en-GB" sz="3600" u="sng" dirty="0"/>
              <a:t>Coasters</a:t>
            </a:r>
          </a:p>
        </p:txBody>
      </p:sp>
      <p:sp>
        <p:nvSpPr>
          <p:cNvPr id="250884" name="Freeform 5"/>
          <p:cNvSpPr>
            <a:spLocks/>
          </p:cNvSpPr>
          <p:nvPr/>
        </p:nvSpPr>
        <p:spPr bwMode="auto">
          <a:xfrm>
            <a:off x="-808227" y="1846263"/>
            <a:ext cx="11652708" cy="3838575"/>
          </a:xfrm>
          <a:custGeom>
            <a:avLst/>
            <a:gdLst>
              <a:gd name="T0" fmla="*/ 0 w 5806"/>
              <a:gd name="T1" fmla="*/ 2147483647 h 2418"/>
              <a:gd name="T2" fmla="*/ 2147483647 w 5806"/>
              <a:gd name="T3" fmla="*/ 2147483647 h 2418"/>
              <a:gd name="T4" fmla="*/ 2147483647 w 5806"/>
              <a:gd name="T5" fmla="*/ 2147483647 h 2418"/>
              <a:gd name="T6" fmla="*/ 2147483647 w 5806"/>
              <a:gd name="T7" fmla="*/ 2147483647 h 2418"/>
              <a:gd name="T8" fmla="*/ 2147483647 w 5806"/>
              <a:gd name="T9" fmla="*/ 2147483647 h 2418"/>
              <a:gd name="T10" fmla="*/ 2147483647 w 5806"/>
              <a:gd name="T11" fmla="*/ 2147483647 h 2418"/>
              <a:gd name="T12" fmla="*/ 2147483647 w 5806"/>
              <a:gd name="T13" fmla="*/ 2147483647 h 2418"/>
              <a:gd name="T14" fmla="*/ 2147483647 w 5806"/>
              <a:gd name="T15" fmla="*/ 2147483647 h 2418"/>
              <a:gd name="T16" fmla="*/ 2147483647 w 5806"/>
              <a:gd name="T17" fmla="*/ 2147483647 h 2418"/>
              <a:gd name="T18" fmla="*/ 2147483647 w 5806"/>
              <a:gd name="T19" fmla="*/ 2147483647 h 2418"/>
              <a:gd name="T20" fmla="*/ 2147483647 w 5806"/>
              <a:gd name="T21" fmla="*/ 2147483647 h 2418"/>
              <a:gd name="T22" fmla="*/ 2147483647 w 5806"/>
              <a:gd name="T23" fmla="*/ 2147483647 h 24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806" h="2418">
                <a:moveTo>
                  <a:pt x="0" y="2403"/>
                </a:moveTo>
                <a:cubicBezTo>
                  <a:pt x="98" y="2410"/>
                  <a:pt x="197" y="2418"/>
                  <a:pt x="363" y="2222"/>
                </a:cubicBezTo>
                <a:cubicBezTo>
                  <a:pt x="529" y="2026"/>
                  <a:pt x="771" y="1564"/>
                  <a:pt x="998" y="1224"/>
                </a:cubicBezTo>
                <a:cubicBezTo>
                  <a:pt x="1225" y="884"/>
                  <a:pt x="1497" y="362"/>
                  <a:pt x="1724" y="181"/>
                </a:cubicBezTo>
                <a:cubicBezTo>
                  <a:pt x="1951" y="0"/>
                  <a:pt x="2185" y="29"/>
                  <a:pt x="2359" y="135"/>
                </a:cubicBezTo>
                <a:cubicBezTo>
                  <a:pt x="2533" y="241"/>
                  <a:pt x="2639" y="514"/>
                  <a:pt x="2767" y="816"/>
                </a:cubicBezTo>
                <a:cubicBezTo>
                  <a:pt x="2895" y="1118"/>
                  <a:pt x="2979" y="1716"/>
                  <a:pt x="3130" y="1950"/>
                </a:cubicBezTo>
                <a:cubicBezTo>
                  <a:pt x="3281" y="2184"/>
                  <a:pt x="3455" y="2199"/>
                  <a:pt x="3674" y="2222"/>
                </a:cubicBezTo>
                <a:cubicBezTo>
                  <a:pt x="3893" y="2245"/>
                  <a:pt x="4246" y="2221"/>
                  <a:pt x="4445" y="2086"/>
                </a:cubicBezTo>
                <a:cubicBezTo>
                  <a:pt x="4644" y="1951"/>
                  <a:pt x="4747" y="1631"/>
                  <a:pt x="4868" y="1412"/>
                </a:cubicBezTo>
                <a:cubicBezTo>
                  <a:pt x="4989" y="1193"/>
                  <a:pt x="5015" y="915"/>
                  <a:pt x="5171" y="770"/>
                </a:cubicBezTo>
                <a:cubicBezTo>
                  <a:pt x="5327" y="625"/>
                  <a:pt x="5568" y="581"/>
                  <a:pt x="5806" y="543"/>
                </a:cubicBezTo>
              </a:path>
            </a:pathLst>
          </a:custGeom>
          <a:noFill/>
          <a:ln w="60325" cap="flat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6748" name="Group 76"/>
          <p:cNvGrpSpPr>
            <a:grpSpLocks/>
          </p:cNvGrpSpPr>
          <p:nvPr/>
        </p:nvGrpSpPr>
        <p:grpSpPr bwMode="auto">
          <a:xfrm rot="16854959" flipH="1">
            <a:off x="-1721252" y="4744637"/>
            <a:ext cx="1812925" cy="1629579"/>
            <a:chOff x="1292" y="3067"/>
            <a:chExt cx="1142" cy="869"/>
          </a:xfrm>
        </p:grpSpPr>
        <p:sp>
          <p:nvSpPr>
            <p:cNvPr id="250886" name="AutoShape 8"/>
            <p:cNvSpPr>
              <a:spLocks noChangeAspect="1" noChangeArrowheads="1" noTextEdit="1"/>
            </p:cNvSpPr>
            <p:nvPr/>
          </p:nvSpPr>
          <p:spPr bwMode="auto">
            <a:xfrm>
              <a:off x="1292" y="3067"/>
              <a:ext cx="1142" cy="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87" name="Freeform 10"/>
            <p:cNvSpPr>
              <a:spLocks/>
            </p:cNvSpPr>
            <p:nvPr/>
          </p:nvSpPr>
          <p:spPr bwMode="auto">
            <a:xfrm>
              <a:off x="2017" y="3071"/>
              <a:ext cx="300" cy="366"/>
            </a:xfrm>
            <a:custGeom>
              <a:avLst/>
              <a:gdLst>
                <a:gd name="T0" fmla="*/ 59 w 599"/>
                <a:gd name="T1" fmla="*/ 76 h 733"/>
                <a:gd name="T2" fmla="*/ 55 w 599"/>
                <a:gd name="T3" fmla="*/ 74 h 733"/>
                <a:gd name="T4" fmla="*/ 46 w 599"/>
                <a:gd name="T5" fmla="*/ 77 h 733"/>
                <a:gd name="T6" fmla="*/ 36 w 599"/>
                <a:gd name="T7" fmla="*/ 82 h 733"/>
                <a:gd name="T8" fmla="*/ 30 w 599"/>
                <a:gd name="T9" fmla="*/ 89 h 733"/>
                <a:gd name="T10" fmla="*/ 21 w 599"/>
                <a:gd name="T11" fmla="*/ 90 h 733"/>
                <a:gd name="T12" fmla="*/ 12 w 599"/>
                <a:gd name="T13" fmla="*/ 91 h 733"/>
                <a:gd name="T14" fmla="*/ 9 w 599"/>
                <a:gd name="T15" fmla="*/ 87 h 733"/>
                <a:gd name="T16" fmla="*/ 5 w 599"/>
                <a:gd name="T17" fmla="*/ 79 h 733"/>
                <a:gd name="T18" fmla="*/ 3 w 599"/>
                <a:gd name="T19" fmla="*/ 71 h 733"/>
                <a:gd name="T20" fmla="*/ 3 w 599"/>
                <a:gd name="T21" fmla="*/ 67 h 733"/>
                <a:gd name="T22" fmla="*/ 1 w 599"/>
                <a:gd name="T23" fmla="*/ 60 h 733"/>
                <a:gd name="T24" fmla="*/ 2 w 599"/>
                <a:gd name="T25" fmla="*/ 53 h 733"/>
                <a:gd name="T26" fmla="*/ 4 w 599"/>
                <a:gd name="T27" fmla="*/ 49 h 733"/>
                <a:gd name="T28" fmla="*/ 7 w 599"/>
                <a:gd name="T29" fmla="*/ 46 h 733"/>
                <a:gd name="T30" fmla="*/ 11 w 599"/>
                <a:gd name="T31" fmla="*/ 44 h 733"/>
                <a:gd name="T32" fmla="*/ 11 w 599"/>
                <a:gd name="T33" fmla="*/ 37 h 733"/>
                <a:gd name="T34" fmla="*/ 15 w 599"/>
                <a:gd name="T35" fmla="*/ 30 h 733"/>
                <a:gd name="T36" fmla="*/ 14 w 599"/>
                <a:gd name="T37" fmla="*/ 23 h 733"/>
                <a:gd name="T38" fmla="*/ 15 w 599"/>
                <a:gd name="T39" fmla="*/ 20 h 733"/>
                <a:gd name="T40" fmla="*/ 16 w 599"/>
                <a:gd name="T41" fmla="*/ 18 h 733"/>
                <a:gd name="T42" fmla="*/ 13 w 599"/>
                <a:gd name="T43" fmla="*/ 18 h 733"/>
                <a:gd name="T44" fmla="*/ 11 w 599"/>
                <a:gd name="T45" fmla="*/ 18 h 733"/>
                <a:gd name="T46" fmla="*/ 7 w 599"/>
                <a:gd name="T47" fmla="*/ 17 h 733"/>
                <a:gd name="T48" fmla="*/ 9 w 599"/>
                <a:gd name="T49" fmla="*/ 12 h 733"/>
                <a:gd name="T50" fmla="*/ 10 w 599"/>
                <a:gd name="T51" fmla="*/ 5 h 733"/>
                <a:gd name="T52" fmla="*/ 15 w 599"/>
                <a:gd name="T53" fmla="*/ 1 h 733"/>
                <a:gd name="T54" fmla="*/ 19 w 599"/>
                <a:gd name="T55" fmla="*/ 1 h 733"/>
                <a:gd name="T56" fmla="*/ 22 w 599"/>
                <a:gd name="T57" fmla="*/ 1 h 733"/>
                <a:gd name="T58" fmla="*/ 25 w 599"/>
                <a:gd name="T59" fmla="*/ 0 h 733"/>
                <a:gd name="T60" fmla="*/ 28 w 599"/>
                <a:gd name="T61" fmla="*/ 1 h 733"/>
                <a:gd name="T62" fmla="*/ 31 w 599"/>
                <a:gd name="T63" fmla="*/ 0 h 733"/>
                <a:gd name="T64" fmla="*/ 35 w 599"/>
                <a:gd name="T65" fmla="*/ 1 h 733"/>
                <a:gd name="T66" fmla="*/ 35 w 599"/>
                <a:gd name="T67" fmla="*/ 5 h 733"/>
                <a:gd name="T68" fmla="*/ 32 w 599"/>
                <a:gd name="T69" fmla="*/ 6 h 733"/>
                <a:gd name="T70" fmla="*/ 30 w 599"/>
                <a:gd name="T71" fmla="*/ 9 h 733"/>
                <a:gd name="T72" fmla="*/ 27 w 599"/>
                <a:gd name="T73" fmla="*/ 12 h 733"/>
                <a:gd name="T74" fmla="*/ 25 w 599"/>
                <a:gd name="T75" fmla="*/ 12 h 733"/>
                <a:gd name="T76" fmla="*/ 21 w 599"/>
                <a:gd name="T77" fmla="*/ 15 h 733"/>
                <a:gd name="T78" fmla="*/ 21 w 599"/>
                <a:gd name="T79" fmla="*/ 23 h 733"/>
                <a:gd name="T80" fmla="*/ 26 w 599"/>
                <a:gd name="T81" fmla="*/ 28 h 733"/>
                <a:gd name="T82" fmla="*/ 30 w 599"/>
                <a:gd name="T83" fmla="*/ 33 h 733"/>
                <a:gd name="T84" fmla="*/ 31 w 599"/>
                <a:gd name="T85" fmla="*/ 39 h 733"/>
                <a:gd name="T86" fmla="*/ 39 w 599"/>
                <a:gd name="T87" fmla="*/ 37 h 733"/>
                <a:gd name="T88" fmla="*/ 49 w 599"/>
                <a:gd name="T89" fmla="*/ 32 h 733"/>
                <a:gd name="T90" fmla="*/ 56 w 599"/>
                <a:gd name="T91" fmla="*/ 33 h 733"/>
                <a:gd name="T92" fmla="*/ 60 w 599"/>
                <a:gd name="T93" fmla="*/ 40 h 733"/>
                <a:gd name="T94" fmla="*/ 67 w 599"/>
                <a:gd name="T95" fmla="*/ 45 h 733"/>
                <a:gd name="T96" fmla="*/ 72 w 599"/>
                <a:gd name="T97" fmla="*/ 53 h 733"/>
                <a:gd name="T98" fmla="*/ 75 w 599"/>
                <a:gd name="T99" fmla="*/ 59 h 733"/>
                <a:gd name="T100" fmla="*/ 74 w 599"/>
                <a:gd name="T101" fmla="*/ 63 h 733"/>
                <a:gd name="T102" fmla="*/ 71 w 599"/>
                <a:gd name="T103" fmla="*/ 66 h 733"/>
                <a:gd name="T104" fmla="*/ 68 w 599"/>
                <a:gd name="T105" fmla="*/ 71 h 733"/>
                <a:gd name="T106" fmla="*/ 64 w 599"/>
                <a:gd name="T107" fmla="*/ 75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99" h="733">
                  <a:moveTo>
                    <a:pt x="493" y="606"/>
                  </a:moveTo>
                  <a:lnTo>
                    <a:pt x="483" y="607"/>
                  </a:lnTo>
                  <a:lnTo>
                    <a:pt x="475" y="608"/>
                  </a:lnTo>
                  <a:lnTo>
                    <a:pt x="465" y="608"/>
                  </a:lnTo>
                  <a:lnTo>
                    <a:pt x="458" y="607"/>
                  </a:lnTo>
                  <a:lnTo>
                    <a:pt x="452" y="605"/>
                  </a:lnTo>
                  <a:lnTo>
                    <a:pt x="445" y="601"/>
                  </a:lnTo>
                  <a:lnTo>
                    <a:pt x="438" y="597"/>
                  </a:lnTo>
                  <a:lnTo>
                    <a:pt x="432" y="591"/>
                  </a:lnTo>
                  <a:lnTo>
                    <a:pt x="410" y="600"/>
                  </a:lnTo>
                  <a:lnTo>
                    <a:pt x="388" y="609"/>
                  </a:lnTo>
                  <a:lnTo>
                    <a:pt x="367" y="619"/>
                  </a:lnTo>
                  <a:lnTo>
                    <a:pt x="347" y="629"/>
                  </a:lnTo>
                  <a:lnTo>
                    <a:pt x="326" y="638"/>
                  </a:lnTo>
                  <a:lnTo>
                    <a:pt x="305" y="649"/>
                  </a:lnTo>
                  <a:lnTo>
                    <a:pt x="286" y="660"/>
                  </a:lnTo>
                  <a:lnTo>
                    <a:pt x="265" y="670"/>
                  </a:lnTo>
                  <a:lnTo>
                    <a:pt x="259" y="689"/>
                  </a:lnTo>
                  <a:lnTo>
                    <a:pt x="249" y="703"/>
                  </a:lnTo>
                  <a:lnTo>
                    <a:pt x="235" y="713"/>
                  </a:lnTo>
                  <a:lnTo>
                    <a:pt x="218" y="720"/>
                  </a:lnTo>
                  <a:lnTo>
                    <a:pt x="199" y="723"/>
                  </a:lnTo>
                  <a:lnTo>
                    <a:pt x="181" y="725"/>
                  </a:lnTo>
                  <a:lnTo>
                    <a:pt x="162" y="723"/>
                  </a:lnTo>
                  <a:lnTo>
                    <a:pt x="146" y="720"/>
                  </a:lnTo>
                  <a:lnTo>
                    <a:pt x="123" y="727"/>
                  </a:lnTo>
                  <a:lnTo>
                    <a:pt x="107" y="731"/>
                  </a:lnTo>
                  <a:lnTo>
                    <a:pt x="94" y="733"/>
                  </a:lnTo>
                  <a:lnTo>
                    <a:pt x="86" y="731"/>
                  </a:lnTo>
                  <a:lnTo>
                    <a:pt x="79" y="726"/>
                  </a:lnTo>
                  <a:lnTo>
                    <a:pt x="74" y="715"/>
                  </a:lnTo>
                  <a:lnTo>
                    <a:pt x="66" y="701"/>
                  </a:lnTo>
                  <a:lnTo>
                    <a:pt x="55" y="682"/>
                  </a:lnTo>
                  <a:lnTo>
                    <a:pt x="48" y="666"/>
                  </a:lnTo>
                  <a:lnTo>
                    <a:pt x="41" y="650"/>
                  </a:lnTo>
                  <a:lnTo>
                    <a:pt x="36" y="635"/>
                  </a:lnTo>
                  <a:lnTo>
                    <a:pt x="30" y="619"/>
                  </a:lnTo>
                  <a:lnTo>
                    <a:pt x="25" y="604"/>
                  </a:lnTo>
                  <a:lnTo>
                    <a:pt x="21" y="587"/>
                  </a:lnTo>
                  <a:lnTo>
                    <a:pt x="17" y="571"/>
                  </a:lnTo>
                  <a:lnTo>
                    <a:pt x="14" y="554"/>
                  </a:lnTo>
                  <a:lnTo>
                    <a:pt x="15" y="548"/>
                  </a:lnTo>
                  <a:lnTo>
                    <a:pt x="16" y="545"/>
                  </a:lnTo>
                  <a:lnTo>
                    <a:pt x="18" y="541"/>
                  </a:lnTo>
                  <a:lnTo>
                    <a:pt x="22" y="537"/>
                  </a:lnTo>
                  <a:lnTo>
                    <a:pt x="19" y="526"/>
                  </a:lnTo>
                  <a:lnTo>
                    <a:pt x="14" y="508"/>
                  </a:lnTo>
                  <a:lnTo>
                    <a:pt x="8" y="485"/>
                  </a:lnTo>
                  <a:lnTo>
                    <a:pt x="2" y="463"/>
                  </a:lnTo>
                  <a:lnTo>
                    <a:pt x="0" y="445"/>
                  </a:lnTo>
                  <a:lnTo>
                    <a:pt x="2" y="434"/>
                  </a:lnTo>
                  <a:lnTo>
                    <a:pt x="9" y="427"/>
                  </a:lnTo>
                  <a:lnTo>
                    <a:pt x="24" y="417"/>
                  </a:lnTo>
                  <a:lnTo>
                    <a:pt x="25" y="408"/>
                  </a:lnTo>
                  <a:lnTo>
                    <a:pt x="26" y="399"/>
                  </a:lnTo>
                  <a:lnTo>
                    <a:pt x="29" y="392"/>
                  </a:lnTo>
                  <a:lnTo>
                    <a:pt x="32" y="386"/>
                  </a:lnTo>
                  <a:lnTo>
                    <a:pt x="36" y="381"/>
                  </a:lnTo>
                  <a:lnTo>
                    <a:pt x="41" y="378"/>
                  </a:lnTo>
                  <a:lnTo>
                    <a:pt x="49" y="374"/>
                  </a:lnTo>
                  <a:lnTo>
                    <a:pt x="60" y="372"/>
                  </a:lnTo>
                  <a:lnTo>
                    <a:pt x="68" y="370"/>
                  </a:lnTo>
                  <a:lnTo>
                    <a:pt x="77" y="364"/>
                  </a:lnTo>
                  <a:lnTo>
                    <a:pt x="86" y="357"/>
                  </a:lnTo>
                  <a:lnTo>
                    <a:pt x="91" y="350"/>
                  </a:lnTo>
                  <a:lnTo>
                    <a:pt x="84" y="334"/>
                  </a:lnTo>
                  <a:lnTo>
                    <a:pt x="83" y="318"/>
                  </a:lnTo>
                  <a:lnTo>
                    <a:pt x="87" y="303"/>
                  </a:lnTo>
                  <a:lnTo>
                    <a:pt x="94" y="287"/>
                  </a:lnTo>
                  <a:lnTo>
                    <a:pt x="102" y="273"/>
                  </a:lnTo>
                  <a:lnTo>
                    <a:pt x="109" y="258"/>
                  </a:lnTo>
                  <a:lnTo>
                    <a:pt x="113" y="244"/>
                  </a:lnTo>
                  <a:lnTo>
                    <a:pt x="112" y="232"/>
                  </a:lnTo>
                  <a:lnTo>
                    <a:pt x="114" y="214"/>
                  </a:lnTo>
                  <a:lnTo>
                    <a:pt x="114" y="200"/>
                  </a:lnTo>
                  <a:lnTo>
                    <a:pt x="109" y="187"/>
                  </a:lnTo>
                  <a:lnTo>
                    <a:pt x="105" y="172"/>
                  </a:lnTo>
                  <a:lnTo>
                    <a:pt x="107" y="169"/>
                  </a:lnTo>
                  <a:lnTo>
                    <a:pt x="110" y="167"/>
                  </a:lnTo>
                  <a:lnTo>
                    <a:pt x="116" y="162"/>
                  </a:lnTo>
                  <a:lnTo>
                    <a:pt x="128" y="154"/>
                  </a:lnTo>
                  <a:lnTo>
                    <a:pt x="128" y="153"/>
                  </a:lnTo>
                  <a:lnTo>
                    <a:pt x="128" y="151"/>
                  </a:lnTo>
                  <a:lnTo>
                    <a:pt x="127" y="150"/>
                  </a:lnTo>
                  <a:lnTo>
                    <a:pt x="127" y="149"/>
                  </a:lnTo>
                  <a:lnTo>
                    <a:pt x="117" y="147"/>
                  </a:lnTo>
                  <a:lnTo>
                    <a:pt x="110" y="147"/>
                  </a:lnTo>
                  <a:lnTo>
                    <a:pt x="104" y="149"/>
                  </a:lnTo>
                  <a:lnTo>
                    <a:pt x="97" y="149"/>
                  </a:lnTo>
                  <a:lnTo>
                    <a:pt x="92" y="150"/>
                  </a:lnTo>
                  <a:lnTo>
                    <a:pt x="86" y="149"/>
                  </a:lnTo>
                  <a:lnTo>
                    <a:pt x="82" y="145"/>
                  </a:lnTo>
                  <a:lnTo>
                    <a:pt x="77" y="139"/>
                  </a:lnTo>
                  <a:lnTo>
                    <a:pt x="68" y="142"/>
                  </a:lnTo>
                  <a:lnTo>
                    <a:pt x="61" y="143"/>
                  </a:lnTo>
                  <a:lnTo>
                    <a:pt x="55" y="141"/>
                  </a:lnTo>
                  <a:lnTo>
                    <a:pt x="52" y="136"/>
                  </a:lnTo>
                  <a:lnTo>
                    <a:pt x="56" y="123"/>
                  </a:lnTo>
                  <a:lnTo>
                    <a:pt x="62" y="109"/>
                  </a:lnTo>
                  <a:lnTo>
                    <a:pt x="67" y="96"/>
                  </a:lnTo>
                  <a:lnTo>
                    <a:pt x="71" y="83"/>
                  </a:lnTo>
                  <a:lnTo>
                    <a:pt x="69" y="69"/>
                  </a:lnTo>
                  <a:lnTo>
                    <a:pt x="71" y="55"/>
                  </a:lnTo>
                  <a:lnTo>
                    <a:pt x="76" y="44"/>
                  </a:lnTo>
                  <a:lnTo>
                    <a:pt x="84" y="33"/>
                  </a:lnTo>
                  <a:lnTo>
                    <a:pt x="94" y="25"/>
                  </a:lnTo>
                  <a:lnTo>
                    <a:pt x="106" y="18"/>
                  </a:lnTo>
                  <a:lnTo>
                    <a:pt x="120" y="14"/>
                  </a:lnTo>
                  <a:lnTo>
                    <a:pt x="134" y="12"/>
                  </a:lnTo>
                  <a:lnTo>
                    <a:pt x="139" y="13"/>
                  </a:lnTo>
                  <a:lnTo>
                    <a:pt x="146" y="14"/>
                  </a:lnTo>
                  <a:lnTo>
                    <a:pt x="152" y="15"/>
                  </a:lnTo>
                  <a:lnTo>
                    <a:pt x="158" y="15"/>
                  </a:lnTo>
                  <a:lnTo>
                    <a:pt x="162" y="15"/>
                  </a:lnTo>
                  <a:lnTo>
                    <a:pt x="168" y="13"/>
                  </a:lnTo>
                  <a:lnTo>
                    <a:pt x="173" y="9"/>
                  </a:lnTo>
                  <a:lnTo>
                    <a:pt x="177" y="4"/>
                  </a:lnTo>
                  <a:lnTo>
                    <a:pt x="187" y="0"/>
                  </a:lnTo>
                  <a:lnTo>
                    <a:pt x="193" y="0"/>
                  </a:lnTo>
                  <a:lnTo>
                    <a:pt x="199" y="1"/>
                  </a:lnTo>
                  <a:lnTo>
                    <a:pt x="205" y="4"/>
                  </a:lnTo>
                  <a:lnTo>
                    <a:pt x="211" y="7"/>
                  </a:lnTo>
                  <a:lnTo>
                    <a:pt x="216" y="9"/>
                  </a:lnTo>
                  <a:lnTo>
                    <a:pt x="223" y="12"/>
                  </a:lnTo>
                  <a:lnTo>
                    <a:pt x="231" y="13"/>
                  </a:lnTo>
                  <a:lnTo>
                    <a:pt x="237" y="9"/>
                  </a:lnTo>
                  <a:lnTo>
                    <a:pt x="242" y="6"/>
                  </a:lnTo>
                  <a:lnTo>
                    <a:pt x="248" y="2"/>
                  </a:lnTo>
                  <a:lnTo>
                    <a:pt x="256" y="0"/>
                  </a:lnTo>
                  <a:lnTo>
                    <a:pt x="263" y="2"/>
                  </a:lnTo>
                  <a:lnTo>
                    <a:pt x="271" y="7"/>
                  </a:lnTo>
                  <a:lnTo>
                    <a:pt x="280" y="9"/>
                  </a:lnTo>
                  <a:lnTo>
                    <a:pt x="289" y="10"/>
                  </a:lnTo>
                  <a:lnTo>
                    <a:pt x="289" y="20"/>
                  </a:lnTo>
                  <a:lnTo>
                    <a:pt x="286" y="30"/>
                  </a:lnTo>
                  <a:lnTo>
                    <a:pt x="280" y="40"/>
                  </a:lnTo>
                  <a:lnTo>
                    <a:pt x="275" y="50"/>
                  </a:lnTo>
                  <a:lnTo>
                    <a:pt x="265" y="53"/>
                  </a:lnTo>
                  <a:lnTo>
                    <a:pt x="257" y="55"/>
                  </a:lnTo>
                  <a:lnTo>
                    <a:pt x="250" y="55"/>
                  </a:lnTo>
                  <a:lnTo>
                    <a:pt x="245" y="56"/>
                  </a:lnTo>
                  <a:lnTo>
                    <a:pt x="242" y="59"/>
                  </a:lnTo>
                  <a:lnTo>
                    <a:pt x="238" y="63"/>
                  </a:lnTo>
                  <a:lnTo>
                    <a:pt x="235" y="73"/>
                  </a:lnTo>
                  <a:lnTo>
                    <a:pt x="233" y="85"/>
                  </a:lnTo>
                  <a:lnTo>
                    <a:pt x="226" y="92"/>
                  </a:lnTo>
                  <a:lnTo>
                    <a:pt x="219" y="96"/>
                  </a:lnTo>
                  <a:lnTo>
                    <a:pt x="214" y="98"/>
                  </a:lnTo>
                  <a:lnTo>
                    <a:pt x="210" y="98"/>
                  </a:lnTo>
                  <a:lnTo>
                    <a:pt x="204" y="98"/>
                  </a:lnTo>
                  <a:lnTo>
                    <a:pt x="199" y="97"/>
                  </a:lnTo>
                  <a:lnTo>
                    <a:pt x="195" y="98"/>
                  </a:lnTo>
                  <a:lnTo>
                    <a:pt x="189" y="99"/>
                  </a:lnTo>
                  <a:lnTo>
                    <a:pt x="182" y="109"/>
                  </a:lnTo>
                  <a:lnTo>
                    <a:pt x="175" y="119"/>
                  </a:lnTo>
                  <a:lnTo>
                    <a:pt x="168" y="127"/>
                  </a:lnTo>
                  <a:lnTo>
                    <a:pt x="158" y="135"/>
                  </a:lnTo>
                  <a:lnTo>
                    <a:pt x="155" y="157"/>
                  </a:lnTo>
                  <a:lnTo>
                    <a:pt x="158" y="174"/>
                  </a:lnTo>
                  <a:lnTo>
                    <a:pt x="162" y="191"/>
                  </a:lnTo>
                  <a:lnTo>
                    <a:pt x="172" y="212"/>
                  </a:lnTo>
                  <a:lnTo>
                    <a:pt x="184" y="219"/>
                  </a:lnTo>
                  <a:lnTo>
                    <a:pt x="195" y="225"/>
                  </a:lnTo>
                  <a:lnTo>
                    <a:pt x="204" y="230"/>
                  </a:lnTo>
                  <a:lnTo>
                    <a:pt x="213" y="236"/>
                  </a:lnTo>
                  <a:lnTo>
                    <a:pt x="220" y="243"/>
                  </a:lnTo>
                  <a:lnTo>
                    <a:pt x="227" y="252"/>
                  </a:lnTo>
                  <a:lnTo>
                    <a:pt x="234" y="264"/>
                  </a:lnTo>
                  <a:lnTo>
                    <a:pt x="240" y="278"/>
                  </a:lnTo>
                  <a:lnTo>
                    <a:pt x="241" y="295"/>
                  </a:lnTo>
                  <a:lnTo>
                    <a:pt x="242" y="305"/>
                  </a:lnTo>
                  <a:lnTo>
                    <a:pt x="243" y="313"/>
                  </a:lnTo>
                  <a:lnTo>
                    <a:pt x="245" y="324"/>
                  </a:lnTo>
                  <a:lnTo>
                    <a:pt x="266" y="314"/>
                  </a:lnTo>
                  <a:lnTo>
                    <a:pt x="287" y="306"/>
                  </a:lnTo>
                  <a:lnTo>
                    <a:pt x="308" y="297"/>
                  </a:lnTo>
                  <a:lnTo>
                    <a:pt x="328" y="289"/>
                  </a:lnTo>
                  <a:lnTo>
                    <a:pt x="349" y="280"/>
                  </a:lnTo>
                  <a:lnTo>
                    <a:pt x="370" y="272"/>
                  </a:lnTo>
                  <a:lnTo>
                    <a:pt x="392" y="263"/>
                  </a:lnTo>
                  <a:lnTo>
                    <a:pt x="412" y="255"/>
                  </a:lnTo>
                  <a:lnTo>
                    <a:pt x="424" y="256"/>
                  </a:lnTo>
                  <a:lnTo>
                    <a:pt x="435" y="262"/>
                  </a:lnTo>
                  <a:lnTo>
                    <a:pt x="446" y="271"/>
                  </a:lnTo>
                  <a:lnTo>
                    <a:pt x="455" y="281"/>
                  </a:lnTo>
                  <a:lnTo>
                    <a:pt x="464" y="294"/>
                  </a:lnTo>
                  <a:lnTo>
                    <a:pt x="472" y="308"/>
                  </a:lnTo>
                  <a:lnTo>
                    <a:pt x="479" y="320"/>
                  </a:lnTo>
                  <a:lnTo>
                    <a:pt x="486" y="332"/>
                  </a:lnTo>
                  <a:lnTo>
                    <a:pt x="502" y="338"/>
                  </a:lnTo>
                  <a:lnTo>
                    <a:pt x="517" y="348"/>
                  </a:lnTo>
                  <a:lnTo>
                    <a:pt x="530" y="361"/>
                  </a:lnTo>
                  <a:lnTo>
                    <a:pt x="541" y="377"/>
                  </a:lnTo>
                  <a:lnTo>
                    <a:pt x="553" y="394"/>
                  </a:lnTo>
                  <a:lnTo>
                    <a:pt x="562" y="412"/>
                  </a:lnTo>
                  <a:lnTo>
                    <a:pt x="571" y="430"/>
                  </a:lnTo>
                  <a:lnTo>
                    <a:pt x="579" y="445"/>
                  </a:lnTo>
                  <a:lnTo>
                    <a:pt x="584" y="455"/>
                  </a:lnTo>
                  <a:lnTo>
                    <a:pt x="590" y="467"/>
                  </a:lnTo>
                  <a:lnTo>
                    <a:pt x="594" y="477"/>
                  </a:lnTo>
                  <a:lnTo>
                    <a:pt x="599" y="488"/>
                  </a:lnTo>
                  <a:lnTo>
                    <a:pt x="598" y="498"/>
                  </a:lnTo>
                  <a:lnTo>
                    <a:pt x="594" y="506"/>
                  </a:lnTo>
                  <a:lnTo>
                    <a:pt x="590" y="511"/>
                  </a:lnTo>
                  <a:lnTo>
                    <a:pt x="584" y="516"/>
                  </a:lnTo>
                  <a:lnTo>
                    <a:pt x="577" y="520"/>
                  </a:lnTo>
                  <a:lnTo>
                    <a:pt x="570" y="524"/>
                  </a:lnTo>
                  <a:lnTo>
                    <a:pt x="564" y="528"/>
                  </a:lnTo>
                  <a:lnTo>
                    <a:pt x="558" y="532"/>
                  </a:lnTo>
                  <a:lnTo>
                    <a:pt x="555" y="545"/>
                  </a:lnTo>
                  <a:lnTo>
                    <a:pt x="551" y="558"/>
                  </a:lnTo>
                  <a:lnTo>
                    <a:pt x="544" y="568"/>
                  </a:lnTo>
                  <a:lnTo>
                    <a:pt x="536" y="577"/>
                  </a:lnTo>
                  <a:lnTo>
                    <a:pt x="526" y="586"/>
                  </a:lnTo>
                  <a:lnTo>
                    <a:pt x="515" y="593"/>
                  </a:lnTo>
                  <a:lnTo>
                    <a:pt x="505" y="600"/>
                  </a:lnTo>
                  <a:lnTo>
                    <a:pt x="493" y="6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88" name="Freeform 11"/>
            <p:cNvSpPr>
              <a:spLocks/>
            </p:cNvSpPr>
            <p:nvPr/>
          </p:nvSpPr>
          <p:spPr bwMode="auto">
            <a:xfrm>
              <a:off x="2238" y="3339"/>
              <a:ext cx="54" cy="32"/>
            </a:xfrm>
            <a:custGeom>
              <a:avLst/>
              <a:gdLst>
                <a:gd name="T0" fmla="*/ 6 w 110"/>
                <a:gd name="T1" fmla="*/ 8 h 64"/>
                <a:gd name="T2" fmla="*/ 5 w 110"/>
                <a:gd name="T3" fmla="*/ 8 h 64"/>
                <a:gd name="T4" fmla="*/ 4 w 110"/>
                <a:gd name="T5" fmla="*/ 8 h 64"/>
                <a:gd name="T6" fmla="*/ 3 w 110"/>
                <a:gd name="T7" fmla="*/ 8 h 64"/>
                <a:gd name="T8" fmla="*/ 2 w 110"/>
                <a:gd name="T9" fmla="*/ 8 h 64"/>
                <a:gd name="T10" fmla="*/ 1 w 110"/>
                <a:gd name="T11" fmla="*/ 8 h 64"/>
                <a:gd name="T12" fmla="*/ 0 w 110"/>
                <a:gd name="T13" fmla="*/ 8 h 64"/>
                <a:gd name="T14" fmla="*/ 0 w 110"/>
                <a:gd name="T15" fmla="*/ 7 h 64"/>
                <a:gd name="T16" fmla="*/ 0 w 110"/>
                <a:gd name="T17" fmla="*/ 7 h 64"/>
                <a:gd name="T18" fmla="*/ 1 w 110"/>
                <a:gd name="T19" fmla="*/ 6 h 64"/>
                <a:gd name="T20" fmla="*/ 1 w 110"/>
                <a:gd name="T21" fmla="*/ 6 h 64"/>
                <a:gd name="T22" fmla="*/ 2 w 110"/>
                <a:gd name="T23" fmla="*/ 5 h 64"/>
                <a:gd name="T24" fmla="*/ 4 w 110"/>
                <a:gd name="T25" fmla="*/ 5 h 64"/>
                <a:gd name="T26" fmla="*/ 5 w 110"/>
                <a:gd name="T27" fmla="*/ 4 h 64"/>
                <a:gd name="T28" fmla="*/ 7 w 110"/>
                <a:gd name="T29" fmla="*/ 3 h 64"/>
                <a:gd name="T30" fmla="*/ 10 w 110"/>
                <a:gd name="T31" fmla="*/ 2 h 64"/>
                <a:gd name="T32" fmla="*/ 13 w 110"/>
                <a:gd name="T33" fmla="*/ 0 h 64"/>
                <a:gd name="T34" fmla="*/ 13 w 110"/>
                <a:gd name="T35" fmla="*/ 2 h 64"/>
                <a:gd name="T36" fmla="*/ 13 w 110"/>
                <a:gd name="T37" fmla="*/ 3 h 64"/>
                <a:gd name="T38" fmla="*/ 12 w 110"/>
                <a:gd name="T39" fmla="*/ 4 h 64"/>
                <a:gd name="T40" fmla="*/ 11 w 110"/>
                <a:gd name="T41" fmla="*/ 5 h 64"/>
                <a:gd name="T42" fmla="*/ 9 w 110"/>
                <a:gd name="T43" fmla="*/ 6 h 64"/>
                <a:gd name="T44" fmla="*/ 8 w 110"/>
                <a:gd name="T45" fmla="*/ 7 h 64"/>
                <a:gd name="T46" fmla="*/ 7 w 110"/>
                <a:gd name="T47" fmla="*/ 8 h 64"/>
                <a:gd name="T48" fmla="*/ 6 w 110"/>
                <a:gd name="T49" fmla="*/ 8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" h="64">
                  <a:moveTo>
                    <a:pt x="50" y="63"/>
                  </a:moveTo>
                  <a:lnTo>
                    <a:pt x="43" y="64"/>
                  </a:lnTo>
                  <a:lnTo>
                    <a:pt x="35" y="64"/>
                  </a:lnTo>
                  <a:lnTo>
                    <a:pt x="27" y="64"/>
                  </a:lnTo>
                  <a:lnTo>
                    <a:pt x="20" y="64"/>
                  </a:lnTo>
                  <a:lnTo>
                    <a:pt x="13" y="62"/>
                  </a:lnTo>
                  <a:lnTo>
                    <a:pt x="7" y="60"/>
                  </a:lnTo>
                  <a:lnTo>
                    <a:pt x="2" y="55"/>
                  </a:lnTo>
                  <a:lnTo>
                    <a:pt x="0" y="49"/>
                  </a:lnTo>
                  <a:lnTo>
                    <a:pt x="8" y="46"/>
                  </a:lnTo>
                  <a:lnTo>
                    <a:pt x="15" y="42"/>
                  </a:lnTo>
                  <a:lnTo>
                    <a:pt x="23" y="39"/>
                  </a:lnTo>
                  <a:lnTo>
                    <a:pt x="32" y="34"/>
                  </a:lnTo>
                  <a:lnTo>
                    <a:pt x="44" y="28"/>
                  </a:lnTo>
                  <a:lnTo>
                    <a:pt x="60" y="22"/>
                  </a:lnTo>
                  <a:lnTo>
                    <a:pt x="82" y="12"/>
                  </a:lnTo>
                  <a:lnTo>
                    <a:pt x="110" y="0"/>
                  </a:lnTo>
                  <a:lnTo>
                    <a:pt x="110" y="10"/>
                  </a:lnTo>
                  <a:lnTo>
                    <a:pt x="105" y="19"/>
                  </a:lnTo>
                  <a:lnTo>
                    <a:pt x="98" y="30"/>
                  </a:lnTo>
                  <a:lnTo>
                    <a:pt x="89" y="38"/>
                  </a:lnTo>
                  <a:lnTo>
                    <a:pt x="77" y="47"/>
                  </a:lnTo>
                  <a:lnTo>
                    <a:pt x="67" y="54"/>
                  </a:lnTo>
                  <a:lnTo>
                    <a:pt x="58" y="60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89" name="Freeform 12"/>
            <p:cNvSpPr>
              <a:spLocks/>
            </p:cNvSpPr>
            <p:nvPr/>
          </p:nvSpPr>
          <p:spPr bwMode="auto">
            <a:xfrm>
              <a:off x="2099" y="3408"/>
              <a:ext cx="46" cy="22"/>
            </a:xfrm>
            <a:custGeom>
              <a:avLst/>
              <a:gdLst>
                <a:gd name="T0" fmla="*/ 7 w 92"/>
                <a:gd name="T1" fmla="*/ 5 h 43"/>
                <a:gd name="T2" fmla="*/ 6 w 92"/>
                <a:gd name="T3" fmla="*/ 5 h 43"/>
                <a:gd name="T4" fmla="*/ 5 w 92"/>
                <a:gd name="T5" fmla="*/ 6 h 43"/>
                <a:gd name="T6" fmla="*/ 4 w 92"/>
                <a:gd name="T7" fmla="*/ 6 h 43"/>
                <a:gd name="T8" fmla="*/ 4 w 92"/>
                <a:gd name="T9" fmla="*/ 6 h 43"/>
                <a:gd name="T10" fmla="*/ 3 w 92"/>
                <a:gd name="T11" fmla="*/ 6 h 43"/>
                <a:gd name="T12" fmla="*/ 2 w 92"/>
                <a:gd name="T13" fmla="*/ 6 h 43"/>
                <a:gd name="T14" fmla="*/ 1 w 92"/>
                <a:gd name="T15" fmla="*/ 6 h 43"/>
                <a:gd name="T16" fmla="*/ 0 w 92"/>
                <a:gd name="T17" fmla="*/ 5 h 43"/>
                <a:gd name="T18" fmla="*/ 2 w 92"/>
                <a:gd name="T19" fmla="*/ 5 h 43"/>
                <a:gd name="T20" fmla="*/ 3 w 92"/>
                <a:gd name="T21" fmla="*/ 4 h 43"/>
                <a:gd name="T22" fmla="*/ 4 w 92"/>
                <a:gd name="T23" fmla="*/ 4 h 43"/>
                <a:gd name="T24" fmla="*/ 6 w 92"/>
                <a:gd name="T25" fmla="*/ 3 h 43"/>
                <a:gd name="T26" fmla="*/ 7 w 92"/>
                <a:gd name="T27" fmla="*/ 3 h 43"/>
                <a:gd name="T28" fmla="*/ 8 w 92"/>
                <a:gd name="T29" fmla="*/ 2 h 43"/>
                <a:gd name="T30" fmla="*/ 10 w 92"/>
                <a:gd name="T31" fmla="*/ 1 h 43"/>
                <a:gd name="T32" fmla="*/ 12 w 92"/>
                <a:gd name="T33" fmla="*/ 0 h 43"/>
                <a:gd name="T34" fmla="*/ 12 w 92"/>
                <a:gd name="T35" fmla="*/ 1 h 43"/>
                <a:gd name="T36" fmla="*/ 12 w 92"/>
                <a:gd name="T37" fmla="*/ 2 h 43"/>
                <a:gd name="T38" fmla="*/ 11 w 92"/>
                <a:gd name="T39" fmla="*/ 3 h 43"/>
                <a:gd name="T40" fmla="*/ 10 w 92"/>
                <a:gd name="T41" fmla="*/ 3 h 43"/>
                <a:gd name="T42" fmla="*/ 9 w 92"/>
                <a:gd name="T43" fmla="*/ 4 h 43"/>
                <a:gd name="T44" fmla="*/ 8 w 92"/>
                <a:gd name="T45" fmla="*/ 4 h 43"/>
                <a:gd name="T46" fmla="*/ 8 w 92"/>
                <a:gd name="T47" fmla="*/ 5 h 43"/>
                <a:gd name="T48" fmla="*/ 7 w 92"/>
                <a:gd name="T49" fmla="*/ 5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2" h="43">
                  <a:moveTo>
                    <a:pt x="51" y="38"/>
                  </a:moveTo>
                  <a:lnTo>
                    <a:pt x="44" y="39"/>
                  </a:lnTo>
                  <a:lnTo>
                    <a:pt x="37" y="41"/>
                  </a:lnTo>
                  <a:lnTo>
                    <a:pt x="32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3" y="43"/>
                  </a:lnTo>
                  <a:lnTo>
                    <a:pt x="7" y="41"/>
                  </a:lnTo>
                  <a:lnTo>
                    <a:pt x="0" y="40"/>
                  </a:lnTo>
                  <a:lnTo>
                    <a:pt x="13" y="35"/>
                  </a:lnTo>
                  <a:lnTo>
                    <a:pt x="24" y="31"/>
                  </a:lnTo>
                  <a:lnTo>
                    <a:pt x="32" y="26"/>
                  </a:lnTo>
                  <a:lnTo>
                    <a:pt x="41" y="23"/>
                  </a:lnTo>
                  <a:lnTo>
                    <a:pt x="49" y="20"/>
                  </a:lnTo>
                  <a:lnTo>
                    <a:pt x="60" y="14"/>
                  </a:lnTo>
                  <a:lnTo>
                    <a:pt x="74" y="8"/>
                  </a:lnTo>
                  <a:lnTo>
                    <a:pt x="92" y="0"/>
                  </a:lnTo>
                  <a:lnTo>
                    <a:pt x="92" y="7"/>
                  </a:lnTo>
                  <a:lnTo>
                    <a:pt x="89" y="14"/>
                  </a:lnTo>
                  <a:lnTo>
                    <a:pt x="85" y="20"/>
                  </a:lnTo>
                  <a:lnTo>
                    <a:pt x="79" y="24"/>
                  </a:lnTo>
                  <a:lnTo>
                    <a:pt x="71" y="29"/>
                  </a:lnTo>
                  <a:lnTo>
                    <a:pt x="64" y="32"/>
                  </a:lnTo>
                  <a:lnTo>
                    <a:pt x="57" y="36"/>
                  </a:lnTo>
                  <a:lnTo>
                    <a:pt x="5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0" name="Freeform 13"/>
            <p:cNvSpPr>
              <a:spLocks/>
            </p:cNvSpPr>
            <p:nvPr/>
          </p:nvSpPr>
          <p:spPr bwMode="auto">
            <a:xfrm>
              <a:off x="2023" y="3202"/>
              <a:ext cx="289" cy="232"/>
            </a:xfrm>
            <a:custGeom>
              <a:avLst/>
              <a:gdLst>
                <a:gd name="T0" fmla="*/ 9 w 580"/>
                <a:gd name="T1" fmla="*/ 58 h 464"/>
                <a:gd name="T2" fmla="*/ 13 w 580"/>
                <a:gd name="T3" fmla="*/ 55 h 464"/>
                <a:gd name="T4" fmla="*/ 14 w 580"/>
                <a:gd name="T5" fmla="*/ 53 h 464"/>
                <a:gd name="T6" fmla="*/ 9 w 580"/>
                <a:gd name="T7" fmla="*/ 55 h 464"/>
                <a:gd name="T8" fmla="*/ 13 w 580"/>
                <a:gd name="T9" fmla="*/ 50 h 464"/>
                <a:gd name="T10" fmla="*/ 6 w 580"/>
                <a:gd name="T11" fmla="*/ 52 h 464"/>
                <a:gd name="T12" fmla="*/ 10 w 580"/>
                <a:gd name="T13" fmla="*/ 49 h 464"/>
                <a:gd name="T14" fmla="*/ 11 w 580"/>
                <a:gd name="T15" fmla="*/ 46 h 464"/>
                <a:gd name="T16" fmla="*/ 6 w 580"/>
                <a:gd name="T17" fmla="*/ 48 h 464"/>
                <a:gd name="T18" fmla="*/ 10 w 580"/>
                <a:gd name="T19" fmla="*/ 43 h 464"/>
                <a:gd name="T20" fmla="*/ 3 w 580"/>
                <a:gd name="T21" fmla="*/ 44 h 464"/>
                <a:gd name="T22" fmla="*/ 9 w 580"/>
                <a:gd name="T23" fmla="*/ 40 h 464"/>
                <a:gd name="T24" fmla="*/ 5 w 580"/>
                <a:gd name="T25" fmla="*/ 39 h 464"/>
                <a:gd name="T26" fmla="*/ 5 w 580"/>
                <a:gd name="T27" fmla="*/ 39 h 464"/>
                <a:gd name="T28" fmla="*/ 9 w 580"/>
                <a:gd name="T29" fmla="*/ 35 h 464"/>
                <a:gd name="T30" fmla="*/ 2 w 580"/>
                <a:gd name="T31" fmla="*/ 37 h 464"/>
                <a:gd name="T32" fmla="*/ 7 w 580"/>
                <a:gd name="T33" fmla="*/ 32 h 464"/>
                <a:gd name="T34" fmla="*/ 7 w 580"/>
                <a:gd name="T35" fmla="*/ 30 h 464"/>
                <a:gd name="T36" fmla="*/ 7 w 580"/>
                <a:gd name="T37" fmla="*/ 30 h 464"/>
                <a:gd name="T38" fmla="*/ 7 w 580"/>
                <a:gd name="T39" fmla="*/ 27 h 464"/>
                <a:gd name="T40" fmla="*/ 1 w 580"/>
                <a:gd name="T41" fmla="*/ 29 h 464"/>
                <a:gd name="T42" fmla="*/ 8 w 580"/>
                <a:gd name="T43" fmla="*/ 24 h 464"/>
                <a:gd name="T44" fmla="*/ 0 w 580"/>
                <a:gd name="T45" fmla="*/ 26 h 464"/>
                <a:gd name="T46" fmla="*/ 3 w 580"/>
                <a:gd name="T47" fmla="*/ 23 h 464"/>
                <a:gd name="T48" fmla="*/ 24 w 580"/>
                <a:gd name="T49" fmla="*/ 16 h 464"/>
                <a:gd name="T50" fmla="*/ 44 w 580"/>
                <a:gd name="T51" fmla="*/ 6 h 464"/>
                <a:gd name="T52" fmla="*/ 48 w 580"/>
                <a:gd name="T53" fmla="*/ 2 h 464"/>
                <a:gd name="T54" fmla="*/ 45 w 580"/>
                <a:gd name="T55" fmla="*/ 4 h 464"/>
                <a:gd name="T56" fmla="*/ 43 w 580"/>
                <a:gd name="T57" fmla="*/ 6 h 464"/>
                <a:gd name="T58" fmla="*/ 41 w 580"/>
                <a:gd name="T59" fmla="*/ 7 h 464"/>
                <a:gd name="T60" fmla="*/ 39 w 580"/>
                <a:gd name="T61" fmla="*/ 7 h 464"/>
                <a:gd name="T62" fmla="*/ 37 w 580"/>
                <a:gd name="T63" fmla="*/ 8 h 464"/>
                <a:gd name="T64" fmla="*/ 35 w 580"/>
                <a:gd name="T65" fmla="*/ 9 h 464"/>
                <a:gd name="T66" fmla="*/ 32 w 580"/>
                <a:gd name="T67" fmla="*/ 10 h 464"/>
                <a:gd name="T68" fmla="*/ 31 w 580"/>
                <a:gd name="T69" fmla="*/ 11 h 464"/>
                <a:gd name="T70" fmla="*/ 36 w 580"/>
                <a:gd name="T71" fmla="*/ 6 h 464"/>
                <a:gd name="T72" fmla="*/ 51 w 580"/>
                <a:gd name="T73" fmla="*/ 4 h 464"/>
                <a:gd name="T74" fmla="*/ 52 w 580"/>
                <a:gd name="T75" fmla="*/ 6 h 464"/>
                <a:gd name="T76" fmla="*/ 54 w 580"/>
                <a:gd name="T77" fmla="*/ 6 h 464"/>
                <a:gd name="T78" fmla="*/ 52 w 580"/>
                <a:gd name="T79" fmla="*/ 9 h 464"/>
                <a:gd name="T80" fmla="*/ 55 w 580"/>
                <a:gd name="T81" fmla="*/ 8 h 464"/>
                <a:gd name="T82" fmla="*/ 55 w 580"/>
                <a:gd name="T83" fmla="*/ 10 h 464"/>
                <a:gd name="T84" fmla="*/ 57 w 580"/>
                <a:gd name="T85" fmla="*/ 12 h 464"/>
                <a:gd name="T86" fmla="*/ 60 w 580"/>
                <a:gd name="T87" fmla="*/ 11 h 464"/>
                <a:gd name="T88" fmla="*/ 60 w 580"/>
                <a:gd name="T89" fmla="*/ 14 h 464"/>
                <a:gd name="T90" fmla="*/ 64 w 580"/>
                <a:gd name="T91" fmla="*/ 13 h 464"/>
                <a:gd name="T92" fmla="*/ 59 w 580"/>
                <a:gd name="T93" fmla="*/ 17 h 464"/>
                <a:gd name="T94" fmla="*/ 63 w 580"/>
                <a:gd name="T95" fmla="*/ 17 h 464"/>
                <a:gd name="T96" fmla="*/ 65 w 580"/>
                <a:gd name="T97" fmla="*/ 17 h 464"/>
                <a:gd name="T98" fmla="*/ 63 w 580"/>
                <a:gd name="T99" fmla="*/ 20 h 464"/>
                <a:gd name="T100" fmla="*/ 67 w 580"/>
                <a:gd name="T101" fmla="*/ 20 h 464"/>
                <a:gd name="T102" fmla="*/ 62 w 580"/>
                <a:gd name="T103" fmla="*/ 23 h 464"/>
                <a:gd name="T104" fmla="*/ 68 w 580"/>
                <a:gd name="T105" fmla="*/ 23 h 464"/>
                <a:gd name="T106" fmla="*/ 68 w 580"/>
                <a:gd name="T107" fmla="*/ 23 h 464"/>
                <a:gd name="T108" fmla="*/ 62 w 580"/>
                <a:gd name="T109" fmla="*/ 29 h 464"/>
                <a:gd name="T110" fmla="*/ 71 w 580"/>
                <a:gd name="T111" fmla="*/ 27 h 464"/>
                <a:gd name="T112" fmla="*/ 66 w 580"/>
                <a:gd name="T113" fmla="*/ 31 h 464"/>
                <a:gd name="T114" fmla="*/ 66 w 580"/>
                <a:gd name="T115" fmla="*/ 34 h 464"/>
                <a:gd name="T116" fmla="*/ 34 w 580"/>
                <a:gd name="T117" fmla="*/ 49 h 4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0" h="464">
                  <a:moveTo>
                    <a:pt x="163" y="438"/>
                  </a:moveTo>
                  <a:lnTo>
                    <a:pt x="152" y="442"/>
                  </a:lnTo>
                  <a:lnTo>
                    <a:pt x="143" y="444"/>
                  </a:lnTo>
                  <a:lnTo>
                    <a:pt x="133" y="448"/>
                  </a:lnTo>
                  <a:lnTo>
                    <a:pt x="124" y="451"/>
                  </a:lnTo>
                  <a:lnTo>
                    <a:pt x="113" y="453"/>
                  </a:lnTo>
                  <a:lnTo>
                    <a:pt x="103" y="457"/>
                  </a:lnTo>
                  <a:lnTo>
                    <a:pt x="94" y="460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0" y="462"/>
                  </a:lnTo>
                  <a:lnTo>
                    <a:pt x="79" y="460"/>
                  </a:lnTo>
                  <a:lnTo>
                    <a:pt x="77" y="458"/>
                  </a:lnTo>
                  <a:lnTo>
                    <a:pt x="83" y="455"/>
                  </a:lnTo>
                  <a:lnTo>
                    <a:pt x="90" y="451"/>
                  </a:lnTo>
                  <a:lnTo>
                    <a:pt x="96" y="448"/>
                  </a:lnTo>
                  <a:lnTo>
                    <a:pt x="103" y="444"/>
                  </a:lnTo>
                  <a:lnTo>
                    <a:pt x="109" y="441"/>
                  </a:lnTo>
                  <a:lnTo>
                    <a:pt x="114" y="437"/>
                  </a:lnTo>
                  <a:lnTo>
                    <a:pt x="121" y="435"/>
                  </a:lnTo>
                  <a:lnTo>
                    <a:pt x="127" y="432"/>
                  </a:lnTo>
                  <a:lnTo>
                    <a:pt x="120" y="434"/>
                  </a:lnTo>
                  <a:lnTo>
                    <a:pt x="113" y="436"/>
                  </a:lnTo>
                  <a:lnTo>
                    <a:pt x="106" y="440"/>
                  </a:lnTo>
                  <a:lnTo>
                    <a:pt x="99" y="442"/>
                  </a:lnTo>
                  <a:lnTo>
                    <a:pt x="92" y="444"/>
                  </a:lnTo>
                  <a:lnTo>
                    <a:pt x="85" y="447"/>
                  </a:lnTo>
                  <a:lnTo>
                    <a:pt x="80" y="450"/>
                  </a:lnTo>
                  <a:lnTo>
                    <a:pt x="73" y="452"/>
                  </a:lnTo>
                  <a:lnTo>
                    <a:pt x="72" y="450"/>
                  </a:lnTo>
                  <a:lnTo>
                    <a:pt x="71" y="448"/>
                  </a:lnTo>
                  <a:lnTo>
                    <a:pt x="69" y="445"/>
                  </a:lnTo>
                  <a:lnTo>
                    <a:pt x="68" y="443"/>
                  </a:lnTo>
                  <a:lnTo>
                    <a:pt x="88" y="433"/>
                  </a:lnTo>
                  <a:lnTo>
                    <a:pt x="102" y="425"/>
                  </a:lnTo>
                  <a:lnTo>
                    <a:pt x="112" y="419"/>
                  </a:lnTo>
                  <a:lnTo>
                    <a:pt x="119" y="414"/>
                  </a:lnTo>
                  <a:lnTo>
                    <a:pt x="124" y="412"/>
                  </a:lnTo>
                  <a:lnTo>
                    <a:pt x="127" y="411"/>
                  </a:lnTo>
                  <a:lnTo>
                    <a:pt x="129" y="410"/>
                  </a:lnTo>
                  <a:lnTo>
                    <a:pt x="130" y="409"/>
                  </a:lnTo>
                  <a:lnTo>
                    <a:pt x="121" y="411"/>
                  </a:lnTo>
                  <a:lnTo>
                    <a:pt x="113" y="414"/>
                  </a:lnTo>
                  <a:lnTo>
                    <a:pt x="104" y="419"/>
                  </a:lnTo>
                  <a:lnTo>
                    <a:pt x="96" y="424"/>
                  </a:lnTo>
                  <a:lnTo>
                    <a:pt x="88" y="427"/>
                  </a:lnTo>
                  <a:lnTo>
                    <a:pt x="80" y="432"/>
                  </a:lnTo>
                  <a:lnTo>
                    <a:pt x="72" y="434"/>
                  </a:lnTo>
                  <a:lnTo>
                    <a:pt x="64" y="436"/>
                  </a:lnTo>
                  <a:lnTo>
                    <a:pt x="62" y="434"/>
                  </a:lnTo>
                  <a:lnTo>
                    <a:pt x="61" y="432"/>
                  </a:lnTo>
                  <a:lnTo>
                    <a:pt x="60" y="429"/>
                  </a:lnTo>
                  <a:lnTo>
                    <a:pt x="59" y="427"/>
                  </a:lnTo>
                  <a:lnTo>
                    <a:pt x="74" y="419"/>
                  </a:lnTo>
                  <a:lnTo>
                    <a:pt x="84" y="413"/>
                  </a:lnTo>
                  <a:lnTo>
                    <a:pt x="92" y="410"/>
                  </a:lnTo>
                  <a:lnTo>
                    <a:pt x="98" y="406"/>
                  </a:lnTo>
                  <a:lnTo>
                    <a:pt x="103" y="404"/>
                  </a:lnTo>
                  <a:lnTo>
                    <a:pt x="105" y="403"/>
                  </a:lnTo>
                  <a:lnTo>
                    <a:pt x="109" y="400"/>
                  </a:lnTo>
                  <a:lnTo>
                    <a:pt x="111" y="399"/>
                  </a:lnTo>
                  <a:lnTo>
                    <a:pt x="104" y="402"/>
                  </a:lnTo>
                  <a:lnTo>
                    <a:pt x="97" y="405"/>
                  </a:lnTo>
                  <a:lnTo>
                    <a:pt x="90" y="407"/>
                  </a:lnTo>
                  <a:lnTo>
                    <a:pt x="83" y="410"/>
                  </a:lnTo>
                  <a:lnTo>
                    <a:pt x="76" y="412"/>
                  </a:lnTo>
                  <a:lnTo>
                    <a:pt x="69" y="415"/>
                  </a:lnTo>
                  <a:lnTo>
                    <a:pt x="62" y="418"/>
                  </a:lnTo>
                  <a:lnTo>
                    <a:pt x="56" y="421"/>
                  </a:lnTo>
                  <a:lnTo>
                    <a:pt x="53" y="417"/>
                  </a:lnTo>
                  <a:lnTo>
                    <a:pt x="51" y="413"/>
                  </a:lnTo>
                  <a:lnTo>
                    <a:pt x="51" y="411"/>
                  </a:lnTo>
                  <a:lnTo>
                    <a:pt x="50" y="409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68" y="402"/>
                  </a:lnTo>
                  <a:lnTo>
                    <a:pt x="75" y="398"/>
                  </a:lnTo>
                  <a:lnTo>
                    <a:pt x="83" y="395"/>
                  </a:lnTo>
                  <a:lnTo>
                    <a:pt x="90" y="391"/>
                  </a:lnTo>
                  <a:lnTo>
                    <a:pt x="96" y="387"/>
                  </a:lnTo>
                  <a:lnTo>
                    <a:pt x="99" y="383"/>
                  </a:lnTo>
                  <a:lnTo>
                    <a:pt x="92" y="386"/>
                  </a:lnTo>
                  <a:lnTo>
                    <a:pt x="87" y="388"/>
                  </a:lnTo>
                  <a:lnTo>
                    <a:pt x="80" y="391"/>
                  </a:lnTo>
                  <a:lnTo>
                    <a:pt x="74" y="394"/>
                  </a:lnTo>
                  <a:lnTo>
                    <a:pt x="67" y="396"/>
                  </a:lnTo>
                  <a:lnTo>
                    <a:pt x="60" y="398"/>
                  </a:lnTo>
                  <a:lnTo>
                    <a:pt x="54" y="402"/>
                  </a:lnTo>
                  <a:lnTo>
                    <a:pt x="47" y="404"/>
                  </a:lnTo>
                  <a:lnTo>
                    <a:pt x="46" y="400"/>
                  </a:lnTo>
                  <a:lnTo>
                    <a:pt x="45" y="396"/>
                  </a:lnTo>
                  <a:lnTo>
                    <a:pt x="43" y="392"/>
                  </a:lnTo>
                  <a:lnTo>
                    <a:pt x="42" y="389"/>
                  </a:lnTo>
                  <a:lnTo>
                    <a:pt x="62" y="379"/>
                  </a:lnTo>
                  <a:lnTo>
                    <a:pt x="77" y="372"/>
                  </a:lnTo>
                  <a:lnTo>
                    <a:pt x="89" y="366"/>
                  </a:lnTo>
                  <a:lnTo>
                    <a:pt x="97" y="362"/>
                  </a:lnTo>
                  <a:lnTo>
                    <a:pt x="103" y="359"/>
                  </a:lnTo>
                  <a:lnTo>
                    <a:pt x="106" y="358"/>
                  </a:lnTo>
                  <a:lnTo>
                    <a:pt x="110" y="356"/>
                  </a:lnTo>
                  <a:lnTo>
                    <a:pt x="112" y="354"/>
                  </a:lnTo>
                  <a:lnTo>
                    <a:pt x="98" y="360"/>
                  </a:lnTo>
                  <a:lnTo>
                    <a:pt x="88" y="365"/>
                  </a:lnTo>
                  <a:lnTo>
                    <a:pt x="80" y="368"/>
                  </a:lnTo>
                  <a:lnTo>
                    <a:pt x="73" y="371"/>
                  </a:lnTo>
                  <a:lnTo>
                    <a:pt x="66" y="373"/>
                  </a:lnTo>
                  <a:lnTo>
                    <a:pt x="59" y="376"/>
                  </a:lnTo>
                  <a:lnTo>
                    <a:pt x="51" y="379"/>
                  </a:lnTo>
                  <a:lnTo>
                    <a:pt x="41" y="382"/>
                  </a:lnTo>
                  <a:lnTo>
                    <a:pt x="38" y="377"/>
                  </a:lnTo>
                  <a:lnTo>
                    <a:pt x="36" y="373"/>
                  </a:lnTo>
                  <a:lnTo>
                    <a:pt x="34" y="369"/>
                  </a:lnTo>
                  <a:lnTo>
                    <a:pt x="31" y="365"/>
                  </a:lnTo>
                  <a:lnTo>
                    <a:pt x="39" y="361"/>
                  </a:lnTo>
                  <a:lnTo>
                    <a:pt x="47" y="359"/>
                  </a:lnTo>
                  <a:lnTo>
                    <a:pt x="54" y="356"/>
                  </a:lnTo>
                  <a:lnTo>
                    <a:pt x="62" y="352"/>
                  </a:lnTo>
                  <a:lnTo>
                    <a:pt x="71" y="349"/>
                  </a:lnTo>
                  <a:lnTo>
                    <a:pt x="79" y="344"/>
                  </a:lnTo>
                  <a:lnTo>
                    <a:pt x="85" y="339"/>
                  </a:lnTo>
                  <a:lnTo>
                    <a:pt x="94" y="335"/>
                  </a:lnTo>
                  <a:lnTo>
                    <a:pt x="84" y="338"/>
                  </a:lnTo>
                  <a:lnTo>
                    <a:pt x="76" y="342"/>
                  </a:lnTo>
                  <a:lnTo>
                    <a:pt x="68" y="345"/>
                  </a:lnTo>
                  <a:lnTo>
                    <a:pt x="60" y="349"/>
                  </a:lnTo>
                  <a:lnTo>
                    <a:pt x="53" y="351"/>
                  </a:lnTo>
                  <a:lnTo>
                    <a:pt x="45" y="354"/>
                  </a:lnTo>
                  <a:lnTo>
                    <a:pt x="37" y="357"/>
                  </a:lnTo>
                  <a:lnTo>
                    <a:pt x="29" y="359"/>
                  </a:lnTo>
                  <a:lnTo>
                    <a:pt x="28" y="357"/>
                  </a:lnTo>
                  <a:lnTo>
                    <a:pt x="28" y="353"/>
                  </a:lnTo>
                  <a:lnTo>
                    <a:pt x="27" y="351"/>
                  </a:lnTo>
                  <a:lnTo>
                    <a:pt x="26" y="347"/>
                  </a:lnTo>
                  <a:lnTo>
                    <a:pt x="29" y="346"/>
                  </a:lnTo>
                  <a:lnTo>
                    <a:pt x="37" y="342"/>
                  </a:lnTo>
                  <a:lnTo>
                    <a:pt x="50" y="336"/>
                  </a:lnTo>
                  <a:lnTo>
                    <a:pt x="64" y="329"/>
                  </a:lnTo>
                  <a:lnTo>
                    <a:pt x="77" y="322"/>
                  </a:lnTo>
                  <a:lnTo>
                    <a:pt x="91" y="315"/>
                  </a:lnTo>
                  <a:lnTo>
                    <a:pt x="100" y="308"/>
                  </a:lnTo>
                  <a:lnTo>
                    <a:pt x="106" y="304"/>
                  </a:lnTo>
                  <a:lnTo>
                    <a:pt x="96" y="308"/>
                  </a:lnTo>
                  <a:lnTo>
                    <a:pt x="85" y="314"/>
                  </a:lnTo>
                  <a:lnTo>
                    <a:pt x="74" y="319"/>
                  </a:lnTo>
                  <a:lnTo>
                    <a:pt x="64" y="323"/>
                  </a:lnTo>
                  <a:lnTo>
                    <a:pt x="53" y="329"/>
                  </a:lnTo>
                  <a:lnTo>
                    <a:pt x="43" y="334"/>
                  </a:lnTo>
                  <a:lnTo>
                    <a:pt x="32" y="337"/>
                  </a:lnTo>
                  <a:lnTo>
                    <a:pt x="23" y="341"/>
                  </a:lnTo>
                  <a:lnTo>
                    <a:pt x="22" y="336"/>
                  </a:lnTo>
                  <a:lnTo>
                    <a:pt x="21" y="333"/>
                  </a:lnTo>
                  <a:lnTo>
                    <a:pt x="19" y="329"/>
                  </a:lnTo>
                  <a:lnTo>
                    <a:pt x="17" y="324"/>
                  </a:lnTo>
                  <a:lnTo>
                    <a:pt x="27" y="320"/>
                  </a:lnTo>
                  <a:lnTo>
                    <a:pt x="37" y="315"/>
                  </a:lnTo>
                  <a:lnTo>
                    <a:pt x="46" y="311"/>
                  </a:lnTo>
                  <a:lnTo>
                    <a:pt x="57" y="306"/>
                  </a:lnTo>
                  <a:lnTo>
                    <a:pt x="67" y="300"/>
                  </a:lnTo>
                  <a:lnTo>
                    <a:pt x="77" y="296"/>
                  </a:lnTo>
                  <a:lnTo>
                    <a:pt x="87" y="290"/>
                  </a:lnTo>
                  <a:lnTo>
                    <a:pt x="97" y="284"/>
                  </a:lnTo>
                  <a:lnTo>
                    <a:pt x="89" y="286"/>
                  </a:lnTo>
                  <a:lnTo>
                    <a:pt x="80" y="290"/>
                  </a:lnTo>
                  <a:lnTo>
                    <a:pt x="71" y="296"/>
                  </a:lnTo>
                  <a:lnTo>
                    <a:pt x="65" y="299"/>
                  </a:lnTo>
                  <a:lnTo>
                    <a:pt x="59" y="301"/>
                  </a:lnTo>
                  <a:lnTo>
                    <a:pt x="53" y="304"/>
                  </a:lnTo>
                  <a:lnTo>
                    <a:pt x="47" y="306"/>
                  </a:lnTo>
                  <a:lnTo>
                    <a:pt x="42" y="308"/>
                  </a:lnTo>
                  <a:lnTo>
                    <a:pt x="36" y="311"/>
                  </a:lnTo>
                  <a:lnTo>
                    <a:pt x="30" y="313"/>
                  </a:lnTo>
                  <a:lnTo>
                    <a:pt x="24" y="315"/>
                  </a:lnTo>
                  <a:lnTo>
                    <a:pt x="19" y="318"/>
                  </a:lnTo>
                  <a:lnTo>
                    <a:pt x="17" y="315"/>
                  </a:lnTo>
                  <a:lnTo>
                    <a:pt x="16" y="312"/>
                  </a:lnTo>
                  <a:lnTo>
                    <a:pt x="14" y="308"/>
                  </a:lnTo>
                  <a:lnTo>
                    <a:pt x="13" y="305"/>
                  </a:lnTo>
                  <a:lnTo>
                    <a:pt x="38" y="292"/>
                  </a:lnTo>
                  <a:lnTo>
                    <a:pt x="58" y="283"/>
                  </a:lnTo>
                  <a:lnTo>
                    <a:pt x="72" y="276"/>
                  </a:lnTo>
                  <a:lnTo>
                    <a:pt x="81" y="271"/>
                  </a:lnTo>
                  <a:lnTo>
                    <a:pt x="87" y="268"/>
                  </a:lnTo>
                  <a:lnTo>
                    <a:pt x="90" y="266"/>
                  </a:lnTo>
                  <a:lnTo>
                    <a:pt x="92" y="265"/>
                  </a:lnTo>
                  <a:lnTo>
                    <a:pt x="94" y="263"/>
                  </a:lnTo>
                  <a:lnTo>
                    <a:pt x="83" y="268"/>
                  </a:lnTo>
                  <a:lnTo>
                    <a:pt x="73" y="271"/>
                  </a:lnTo>
                  <a:lnTo>
                    <a:pt x="62" y="276"/>
                  </a:lnTo>
                  <a:lnTo>
                    <a:pt x="53" y="281"/>
                  </a:lnTo>
                  <a:lnTo>
                    <a:pt x="43" y="285"/>
                  </a:lnTo>
                  <a:lnTo>
                    <a:pt x="32" y="289"/>
                  </a:lnTo>
                  <a:lnTo>
                    <a:pt x="23" y="293"/>
                  </a:lnTo>
                  <a:lnTo>
                    <a:pt x="13" y="298"/>
                  </a:lnTo>
                  <a:lnTo>
                    <a:pt x="13" y="286"/>
                  </a:lnTo>
                  <a:lnTo>
                    <a:pt x="17" y="278"/>
                  </a:lnTo>
                  <a:lnTo>
                    <a:pt x="27" y="273"/>
                  </a:lnTo>
                  <a:lnTo>
                    <a:pt x="38" y="267"/>
                  </a:lnTo>
                  <a:lnTo>
                    <a:pt x="51" y="262"/>
                  </a:lnTo>
                  <a:lnTo>
                    <a:pt x="65" y="258"/>
                  </a:lnTo>
                  <a:lnTo>
                    <a:pt x="76" y="252"/>
                  </a:lnTo>
                  <a:lnTo>
                    <a:pt x="85" y="244"/>
                  </a:lnTo>
                  <a:lnTo>
                    <a:pt x="77" y="247"/>
                  </a:lnTo>
                  <a:lnTo>
                    <a:pt x="68" y="251"/>
                  </a:lnTo>
                  <a:lnTo>
                    <a:pt x="60" y="254"/>
                  </a:lnTo>
                  <a:lnTo>
                    <a:pt x="52" y="259"/>
                  </a:lnTo>
                  <a:lnTo>
                    <a:pt x="44" y="262"/>
                  </a:lnTo>
                  <a:lnTo>
                    <a:pt x="37" y="266"/>
                  </a:lnTo>
                  <a:lnTo>
                    <a:pt x="29" y="268"/>
                  </a:lnTo>
                  <a:lnTo>
                    <a:pt x="21" y="270"/>
                  </a:lnTo>
                  <a:lnTo>
                    <a:pt x="20" y="268"/>
                  </a:lnTo>
                  <a:lnTo>
                    <a:pt x="19" y="265"/>
                  </a:lnTo>
                  <a:lnTo>
                    <a:pt x="16" y="261"/>
                  </a:lnTo>
                  <a:lnTo>
                    <a:pt x="15" y="259"/>
                  </a:lnTo>
                  <a:lnTo>
                    <a:pt x="35" y="250"/>
                  </a:lnTo>
                  <a:lnTo>
                    <a:pt x="49" y="243"/>
                  </a:lnTo>
                  <a:lnTo>
                    <a:pt x="59" y="238"/>
                  </a:lnTo>
                  <a:lnTo>
                    <a:pt x="67" y="233"/>
                  </a:lnTo>
                  <a:lnTo>
                    <a:pt x="73" y="231"/>
                  </a:lnTo>
                  <a:lnTo>
                    <a:pt x="76" y="229"/>
                  </a:lnTo>
                  <a:lnTo>
                    <a:pt x="81" y="227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75" y="227"/>
                  </a:lnTo>
                  <a:lnTo>
                    <a:pt x="66" y="231"/>
                  </a:lnTo>
                  <a:lnTo>
                    <a:pt x="57" y="235"/>
                  </a:lnTo>
                  <a:lnTo>
                    <a:pt x="49" y="238"/>
                  </a:lnTo>
                  <a:lnTo>
                    <a:pt x="39" y="243"/>
                  </a:lnTo>
                  <a:lnTo>
                    <a:pt x="30" y="246"/>
                  </a:lnTo>
                  <a:lnTo>
                    <a:pt x="22" y="248"/>
                  </a:lnTo>
                  <a:lnTo>
                    <a:pt x="14" y="251"/>
                  </a:lnTo>
                  <a:lnTo>
                    <a:pt x="13" y="247"/>
                  </a:lnTo>
                  <a:lnTo>
                    <a:pt x="12" y="244"/>
                  </a:lnTo>
                  <a:lnTo>
                    <a:pt x="11" y="240"/>
                  </a:lnTo>
                  <a:lnTo>
                    <a:pt x="9" y="238"/>
                  </a:lnTo>
                  <a:lnTo>
                    <a:pt x="30" y="228"/>
                  </a:lnTo>
                  <a:lnTo>
                    <a:pt x="45" y="220"/>
                  </a:lnTo>
                  <a:lnTo>
                    <a:pt x="57" y="214"/>
                  </a:lnTo>
                  <a:lnTo>
                    <a:pt x="65" y="210"/>
                  </a:lnTo>
                  <a:lnTo>
                    <a:pt x="69" y="207"/>
                  </a:lnTo>
                  <a:lnTo>
                    <a:pt x="73" y="205"/>
                  </a:lnTo>
                  <a:lnTo>
                    <a:pt x="75" y="204"/>
                  </a:lnTo>
                  <a:lnTo>
                    <a:pt x="77" y="201"/>
                  </a:lnTo>
                  <a:lnTo>
                    <a:pt x="58" y="210"/>
                  </a:lnTo>
                  <a:lnTo>
                    <a:pt x="43" y="216"/>
                  </a:lnTo>
                  <a:lnTo>
                    <a:pt x="31" y="221"/>
                  </a:lnTo>
                  <a:lnTo>
                    <a:pt x="23" y="224"/>
                  </a:lnTo>
                  <a:lnTo>
                    <a:pt x="19" y="227"/>
                  </a:lnTo>
                  <a:lnTo>
                    <a:pt x="14" y="228"/>
                  </a:lnTo>
                  <a:lnTo>
                    <a:pt x="11" y="229"/>
                  </a:lnTo>
                  <a:lnTo>
                    <a:pt x="7" y="230"/>
                  </a:lnTo>
                  <a:lnTo>
                    <a:pt x="6" y="228"/>
                  </a:lnTo>
                  <a:lnTo>
                    <a:pt x="6" y="224"/>
                  </a:lnTo>
                  <a:lnTo>
                    <a:pt x="5" y="222"/>
                  </a:lnTo>
                  <a:lnTo>
                    <a:pt x="4" y="220"/>
                  </a:lnTo>
                  <a:lnTo>
                    <a:pt x="23" y="212"/>
                  </a:lnTo>
                  <a:lnTo>
                    <a:pt x="38" y="205"/>
                  </a:lnTo>
                  <a:lnTo>
                    <a:pt x="49" y="200"/>
                  </a:lnTo>
                  <a:lnTo>
                    <a:pt x="57" y="197"/>
                  </a:lnTo>
                  <a:lnTo>
                    <a:pt x="61" y="194"/>
                  </a:lnTo>
                  <a:lnTo>
                    <a:pt x="65" y="192"/>
                  </a:lnTo>
                  <a:lnTo>
                    <a:pt x="68" y="191"/>
                  </a:lnTo>
                  <a:lnTo>
                    <a:pt x="71" y="189"/>
                  </a:lnTo>
                  <a:lnTo>
                    <a:pt x="64" y="189"/>
                  </a:lnTo>
                  <a:lnTo>
                    <a:pt x="56" y="191"/>
                  </a:lnTo>
                  <a:lnTo>
                    <a:pt x="46" y="194"/>
                  </a:lnTo>
                  <a:lnTo>
                    <a:pt x="36" y="199"/>
                  </a:lnTo>
                  <a:lnTo>
                    <a:pt x="27" y="202"/>
                  </a:lnTo>
                  <a:lnTo>
                    <a:pt x="17" y="207"/>
                  </a:lnTo>
                  <a:lnTo>
                    <a:pt x="9" y="210"/>
                  </a:lnTo>
                  <a:lnTo>
                    <a:pt x="4" y="213"/>
                  </a:lnTo>
                  <a:lnTo>
                    <a:pt x="3" y="212"/>
                  </a:lnTo>
                  <a:lnTo>
                    <a:pt x="1" y="209"/>
                  </a:lnTo>
                  <a:lnTo>
                    <a:pt x="1" y="207"/>
                  </a:lnTo>
                  <a:lnTo>
                    <a:pt x="0" y="204"/>
                  </a:lnTo>
                  <a:lnTo>
                    <a:pt x="1" y="202"/>
                  </a:lnTo>
                  <a:lnTo>
                    <a:pt x="4" y="200"/>
                  </a:lnTo>
                  <a:lnTo>
                    <a:pt x="11" y="195"/>
                  </a:lnTo>
                  <a:lnTo>
                    <a:pt x="24" y="189"/>
                  </a:lnTo>
                  <a:lnTo>
                    <a:pt x="24" y="187"/>
                  </a:lnTo>
                  <a:lnTo>
                    <a:pt x="24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6" y="183"/>
                  </a:lnTo>
                  <a:lnTo>
                    <a:pt x="27" y="183"/>
                  </a:lnTo>
                  <a:lnTo>
                    <a:pt x="28" y="183"/>
                  </a:lnTo>
                  <a:lnTo>
                    <a:pt x="29" y="183"/>
                  </a:lnTo>
                  <a:lnTo>
                    <a:pt x="44" y="177"/>
                  </a:lnTo>
                  <a:lnTo>
                    <a:pt x="58" y="171"/>
                  </a:lnTo>
                  <a:lnTo>
                    <a:pt x="73" y="166"/>
                  </a:lnTo>
                  <a:lnTo>
                    <a:pt x="88" y="161"/>
                  </a:lnTo>
                  <a:lnTo>
                    <a:pt x="103" y="155"/>
                  </a:lnTo>
                  <a:lnTo>
                    <a:pt x="118" y="149"/>
                  </a:lnTo>
                  <a:lnTo>
                    <a:pt x="134" y="144"/>
                  </a:lnTo>
                  <a:lnTo>
                    <a:pt x="149" y="138"/>
                  </a:lnTo>
                  <a:lnTo>
                    <a:pt x="164" y="132"/>
                  </a:lnTo>
                  <a:lnTo>
                    <a:pt x="179" y="126"/>
                  </a:lnTo>
                  <a:lnTo>
                    <a:pt x="194" y="121"/>
                  </a:lnTo>
                  <a:lnTo>
                    <a:pt x="209" y="114"/>
                  </a:lnTo>
                  <a:lnTo>
                    <a:pt x="224" y="107"/>
                  </a:lnTo>
                  <a:lnTo>
                    <a:pt x="238" y="100"/>
                  </a:lnTo>
                  <a:lnTo>
                    <a:pt x="253" y="93"/>
                  </a:lnTo>
                  <a:lnTo>
                    <a:pt x="266" y="85"/>
                  </a:lnTo>
                  <a:lnTo>
                    <a:pt x="279" y="79"/>
                  </a:lnTo>
                  <a:lnTo>
                    <a:pt x="293" y="73"/>
                  </a:lnTo>
                  <a:lnTo>
                    <a:pt x="306" y="68"/>
                  </a:lnTo>
                  <a:lnTo>
                    <a:pt x="318" y="62"/>
                  </a:lnTo>
                  <a:lnTo>
                    <a:pt x="331" y="56"/>
                  </a:lnTo>
                  <a:lnTo>
                    <a:pt x="345" y="49"/>
                  </a:lnTo>
                  <a:lnTo>
                    <a:pt x="357" y="43"/>
                  </a:lnTo>
                  <a:lnTo>
                    <a:pt x="370" y="38"/>
                  </a:lnTo>
                  <a:lnTo>
                    <a:pt x="385" y="28"/>
                  </a:lnTo>
                  <a:lnTo>
                    <a:pt x="393" y="24"/>
                  </a:lnTo>
                  <a:lnTo>
                    <a:pt x="397" y="22"/>
                  </a:lnTo>
                  <a:lnTo>
                    <a:pt x="398" y="20"/>
                  </a:lnTo>
                  <a:lnTo>
                    <a:pt x="395" y="15"/>
                  </a:lnTo>
                  <a:lnTo>
                    <a:pt x="394" y="12"/>
                  </a:lnTo>
                  <a:lnTo>
                    <a:pt x="392" y="11"/>
                  </a:lnTo>
                  <a:lnTo>
                    <a:pt x="389" y="11"/>
                  </a:lnTo>
                  <a:lnTo>
                    <a:pt x="389" y="12"/>
                  </a:lnTo>
                  <a:lnTo>
                    <a:pt x="390" y="13"/>
                  </a:lnTo>
                  <a:lnTo>
                    <a:pt x="390" y="16"/>
                  </a:lnTo>
                  <a:lnTo>
                    <a:pt x="390" y="17"/>
                  </a:lnTo>
                  <a:lnTo>
                    <a:pt x="386" y="19"/>
                  </a:lnTo>
                  <a:lnTo>
                    <a:pt x="384" y="22"/>
                  </a:lnTo>
                  <a:lnTo>
                    <a:pt x="380" y="24"/>
                  </a:lnTo>
                  <a:lnTo>
                    <a:pt x="376" y="26"/>
                  </a:lnTo>
                  <a:lnTo>
                    <a:pt x="375" y="24"/>
                  </a:lnTo>
                  <a:lnTo>
                    <a:pt x="375" y="23"/>
                  </a:lnTo>
                  <a:lnTo>
                    <a:pt x="374" y="20"/>
                  </a:lnTo>
                  <a:lnTo>
                    <a:pt x="374" y="19"/>
                  </a:lnTo>
                  <a:lnTo>
                    <a:pt x="370" y="22"/>
                  </a:lnTo>
                  <a:lnTo>
                    <a:pt x="368" y="26"/>
                  </a:lnTo>
                  <a:lnTo>
                    <a:pt x="366" y="31"/>
                  </a:lnTo>
                  <a:lnTo>
                    <a:pt x="361" y="35"/>
                  </a:lnTo>
                  <a:lnTo>
                    <a:pt x="360" y="33"/>
                  </a:lnTo>
                  <a:lnTo>
                    <a:pt x="360" y="31"/>
                  </a:lnTo>
                  <a:lnTo>
                    <a:pt x="360" y="30"/>
                  </a:lnTo>
                  <a:lnTo>
                    <a:pt x="359" y="27"/>
                  </a:lnTo>
                  <a:lnTo>
                    <a:pt x="355" y="30"/>
                  </a:lnTo>
                  <a:lnTo>
                    <a:pt x="354" y="32"/>
                  </a:lnTo>
                  <a:lnTo>
                    <a:pt x="354" y="35"/>
                  </a:lnTo>
                  <a:lnTo>
                    <a:pt x="353" y="39"/>
                  </a:lnTo>
                  <a:lnTo>
                    <a:pt x="351" y="40"/>
                  </a:lnTo>
                  <a:lnTo>
                    <a:pt x="348" y="41"/>
                  </a:lnTo>
                  <a:lnTo>
                    <a:pt x="345" y="43"/>
                  </a:lnTo>
                  <a:lnTo>
                    <a:pt x="342" y="45"/>
                  </a:lnTo>
                  <a:lnTo>
                    <a:pt x="341" y="40"/>
                  </a:lnTo>
                  <a:lnTo>
                    <a:pt x="341" y="38"/>
                  </a:lnTo>
                  <a:lnTo>
                    <a:pt x="340" y="37"/>
                  </a:lnTo>
                  <a:lnTo>
                    <a:pt x="339" y="35"/>
                  </a:lnTo>
                  <a:lnTo>
                    <a:pt x="337" y="38"/>
                  </a:lnTo>
                  <a:lnTo>
                    <a:pt x="336" y="40"/>
                  </a:lnTo>
                  <a:lnTo>
                    <a:pt x="336" y="43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1" y="48"/>
                  </a:lnTo>
                  <a:lnTo>
                    <a:pt x="329" y="49"/>
                  </a:lnTo>
                  <a:lnTo>
                    <a:pt x="326" y="50"/>
                  </a:lnTo>
                  <a:lnTo>
                    <a:pt x="325" y="48"/>
                  </a:lnTo>
                  <a:lnTo>
                    <a:pt x="325" y="45"/>
                  </a:lnTo>
                  <a:lnTo>
                    <a:pt x="325" y="42"/>
                  </a:lnTo>
                  <a:lnTo>
                    <a:pt x="325" y="40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2" y="41"/>
                  </a:lnTo>
                  <a:lnTo>
                    <a:pt x="321" y="41"/>
                  </a:lnTo>
                  <a:lnTo>
                    <a:pt x="321" y="45"/>
                  </a:lnTo>
                  <a:lnTo>
                    <a:pt x="321" y="47"/>
                  </a:lnTo>
                  <a:lnTo>
                    <a:pt x="319" y="50"/>
                  </a:lnTo>
                  <a:lnTo>
                    <a:pt x="319" y="54"/>
                  </a:lnTo>
                  <a:lnTo>
                    <a:pt x="316" y="55"/>
                  </a:lnTo>
                  <a:lnTo>
                    <a:pt x="312" y="56"/>
                  </a:lnTo>
                  <a:lnTo>
                    <a:pt x="309" y="58"/>
                  </a:lnTo>
                  <a:lnTo>
                    <a:pt x="307" y="60"/>
                  </a:lnTo>
                  <a:lnTo>
                    <a:pt x="306" y="55"/>
                  </a:lnTo>
                  <a:lnTo>
                    <a:pt x="306" y="50"/>
                  </a:lnTo>
                  <a:lnTo>
                    <a:pt x="306" y="47"/>
                  </a:lnTo>
                  <a:lnTo>
                    <a:pt x="306" y="45"/>
                  </a:lnTo>
                  <a:lnTo>
                    <a:pt x="302" y="48"/>
                  </a:lnTo>
                  <a:lnTo>
                    <a:pt x="300" y="53"/>
                  </a:lnTo>
                  <a:lnTo>
                    <a:pt x="300" y="57"/>
                  </a:lnTo>
                  <a:lnTo>
                    <a:pt x="300" y="62"/>
                  </a:lnTo>
                  <a:lnTo>
                    <a:pt x="296" y="63"/>
                  </a:lnTo>
                  <a:lnTo>
                    <a:pt x="294" y="65"/>
                  </a:lnTo>
                  <a:lnTo>
                    <a:pt x="291" y="66"/>
                  </a:lnTo>
                  <a:lnTo>
                    <a:pt x="288" y="69"/>
                  </a:lnTo>
                  <a:lnTo>
                    <a:pt x="288" y="64"/>
                  </a:lnTo>
                  <a:lnTo>
                    <a:pt x="288" y="61"/>
                  </a:lnTo>
                  <a:lnTo>
                    <a:pt x="287" y="57"/>
                  </a:lnTo>
                  <a:lnTo>
                    <a:pt x="287" y="54"/>
                  </a:lnTo>
                  <a:lnTo>
                    <a:pt x="283" y="57"/>
                  </a:lnTo>
                  <a:lnTo>
                    <a:pt x="283" y="62"/>
                  </a:lnTo>
                  <a:lnTo>
                    <a:pt x="283" y="66"/>
                  </a:lnTo>
                  <a:lnTo>
                    <a:pt x="283" y="71"/>
                  </a:lnTo>
                  <a:lnTo>
                    <a:pt x="279" y="72"/>
                  </a:lnTo>
                  <a:lnTo>
                    <a:pt x="276" y="75"/>
                  </a:lnTo>
                  <a:lnTo>
                    <a:pt x="272" y="76"/>
                  </a:lnTo>
                  <a:lnTo>
                    <a:pt x="269" y="78"/>
                  </a:lnTo>
                  <a:lnTo>
                    <a:pt x="269" y="73"/>
                  </a:lnTo>
                  <a:lnTo>
                    <a:pt x="269" y="70"/>
                  </a:lnTo>
                  <a:lnTo>
                    <a:pt x="268" y="68"/>
                  </a:lnTo>
                  <a:lnTo>
                    <a:pt x="266" y="64"/>
                  </a:lnTo>
                  <a:lnTo>
                    <a:pt x="264" y="68"/>
                  </a:lnTo>
                  <a:lnTo>
                    <a:pt x="263" y="71"/>
                  </a:lnTo>
                  <a:lnTo>
                    <a:pt x="263" y="75"/>
                  </a:lnTo>
                  <a:lnTo>
                    <a:pt x="262" y="79"/>
                  </a:lnTo>
                  <a:lnTo>
                    <a:pt x="259" y="80"/>
                  </a:lnTo>
                  <a:lnTo>
                    <a:pt x="258" y="81"/>
                  </a:lnTo>
                  <a:lnTo>
                    <a:pt x="256" y="83"/>
                  </a:lnTo>
                  <a:lnTo>
                    <a:pt x="254" y="84"/>
                  </a:lnTo>
                  <a:lnTo>
                    <a:pt x="253" y="81"/>
                  </a:lnTo>
                  <a:lnTo>
                    <a:pt x="253" y="79"/>
                  </a:lnTo>
                  <a:lnTo>
                    <a:pt x="253" y="77"/>
                  </a:lnTo>
                  <a:lnTo>
                    <a:pt x="253" y="75"/>
                  </a:lnTo>
                  <a:lnTo>
                    <a:pt x="249" y="77"/>
                  </a:lnTo>
                  <a:lnTo>
                    <a:pt x="248" y="80"/>
                  </a:lnTo>
                  <a:lnTo>
                    <a:pt x="248" y="84"/>
                  </a:lnTo>
                  <a:lnTo>
                    <a:pt x="247" y="88"/>
                  </a:lnTo>
                  <a:lnTo>
                    <a:pt x="246" y="88"/>
                  </a:lnTo>
                  <a:lnTo>
                    <a:pt x="243" y="88"/>
                  </a:lnTo>
                  <a:lnTo>
                    <a:pt x="242" y="89"/>
                  </a:lnTo>
                  <a:lnTo>
                    <a:pt x="240" y="89"/>
                  </a:lnTo>
                  <a:lnTo>
                    <a:pt x="236" y="84"/>
                  </a:lnTo>
                  <a:lnTo>
                    <a:pt x="235" y="79"/>
                  </a:lnTo>
                  <a:lnTo>
                    <a:pt x="234" y="75"/>
                  </a:lnTo>
                  <a:lnTo>
                    <a:pt x="236" y="69"/>
                  </a:lnTo>
                  <a:lnTo>
                    <a:pt x="256" y="60"/>
                  </a:lnTo>
                  <a:lnTo>
                    <a:pt x="276" y="50"/>
                  </a:lnTo>
                  <a:lnTo>
                    <a:pt x="296" y="42"/>
                  </a:lnTo>
                  <a:lnTo>
                    <a:pt x="317" y="33"/>
                  </a:lnTo>
                  <a:lnTo>
                    <a:pt x="338" y="25"/>
                  </a:lnTo>
                  <a:lnTo>
                    <a:pt x="360" y="17"/>
                  </a:lnTo>
                  <a:lnTo>
                    <a:pt x="380" y="8"/>
                  </a:lnTo>
                  <a:lnTo>
                    <a:pt x="402" y="0"/>
                  </a:lnTo>
                  <a:lnTo>
                    <a:pt x="410" y="0"/>
                  </a:lnTo>
                  <a:lnTo>
                    <a:pt x="419" y="2"/>
                  </a:lnTo>
                  <a:lnTo>
                    <a:pt x="425" y="8"/>
                  </a:lnTo>
                  <a:lnTo>
                    <a:pt x="431" y="18"/>
                  </a:lnTo>
                  <a:lnTo>
                    <a:pt x="421" y="25"/>
                  </a:lnTo>
                  <a:lnTo>
                    <a:pt x="416" y="30"/>
                  </a:lnTo>
                  <a:lnTo>
                    <a:pt x="414" y="31"/>
                  </a:lnTo>
                  <a:lnTo>
                    <a:pt x="414" y="32"/>
                  </a:lnTo>
                  <a:lnTo>
                    <a:pt x="420" y="30"/>
                  </a:lnTo>
                  <a:lnTo>
                    <a:pt x="424" y="27"/>
                  </a:lnTo>
                  <a:lnTo>
                    <a:pt x="430" y="25"/>
                  </a:lnTo>
                  <a:lnTo>
                    <a:pt x="436" y="23"/>
                  </a:lnTo>
                  <a:lnTo>
                    <a:pt x="438" y="24"/>
                  </a:lnTo>
                  <a:lnTo>
                    <a:pt x="439" y="25"/>
                  </a:lnTo>
                  <a:lnTo>
                    <a:pt x="440" y="27"/>
                  </a:lnTo>
                  <a:lnTo>
                    <a:pt x="442" y="31"/>
                  </a:lnTo>
                  <a:lnTo>
                    <a:pt x="435" y="37"/>
                  </a:lnTo>
                  <a:lnTo>
                    <a:pt x="429" y="41"/>
                  </a:lnTo>
                  <a:lnTo>
                    <a:pt x="422" y="46"/>
                  </a:lnTo>
                  <a:lnTo>
                    <a:pt x="415" y="49"/>
                  </a:lnTo>
                  <a:lnTo>
                    <a:pt x="408" y="54"/>
                  </a:lnTo>
                  <a:lnTo>
                    <a:pt x="402" y="57"/>
                  </a:lnTo>
                  <a:lnTo>
                    <a:pt x="395" y="62"/>
                  </a:lnTo>
                  <a:lnTo>
                    <a:pt x="390" y="65"/>
                  </a:lnTo>
                  <a:lnTo>
                    <a:pt x="394" y="64"/>
                  </a:lnTo>
                  <a:lnTo>
                    <a:pt x="400" y="62"/>
                  </a:lnTo>
                  <a:lnTo>
                    <a:pt x="408" y="58"/>
                  </a:lnTo>
                  <a:lnTo>
                    <a:pt x="416" y="54"/>
                  </a:lnTo>
                  <a:lnTo>
                    <a:pt x="425" y="49"/>
                  </a:lnTo>
                  <a:lnTo>
                    <a:pt x="433" y="45"/>
                  </a:lnTo>
                  <a:lnTo>
                    <a:pt x="440" y="41"/>
                  </a:lnTo>
                  <a:lnTo>
                    <a:pt x="446" y="38"/>
                  </a:lnTo>
                  <a:lnTo>
                    <a:pt x="448" y="41"/>
                  </a:lnTo>
                  <a:lnTo>
                    <a:pt x="451" y="43"/>
                  </a:lnTo>
                  <a:lnTo>
                    <a:pt x="452" y="46"/>
                  </a:lnTo>
                  <a:lnTo>
                    <a:pt x="453" y="50"/>
                  </a:lnTo>
                  <a:lnTo>
                    <a:pt x="448" y="53"/>
                  </a:lnTo>
                  <a:lnTo>
                    <a:pt x="444" y="56"/>
                  </a:lnTo>
                  <a:lnTo>
                    <a:pt x="439" y="58"/>
                  </a:lnTo>
                  <a:lnTo>
                    <a:pt x="435" y="62"/>
                  </a:lnTo>
                  <a:lnTo>
                    <a:pt x="429" y="65"/>
                  </a:lnTo>
                  <a:lnTo>
                    <a:pt x="424" y="69"/>
                  </a:lnTo>
                  <a:lnTo>
                    <a:pt x="420" y="71"/>
                  </a:lnTo>
                  <a:lnTo>
                    <a:pt x="415" y="75"/>
                  </a:lnTo>
                  <a:lnTo>
                    <a:pt x="414" y="75"/>
                  </a:lnTo>
                  <a:lnTo>
                    <a:pt x="414" y="76"/>
                  </a:lnTo>
                  <a:lnTo>
                    <a:pt x="416" y="75"/>
                  </a:lnTo>
                  <a:lnTo>
                    <a:pt x="420" y="75"/>
                  </a:lnTo>
                  <a:lnTo>
                    <a:pt x="422" y="73"/>
                  </a:lnTo>
                  <a:lnTo>
                    <a:pt x="425" y="71"/>
                  </a:lnTo>
                  <a:lnTo>
                    <a:pt x="430" y="69"/>
                  </a:lnTo>
                  <a:lnTo>
                    <a:pt x="437" y="65"/>
                  </a:lnTo>
                  <a:lnTo>
                    <a:pt x="445" y="61"/>
                  </a:lnTo>
                  <a:lnTo>
                    <a:pt x="457" y="55"/>
                  </a:lnTo>
                  <a:lnTo>
                    <a:pt x="459" y="56"/>
                  </a:lnTo>
                  <a:lnTo>
                    <a:pt x="460" y="58"/>
                  </a:lnTo>
                  <a:lnTo>
                    <a:pt x="462" y="62"/>
                  </a:lnTo>
                  <a:lnTo>
                    <a:pt x="465" y="66"/>
                  </a:lnTo>
                  <a:lnTo>
                    <a:pt x="447" y="76"/>
                  </a:lnTo>
                  <a:lnTo>
                    <a:pt x="439" y="81"/>
                  </a:lnTo>
                  <a:lnTo>
                    <a:pt x="435" y="84"/>
                  </a:lnTo>
                  <a:lnTo>
                    <a:pt x="431" y="86"/>
                  </a:lnTo>
                  <a:lnTo>
                    <a:pt x="436" y="84"/>
                  </a:lnTo>
                  <a:lnTo>
                    <a:pt x="440" y="83"/>
                  </a:lnTo>
                  <a:lnTo>
                    <a:pt x="445" y="80"/>
                  </a:lnTo>
                  <a:lnTo>
                    <a:pt x="450" y="78"/>
                  </a:lnTo>
                  <a:lnTo>
                    <a:pt x="454" y="77"/>
                  </a:lnTo>
                  <a:lnTo>
                    <a:pt x="459" y="75"/>
                  </a:lnTo>
                  <a:lnTo>
                    <a:pt x="463" y="73"/>
                  </a:lnTo>
                  <a:lnTo>
                    <a:pt x="468" y="71"/>
                  </a:lnTo>
                  <a:lnTo>
                    <a:pt x="470" y="73"/>
                  </a:lnTo>
                  <a:lnTo>
                    <a:pt x="474" y="75"/>
                  </a:lnTo>
                  <a:lnTo>
                    <a:pt x="478" y="77"/>
                  </a:lnTo>
                  <a:lnTo>
                    <a:pt x="480" y="80"/>
                  </a:lnTo>
                  <a:lnTo>
                    <a:pt x="475" y="83"/>
                  </a:lnTo>
                  <a:lnTo>
                    <a:pt x="470" y="86"/>
                  </a:lnTo>
                  <a:lnTo>
                    <a:pt x="463" y="89"/>
                  </a:lnTo>
                  <a:lnTo>
                    <a:pt x="457" y="93"/>
                  </a:lnTo>
                  <a:lnTo>
                    <a:pt x="451" y="98"/>
                  </a:lnTo>
                  <a:lnTo>
                    <a:pt x="444" y="101"/>
                  </a:lnTo>
                  <a:lnTo>
                    <a:pt x="439" y="103"/>
                  </a:lnTo>
                  <a:lnTo>
                    <a:pt x="436" y="106"/>
                  </a:lnTo>
                  <a:lnTo>
                    <a:pt x="443" y="102"/>
                  </a:lnTo>
                  <a:lnTo>
                    <a:pt x="451" y="100"/>
                  </a:lnTo>
                  <a:lnTo>
                    <a:pt x="458" y="96"/>
                  </a:lnTo>
                  <a:lnTo>
                    <a:pt x="465" y="93"/>
                  </a:lnTo>
                  <a:lnTo>
                    <a:pt x="472" y="91"/>
                  </a:lnTo>
                  <a:lnTo>
                    <a:pt x="478" y="87"/>
                  </a:lnTo>
                  <a:lnTo>
                    <a:pt x="487" y="85"/>
                  </a:lnTo>
                  <a:lnTo>
                    <a:pt x="493" y="81"/>
                  </a:lnTo>
                  <a:lnTo>
                    <a:pt x="496" y="84"/>
                  </a:lnTo>
                  <a:lnTo>
                    <a:pt x="497" y="85"/>
                  </a:lnTo>
                  <a:lnTo>
                    <a:pt x="499" y="87"/>
                  </a:lnTo>
                  <a:lnTo>
                    <a:pt x="500" y="89"/>
                  </a:lnTo>
                  <a:lnTo>
                    <a:pt x="495" y="94"/>
                  </a:lnTo>
                  <a:lnTo>
                    <a:pt x="484" y="101"/>
                  </a:lnTo>
                  <a:lnTo>
                    <a:pt x="474" y="109"/>
                  </a:lnTo>
                  <a:lnTo>
                    <a:pt x="468" y="114"/>
                  </a:lnTo>
                  <a:lnTo>
                    <a:pt x="473" y="111"/>
                  </a:lnTo>
                  <a:lnTo>
                    <a:pt x="477" y="109"/>
                  </a:lnTo>
                  <a:lnTo>
                    <a:pt x="482" y="107"/>
                  </a:lnTo>
                  <a:lnTo>
                    <a:pt x="487" y="104"/>
                  </a:lnTo>
                  <a:lnTo>
                    <a:pt x="491" y="102"/>
                  </a:lnTo>
                  <a:lnTo>
                    <a:pt x="496" y="100"/>
                  </a:lnTo>
                  <a:lnTo>
                    <a:pt x="501" y="98"/>
                  </a:lnTo>
                  <a:lnTo>
                    <a:pt x="506" y="94"/>
                  </a:lnTo>
                  <a:lnTo>
                    <a:pt x="508" y="96"/>
                  </a:lnTo>
                  <a:lnTo>
                    <a:pt x="511" y="99"/>
                  </a:lnTo>
                  <a:lnTo>
                    <a:pt x="512" y="100"/>
                  </a:lnTo>
                  <a:lnTo>
                    <a:pt x="514" y="102"/>
                  </a:lnTo>
                  <a:lnTo>
                    <a:pt x="514" y="103"/>
                  </a:lnTo>
                  <a:lnTo>
                    <a:pt x="514" y="104"/>
                  </a:lnTo>
                  <a:lnTo>
                    <a:pt x="508" y="108"/>
                  </a:lnTo>
                  <a:lnTo>
                    <a:pt x="504" y="111"/>
                  </a:lnTo>
                  <a:lnTo>
                    <a:pt x="499" y="115"/>
                  </a:lnTo>
                  <a:lnTo>
                    <a:pt x="495" y="118"/>
                  </a:lnTo>
                  <a:lnTo>
                    <a:pt x="487" y="122"/>
                  </a:lnTo>
                  <a:lnTo>
                    <a:pt x="478" y="128"/>
                  </a:lnTo>
                  <a:lnTo>
                    <a:pt x="466" y="134"/>
                  </a:lnTo>
                  <a:lnTo>
                    <a:pt x="450" y="144"/>
                  </a:lnTo>
                  <a:lnTo>
                    <a:pt x="458" y="141"/>
                  </a:lnTo>
                  <a:lnTo>
                    <a:pt x="466" y="138"/>
                  </a:lnTo>
                  <a:lnTo>
                    <a:pt x="475" y="134"/>
                  </a:lnTo>
                  <a:lnTo>
                    <a:pt x="484" y="130"/>
                  </a:lnTo>
                  <a:lnTo>
                    <a:pt x="493" y="124"/>
                  </a:lnTo>
                  <a:lnTo>
                    <a:pt x="501" y="118"/>
                  </a:lnTo>
                  <a:lnTo>
                    <a:pt x="511" y="114"/>
                  </a:lnTo>
                  <a:lnTo>
                    <a:pt x="519" y="109"/>
                  </a:lnTo>
                  <a:lnTo>
                    <a:pt x="521" y="110"/>
                  </a:lnTo>
                  <a:lnTo>
                    <a:pt x="522" y="111"/>
                  </a:lnTo>
                  <a:lnTo>
                    <a:pt x="523" y="114"/>
                  </a:lnTo>
                  <a:lnTo>
                    <a:pt x="526" y="118"/>
                  </a:lnTo>
                  <a:lnTo>
                    <a:pt x="523" y="122"/>
                  </a:lnTo>
                  <a:lnTo>
                    <a:pt x="519" y="126"/>
                  </a:lnTo>
                  <a:lnTo>
                    <a:pt x="511" y="132"/>
                  </a:lnTo>
                  <a:lnTo>
                    <a:pt x="503" y="138"/>
                  </a:lnTo>
                  <a:lnTo>
                    <a:pt x="493" y="142"/>
                  </a:lnTo>
                  <a:lnTo>
                    <a:pt x="485" y="147"/>
                  </a:lnTo>
                  <a:lnTo>
                    <a:pt x="478" y="152"/>
                  </a:lnTo>
                  <a:lnTo>
                    <a:pt x="474" y="154"/>
                  </a:lnTo>
                  <a:lnTo>
                    <a:pt x="481" y="152"/>
                  </a:lnTo>
                  <a:lnTo>
                    <a:pt x="488" y="148"/>
                  </a:lnTo>
                  <a:lnTo>
                    <a:pt x="495" y="145"/>
                  </a:lnTo>
                  <a:lnTo>
                    <a:pt x="503" y="141"/>
                  </a:lnTo>
                  <a:lnTo>
                    <a:pt x="510" y="138"/>
                  </a:lnTo>
                  <a:lnTo>
                    <a:pt x="516" y="134"/>
                  </a:lnTo>
                  <a:lnTo>
                    <a:pt x="523" y="131"/>
                  </a:lnTo>
                  <a:lnTo>
                    <a:pt x="530" y="128"/>
                  </a:lnTo>
                  <a:lnTo>
                    <a:pt x="531" y="130"/>
                  </a:lnTo>
                  <a:lnTo>
                    <a:pt x="533" y="132"/>
                  </a:lnTo>
                  <a:lnTo>
                    <a:pt x="535" y="134"/>
                  </a:lnTo>
                  <a:lnTo>
                    <a:pt x="536" y="137"/>
                  </a:lnTo>
                  <a:lnTo>
                    <a:pt x="536" y="138"/>
                  </a:lnTo>
                  <a:lnTo>
                    <a:pt x="535" y="139"/>
                  </a:lnTo>
                  <a:lnTo>
                    <a:pt x="533" y="140"/>
                  </a:lnTo>
                  <a:lnTo>
                    <a:pt x="529" y="142"/>
                  </a:lnTo>
                  <a:lnTo>
                    <a:pt x="525" y="146"/>
                  </a:lnTo>
                  <a:lnTo>
                    <a:pt x="516" y="152"/>
                  </a:lnTo>
                  <a:lnTo>
                    <a:pt x="506" y="159"/>
                  </a:lnTo>
                  <a:lnTo>
                    <a:pt x="491" y="168"/>
                  </a:lnTo>
                  <a:lnTo>
                    <a:pt x="497" y="166"/>
                  </a:lnTo>
                  <a:lnTo>
                    <a:pt x="501" y="163"/>
                  </a:lnTo>
                  <a:lnTo>
                    <a:pt x="506" y="162"/>
                  </a:lnTo>
                  <a:lnTo>
                    <a:pt x="511" y="160"/>
                  </a:lnTo>
                  <a:lnTo>
                    <a:pt x="515" y="157"/>
                  </a:lnTo>
                  <a:lnTo>
                    <a:pt x="521" y="154"/>
                  </a:lnTo>
                  <a:lnTo>
                    <a:pt x="529" y="151"/>
                  </a:lnTo>
                  <a:lnTo>
                    <a:pt x="540" y="145"/>
                  </a:lnTo>
                  <a:lnTo>
                    <a:pt x="541" y="147"/>
                  </a:lnTo>
                  <a:lnTo>
                    <a:pt x="542" y="151"/>
                  </a:lnTo>
                  <a:lnTo>
                    <a:pt x="542" y="153"/>
                  </a:lnTo>
                  <a:lnTo>
                    <a:pt x="543" y="156"/>
                  </a:lnTo>
                  <a:lnTo>
                    <a:pt x="523" y="167"/>
                  </a:lnTo>
                  <a:lnTo>
                    <a:pt x="510" y="175"/>
                  </a:lnTo>
                  <a:lnTo>
                    <a:pt x="499" y="180"/>
                  </a:lnTo>
                  <a:lnTo>
                    <a:pt x="492" y="185"/>
                  </a:lnTo>
                  <a:lnTo>
                    <a:pt x="487" y="187"/>
                  </a:lnTo>
                  <a:lnTo>
                    <a:pt x="483" y="190"/>
                  </a:lnTo>
                  <a:lnTo>
                    <a:pt x="481" y="192"/>
                  </a:lnTo>
                  <a:lnTo>
                    <a:pt x="478" y="193"/>
                  </a:lnTo>
                  <a:lnTo>
                    <a:pt x="487" y="191"/>
                  </a:lnTo>
                  <a:lnTo>
                    <a:pt x="495" y="189"/>
                  </a:lnTo>
                  <a:lnTo>
                    <a:pt x="504" y="184"/>
                  </a:lnTo>
                  <a:lnTo>
                    <a:pt x="513" y="179"/>
                  </a:lnTo>
                  <a:lnTo>
                    <a:pt x="522" y="175"/>
                  </a:lnTo>
                  <a:lnTo>
                    <a:pt x="531" y="170"/>
                  </a:lnTo>
                  <a:lnTo>
                    <a:pt x="540" y="166"/>
                  </a:lnTo>
                  <a:lnTo>
                    <a:pt x="548" y="161"/>
                  </a:lnTo>
                  <a:lnTo>
                    <a:pt x="550" y="164"/>
                  </a:lnTo>
                  <a:lnTo>
                    <a:pt x="552" y="168"/>
                  </a:lnTo>
                  <a:lnTo>
                    <a:pt x="554" y="171"/>
                  </a:lnTo>
                  <a:lnTo>
                    <a:pt x="557" y="175"/>
                  </a:lnTo>
                  <a:lnTo>
                    <a:pt x="556" y="176"/>
                  </a:lnTo>
                  <a:lnTo>
                    <a:pt x="553" y="177"/>
                  </a:lnTo>
                  <a:lnTo>
                    <a:pt x="551" y="179"/>
                  </a:lnTo>
                  <a:lnTo>
                    <a:pt x="546" y="182"/>
                  </a:lnTo>
                  <a:lnTo>
                    <a:pt x="540" y="185"/>
                  </a:lnTo>
                  <a:lnTo>
                    <a:pt x="530" y="191"/>
                  </a:lnTo>
                  <a:lnTo>
                    <a:pt x="516" y="199"/>
                  </a:lnTo>
                  <a:lnTo>
                    <a:pt x="499" y="209"/>
                  </a:lnTo>
                  <a:lnTo>
                    <a:pt x="507" y="206"/>
                  </a:lnTo>
                  <a:lnTo>
                    <a:pt x="514" y="202"/>
                  </a:lnTo>
                  <a:lnTo>
                    <a:pt x="522" y="199"/>
                  </a:lnTo>
                  <a:lnTo>
                    <a:pt x="530" y="195"/>
                  </a:lnTo>
                  <a:lnTo>
                    <a:pt x="537" y="192"/>
                  </a:lnTo>
                  <a:lnTo>
                    <a:pt x="545" y="189"/>
                  </a:lnTo>
                  <a:lnTo>
                    <a:pt x="552" y="184"/>
                  </a:lnTo>
                  <a:lnTo>
                    <a:pt x="560" y="180"/>
                  </a:lnTo>
                  <a:lnTo>
                    <a:pt x="561" y="184"/>
                  </a:lnTo>
                  <a:lnTo>
                    <a:pt x="563" y="186"/>
                  </a:lnTo>
                  <a:lnTo>
                    <a:pt x="565" y="190"/>
                  </a:lnTo>
                  <a:lnTo>
                    <a:pt x="566" y="193"/>
                  </a:lnTo>
                  <a:lnTo>
                    <a:pt x="561" y="199"/>
                  </a:lnTo>
                  <a:lnTo>
                    <a:pt x="553" y="205"/>
                  </a:lnTo>
                  <a:lnTo>
                    <a:pt x="543" y="210"/>
                  </a:lnTo>
                  <a:lnTo>
                    <a:pt x="531" y="216"/>
                  </a:lnTo>
                  <a:lnTo>
                    <a:pt x="519" y="221"/>
                  </a:lnTo>
                  <a:lnTo>
                    <a:pt x="508" y="227"/>
                  </a:lnTo>
                  <a:lnTo>
                    <a:pt x="499" y="231"/>
                  </a:lnTo>
                  <a:lnTo>
                    <a:pt x="493" y="236"/>
                  </a:lnTo>
                  <a:lnTo>
                    <a:pt x="507" y="230"/>
                  </a:lnTo>
                  <a:lnTo>
                    <a:pt x="520" y="224"/>
                  </a:lnTo>
                  <a:lnTo>
                    <a:pt x="531" y="218"/>
                  </a:lnTo>
                  <a:lnTo>
                    <a:pt x="542" y="214"/>
                  </a:lnTo>
                  <a:lnTo>
                    <a:pt x="551" y="210"/>
                  </a:lnTo>
                  <a:lnTo>
                    <a:pt x="559" y="207"/>
                  </a:lnTo>
                  <a:lnTo>
                    <a:pt x="565" y="205"/>
                  </a:lnTo>
                  <a:lnTo>
                    <a:pt x="569" y="202"/>
                  </a:lnTo>
                  <a:lnTo>
                    <a:pt x="571" y="205"/>
                  </a:lnTo>
                  <a:lnTo>
                    <a:pt x="573" y="208"/>
                  </a:lnTo>
                  <a:lnTo>
                    <a:pt x="574" y="212"/>
                  </a:lnTo>
                  <a:lnTo>
                    <a:pt x="575" y="215"/>
                  </a:lnTo>
                  <a:lnTo>
                    <a:pt x="567" y="221"/>
                  </a:lnTo>
                  <a:lnTo>
                    <a:pt x="558" y="227"/>
                  </a:lnTo>
                  <a:lnTo>
                    <a:pt x="550" y="231"/>
                  </a:lnTo>
                  <a:lnTo>
                    <a:pt x="541" y="236"/>
                  </a:lnTo>
                  <a:lnTo>
                    <a:pt x="533" y="240"/>
                  </a:lnTo>
                  <a:lnTo>
                    <a:pt x="525" y="245"/>
                  </a:lnTo>
                  <a:lnTo>
                    <a:pt x="518" y="250"/>
                  </a:lnTo>
                  <a:lnTo>
                    <a:pt x="511" y="255"/>
                  </a:lnTo>
                  <a:lnTo>
                    <a:pt x="519" y="252"/>
                  </a:lnTo>
                  <a:lnTo>
                    <a:pt x="527" y="247"/>
                  </a:lnTo>
                  <a:lnTo>
                    <a:pt x="536" y="244"/>
                  </a:lnTo>
                  <a:lnTo>
                    <a:pt x="544" y="240"/>
                  </a:lnTo>
                  <a:lnTo>
                    <a:pt x="553" y="236"/>
                  </a:lnTo>
                  <a:lnTo>
                    <a:pt x="561" y="231"/>
                  </a:lnTo>
                  <a:lnTo>
                    <a:pt x="571" y="227"/>
                  </a:lnTo>
                  <a:lnTo>
                    <a:pt x="579" y="222"/>
                  </a:lnTo>
                  <a:lnTo>
                    <a:pt x="580" y="231"/>
                  </a:lnTo>
                  <a:lnTo>
                    <a:pt x="578" y="239"/>
                  </a:lnTo>
                  <a:lnTo>
                    <a:pt x="572" y="247"/>
                  </a:lnTo>
                  <a:lnTo>
                    <a:pt x="564" y="253"/>
                  </a:lnTo>
                  <a:lnTo>
                    <a:pt x="554" y="259"/>
                  </a:lnTo>
                  <a:lnTo>
                    <a:pt x="545" y="263"/>
                  </a:lnTo>
                  <a:lnTo>
                    <a:pt x="536" y="267"/>
                  </a:lnTo>
                  <a:lnTo>
                    <a:pt x="529" y="270"/>
                  </a:lnTo>
                  <a:lnTo>
                    <a:pt x="506" y="281"/>
                  </a:lnTo>
                  <a:lnTo>
                    <a:pt x="483" y="291"/>
                  </a:lnTo>
                  <a:lnTo>
                    <a:pt x="460" y="301"/>
                  </a:lnTo>
                  <a:lnTo>
                    <a:pt x="437" y="312"/>
                  </a:lnTo>
                  <a:lnTo>
                    <a:pt x="414" y="322"/>
                  </a:lnTo>
                  <a:lnTo>
                    <a:pt x="391" y="334"/>
                  </a:lnTo>
                  <a:lnTo>
                    <a:pt x="368" y="344"/>
                  </a:lnTo>
                  <a:lnTo>
                    <a:pt x="345" y="354"/>
                  </a:lnTo>
                  <a:lnTo>
                    <a:pt x="322" y="366"/>
                  </a:lnTo>
                  <a:lnTo>
                    <a:pt x="300" y="376"/>
                  </a:lnTo>
                  <a:lnTo>
                    <a:pt x="277" y="387"/>
                  </a:lnTo>
                  <a:lnTo>
                    <a:pt x="254" y="397"/>
                  </a:lnTo>
                  <a:lnTo>
                    <a:pt x="231" y="407"/>
                  </a:lnTo>
                  <a:lnTo>
                    <a:pt x="209" y="418"/>
                  </a:lnTo>
                  <a:lnTo>
                    <a:pt x="186" y="428"/>
                  </a:lnTo>
                  <a:lnTo>
                    <a:pt x="163" y="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1" name="Freeform 14"/>
            <p:cNvSpPr>
              <a:spLocks/>
            </p:cNvSpPr>
            <p:nvPr/>
          </p:nvSpPr>
          <p:spPr bwMode="auto">
            <a:xfrm>
              <a:off x="2103" y="3210"/>
              <a:ext cx="35" cy="55"/>
            </a:xfrm>
            <a:custGeom>
              <a:avLst/>
              <a:gdLst>
                <a:gd name="T0" fmla="*/ 3 w 70"/>
                <a:gd name="T1" fmla="*/ 13 h 110"/>
                <a:gd name="T2" fmla="*/ 1 w 70"/>
                <a:gd name="T3" fmla="*/ 14 h 110"/>
                <a:gd name="T4" fmla="*/ 0 w 70"/>
                <a:gd name="T5" fmla="*/ 14 h 110"/>
                <a:gd name="T6" fmla="*/ 0 w 70"/>
                <a:gd name="T7" fmla="*/ 14 h 110"/>
                <a:gd name="T8" fmla="*/ 2 w 70"/>
                <a:gd name="T9" fmla="*/ 12 h 110"/>
                <a:gd name="T10" fmla="*/ 3 w 70"/>
                <a:gd name="T11" fmla="*/ 9 h 110"/>
                <a:gd name="T12" fmla="*/ 5 w 70"/>
                <a:gd name="T13" fmla="*/ 6 h 110"/>
                <a:gd name="T14" fmla="*/ 6 w 70"/>
                <a:gd name="T15" fmla="*/ 3 h 110"/>
                <a:gd name="T16" fmla="*/ 6 w 70"/>
                <a:gd name="T17" fmla="*/ 1 h 110"/>
                <a:gd name="T18" fmla="*/ 7 w 70"/>
                <a:gd name="T19" fmla="*/ 1 h 110"/>
                <a:gd name="T20" fmla="*/ 8 w 70"/>
                <a:gd name="T21" fmla="*/ 1 h 110"/>
                <a:gd name="T22" fmla="*/ 8 w 70"/>
                <a:gd name="T23" fmla="*/ 1 h 110"/>
                <a:gd name="T24" fmla="*/ 7 w 70"/>
                <a:gd name="T25" fmla="*/ 2 h 110"/>
                <a:gd name="T26" fmla="*/ 6 w 70"/>
                <a:gd name="T27" fmla="*/ 3 h 110"/>
                <a:gd name="T28" fmla="*/ 7 w 70"/>
                <a:gd name="T29" fmla="*/ 3 h 110"/>
                <a:gd name="T30" fmla="*/ 8 w 70"/>
                <a:gd name="T31" fmla="*/ 3 h 110"/>
                <a:gd name="T32" fmla="*/ 8 w 70"/>
                <a:gd name="T33" fmla="*/ 3 h 110"/>
                <a:gd name="T34" fmla="*/ 8 w 70"/>
                <a:gd name="T35" fmla="*/ 4 h 110"/>
                <a:gd name="T36" fmla="*/ 7 w 70"/>
                <a:gd name="T37" fmla="*/ 4 h 110"/>
                <a:gd name="T38" fmla="*/ 6 w 70"/>
                <a:gd name="T39" fmla="*/ 5 h 110"/>
                <a:gd name="T40" fmla="*/ 6 w 70"/>
                <a:gd name="T41" fmla="*/ 6 h 110"/>
                <a:gd name="T42" fmla="*/ 6 w 70"/>
                <a:gd name="T43" fmla="*/ 6 h 110"/>
                <a:gd name="T44" fmla="*/ 6 w 70"/>
                <a:gd name="T45" fmla="*/ 6 h 110"/>
                <a:gd name="T46" fmla="*/ 8 w 70"/>
                <a:gd name="T47" fmla="*/ 5 h 110"/>
                <a:gd name="T48" fmla="*/ 8 w 70"/>
                <a:gd name="T49" fmla="*/ 5 h 110"/>
                <a:gd name="T50" fmla="*/ 8 w 70"/>
                <a:gd name="T51" fmla="*/ 6 h 110"/>
                <a:gd name="T52" fmla="*/ 8 w 70"/>
                <a:gd name="T53" fmla="*/ 7 h 110"/>
                <a:gd name="T54" fmla="*/ 7 w 70"/>
                <a:gd name="T55" fmla="*/ 7 h 110"/>
                <a:gd name="T56" fmla="*/ 6 w 70"/>
                <a:gd name="T57" fmla="*/ 8 h 110"/>
                <a:gd name="T58" fmla="*/ 6 w 70"/>
                <a:gd name="T59" fmla="*/ 8 h 110"/>
                <a:gd name="T60" fmla="*/ 7 w 70"/>
                <a:gd name="T61" fmla="*/ 8 h 110"/>
                <a:gd name="T62" fmla="*/ 8 w 70"/>
                <a:gd name="T63" fmla="*/ 7 h 110"/>
                <a:gd name="T64" fmla="*/ 8 w 70"/>
                <a:gd name="T65" fmla="*/ 8 h 110"/>
                <a:gd name="T66" fmla="*/ 9 w 70"/>
                <a:gd name="T67" fmla="*/ 8 h 110"/>
                <a:gd name="T68" fmla="*/ 8 w 70"/>
                <a:gd name="T69" fmla="*/ 9 h 110"/>
                <a:gd name="T70" fmla="*/ 7 w 70"/>
                <a:gd name="T71" fmla="*/ 9 h 110"/>
                <a:gd name="T72" fmla="*/ 7 w 70"/>
                <a:gd name="T73" fmla="*/ 10 h 110"/>
                <a:gd name="T74" fmla="*/ 7 w 70"/>
                <a:gd name="T75" fmla="*/ 10 h 110"/>
                <a:gd name="T76" fmla="*/ 7 w 70"/>
                <a:gd name="T77" fmla="*/ 10 h 110"/>
                <a:gd name="T78" fmla="*/ 8 w 70"/>
                <a:gd name="T79" fmla="*/ 9 h 110"/>
                <a:gd name="T80" fmla="*/ 9 w 70"/>
                <a:gd name="T81" fmla="*/ 10 h 110"/>
                <a:gd name="T82" fmla="*/ 9 w 70"/>
                <a:gd name="T83" fmla="*/ 10 h 110"/>
                <a:gd name="T84" fmla="*/ 8 w 70"/>
                <a:gd name="T85" fmla="*/ 11 h 110"/>
                <a:gd name="T86" fmla="*/ 7 w 70"/>
                <a:gd name="T87" fmla="*/ 11 h 110"/>
                <a:gd name="T88" fmla="*/ 6 w 70"/>
                <a:gd name="T89" fmla="*/ 12 h 110"/>
                <a:gd name="T90" fmla="*/ 5 w 70"/>
                <a:gd name="T91" fmla="*/ 12 h 1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0" h="110">
                  <a:moveTo>
                    <a:pt x="27" y="99"/>
                  </a:moveTo>
                  <a:lnTo>
                    <a:pt x="20" y="101"/>
                  </a:lnTo>
                  <a:lnTo>
                    <a:pt x="13" y="104"/>
                  </a:lnTo>
                  <a:lnTo>
                    <a:pt x="6" y="108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10" y="96"/>
                  </a:lnTo>
                  <a:lnTo>
                    <a:pt x="18" y="85"/>
                  </a:lnTo>
                  <a:lnTo>
                    <a:pt x="24" y="72"/>
                  </a:lnTo>
                  <a:lnTo>
                    <a:pt x="30" y="60"/>
                  </a:lnTo>
                  <a:lnTo>
                    <a:pt x="33" y="46"/>
                  </a:lnTo>
                  <a:lnTo>
                    <a:pt x="36" y="32"/>
                  </a:lnTo>
                  <a:lnTo>
                    <a:pt x="41" y="18"/>
                  </a:lnTo>
                  <a:lnTo>
                    <a:pt x="44" y="3"/>
                  </a:lnTo>
                  <a:lnTo>
                    <a:pt x="48" y="2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51" y="15"/>
                  </a:lnTo>
                  <a:lnTo>
                    <a:pt x="48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9" y="20"/>
                  </a:lnTo>
                  <a:lnTo>
                    <a:pt x="54" y="19"/>
                  </a:lnTo>
                  <a:lnTo>
                    <a:pt x="57" y="18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56" y="31"/>
                  </a:lnTo>
                  <a:lnTo>
                    <a:pt x="50" y="34"/>
                  </a:lnTo>
                  <a:lnTo>
                    <a:pt x="46" y="38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3"/>
                  </a:lnTo>
                  <a:lnTo>
                    <a:pt x="42" y="45"/>
                  </a:lnTo>
                  <a:lnTo>
                    <a:pt x="47" y="42"/>
                  </a:lnTo>
                  <a:lnTo>
                    <a:pt x="51" y="39"/>
                  </a:lnTo>
                  <a:lnTo>
                    <a:pt x="57" y="36"/>
                  </a:lnTo>
                  <a:lnTo>
                    <a:pt x="62" y="34"/>
                  </a:lnTo>
                  <a:lnTo>
                    <a:pt x="62" y="38"/>
                  </a:lnTo>
                  <a:lnTo>
                    <a:pt x="63" y="41"/>
                  </a:lnTo>
                  <a:lnTo>
                    <a:pt x="63" y="45"/>
                  </a:lnTo>
                  <a:lnTo>
                    <a:pt x="64" y="48"/>
                  </a:lnTo>
                  <a:lnTo>
                    <a:pt x="59" y="50"/>
                  </a:lnTo>
                  <a:lnTo>
                    <a:pt x="55" y="53"/>
                  </a:lnTo>
                  <a:lnTo>
                    <a:pt x="50" y="55"/>
                  </a:lnTo>
                  <a:lnTo>
                    <a:pt x="46" y="57"/>
                  </a:lnTo>
                  <a:lnTo>
                    <a:pt x="46" y="58"/>
                  </a:lnTo>
                  <a:lnTo>
                    <a:pt x="46" y="60"/>
                  </a:lnTo>
                  <a:lnTo>
                    <a:pt x="47" y="61"/>
                  </a:lnTo>
                  <a:lnTo>
                    <a:pt x="51" y="60"/>
                  </a:lnTo>
                  <a:lnTo>
                    <a:pt x="55" y="57"/>
                  </a:lnTo>
                  <a:lnTo>
                    <a:pt x="58" y="56"/>
                  </a:lnTo>
                  <a:lnTo>
                    <a:pt x="63" y="55"/>
                  </a:lnTo>
                  <a:lnTo>
                    <a:pt x="64" y="60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4" y="65"/>
                  </a:lnTo>
                  <a:lnTo>
                    <a:pt x="61" y="68"/>
                  </a:lnTo>
                  <a:lnTo>
                    <a:pt x="57" y="70"/>
                  </a:lnTo>
                  <a:lnTo>
                    <a:pt x="53" y="71"/>
                  </a:lnTo>
                  <a:lnTo>
                    <a:pt x="49" y="73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7"/>
                  </a:lnTo>
                  <a:lnTo>
                    <a:pt x="55" y="76"/>
                  </a:lnTo>
                  <a:lnTo>
                    <a:pt x="58" y="74"/>
                  </a:lnTo>
                  <a:lnTo>
                    <a:pt x="62" y="72"/>
                  </a:lnTo>
                  <a:lnTo>
                    <a:pt x="66" y="71"/>
                  </a:lnTo>
                  <a:lnTo>
                    <a:pt x="68" y="73"/>
                  </a:lnTo>
                  <a:lnTo>
                    <a:pt x="69" y="76"/>
                  </a:lnTo>
                  <a:lnTo>
                    <a:pt x="69" y="78"/>
                  </a:lnTo>
                  <a:lnTo>
                    <a:pt x="70" y="80"/>
                  </a:lnTo>
                  <a:lnTo>
                    <a:pt x="64" y="83"/>
                  </a:lnTo>
                  <a:lnTo>
                    <a:pt x="59" y="85"/>
                  </a:lnTo>
                  <a:lnTo>
                    <a:pt x="54" y="87"/>
                  </a:lnTo>
                  <a:lnTo>
                    <a:pt x="49" y="89"/>
                  </a:lnTo>
                  <a:lnTo>
                    <a:pt x="43" y="92"/>
                  </a:lnTo>
                  <a:lnTo>
                    <a:pt x="38" y="94"/>
                  </a:lnTo>
                  <a:lnTo>
                    <a:pt x="33" y="96"/>
                  </a:lnTo>
                  <a:lnTo>
                    <a:pt x="27" y="9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2" name="Freeform 15"/>
            <p:cNvSpPr>
              <a:spLocks/>
            </p:cNvSpPr>
            <p:nvPr/>
          </p:nvSpPr>
          <p:spPr bwMode="auto">
            <a:xfrm>
              <a:off x="2021" y="3284"/>
              <a:ext cx="12" cy="16"/>
            </a:xfrm>
            <a:custGeom>
              <a:avLst/>
              <a:gdLst>
                <a:gd name="T0" fmla="*/ 1 w 24"/>
                <a:gd name="T1" fmla="*/ 4 h 32"/>
                <a:gd name="T2" fmla="*/ 0 w 24"/>
                <a:gd name="T3" fmla="*/ 3 h 32"/>
                <a:gd name="T4" fmla="*/ 1 w 24"/>
                <a:gd name="T5" fmla="*/ 2 h 32"/>
                <a:gd name="T6" fmla="*/ 1 w 24"/>
                <a:gd name="T7" fmla="*/ 1 h 32"/>
                <a:gd name="T8" fmla="*/ 3 w 24"/>
                <a:gd name="T9" fmla="*/ 0 h 32"/>
                <a:gd name="T10" fmla="*/ 3 w 24"/>
                <a:gd name="T11" fmla="*/ 1 h 32"/>
                <a:gd name="T12" fmla="*/ 3 w 24"/>
                <a:gd name="T13" fmla="*/ 1 h 32"/>
                <a:gd name="T14" fmla="*/ 3 w 24"/>
                <a:gd name="T15" fmla="*/ 1 h 32"/>
                <a:gd name="T16" fmla="*/ 3 w 24"/>
                <a:gd name="T17" fmla="*/ 2 h 32"/>
                <a:gd name="T18" fmla="*/ 3 w 24"/>
                <a:gd name="T19" fmla="*/ 2 h 32"/>
                <a:gd name="T20" fmla="*/ 3 w 24"/>
                <a:gd name="T21" fmla="*/ 2 h 32"/>
                <a:gd name="T22" fmla="*/ 3 w 24"/>
                <a:gd name="T23" fmla="*/ 2 h 32"/>
                <a:gd name="T24" fmla="*/ 3 w 24"/>
                <a:gd name="T25" fmla="*/ 2 h 32"/>
                <a:gd name="T26" fmla="*/ 3 w 24"/>
                <a:gd name="T27" fmla="*/ 2 h 32"/>
                <a:gd name="T28" fmla="*/ 3 w 24"/>
                <a:gd name="T29" fmla="*/ 3 h 32"/>
                <a:gd name="T30" fmla="*/ 3 w 24"/>
                <a:gd name="T31" fmla="*/ 3 h 32"/>
                <a:gd name="T32" fmla="*/ 3 w 24"/>
                <a:gd name="T33" fmla="*/ 3 h 32"/>
                <a:gd name="T34" fmla="*/ 3 w 24"/>
                <a:gd name="T35" fmla="*/ 3 h 32"/>
                <a:gd name="T36" fmla="*/ 2 w 24"/>
                <a:gd name="T37" fmla="*/ 4 h 32"/>
                <a:gd name="T38" fmla="*/ 1 w 24"/>
                <a:gd name="T39" fmla="*/ 4 h 32"/>
                <a:gd name="T40" fmla="*/ 1 w 24"/>
                <a:gd name="T41" fmla="*/ 4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32">
                  <a:moveTo>
                    <a:pt x="2" y="32"/>
                  </a:moveTo>
                  <a:lnTo>
                    <a:pt x="0" y="20"/>
                  </a:lnTo>
                  <a:lnTo>
                    <a:pt x="1" y="13"/>
                  </a:lnTo>
                  <a:lnTo>
                    <a:pt x="7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0" y="8"/>
                  </a:lnTo>
                  <a:lnTo>
                    <a:pt x="22" y="11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2" y="17"/>
                  </a:lnTo>
                  <a:lnTo>
                    <a:pt x="23" y="19"/>
                  </a:lnTo>
                  <a:lnTo>
                    <a:pt x="24" y="21"/>
                  </a:lnTo>
                  <a:lnTo>
                    <a:pt x="18" y="24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3" name="Freeform 16"/>
            <p:cNvSpPr>
              <a:spLocks/>
            </p:cNvSpPr>
            <p:nvPr/>
          </p:nvSpPr>
          <p:spPr bwMode="auto">
            <a:xfrm>
              <a:off x="2058" y="3273"/>
              <a:ext cx="22" cy="8"/>
            </a:xfrm>
            <a:custGeom>
              <a:avLst/>
              <a:gdLst>
                <a:gd name="T0" fmla="*/ 5 w 42"/>
                <a:gd name="T1" fmla="*/ 1 h 17"/>
                <a:gd name="T2" fmla="*/ 4 w 42"/>
                <a:gd name="T3" fmla="*/ 1 h 17"/>
                <a:gd name="T4" fmla="*/ 3 w 42"/>
                <a:gd name="T5" fmla="*/ 1 h 17"/>
                <a:gd name="T6" fmla="*/ 2 w 42"/>
                <a:gd name="T7" fmla="*/ 1 h 17"/>
                <a:gd name="T8" fmla="*/ 1 w 42"/>
                <a:gd name="T9" fmla="*/ 2 h 17"/>
                <a:gd name="T10" fmla="*/ 1 w 42"/>
                <a:gd name="T11" fmla="*/ 2 h 17"/>
                <a:gd name="T12" fmla="*/ 1 w 42"/>
                <a:gd name="T13" fmla="*/ 1 h 17"/>
                <a:gd name="T14" fmla="*/ 1 w 42"/>
                <a:gd name="T15" fmla="*/ 1 h 17"/>
                <a:gd name="T16" fmla="*/ 0 w 42"/>
                <a:gd name="T17" fmla="*/ 1 h 17"/>
                <a:gd name="T18" fmla="*/ 1 w 42"/>
                <a:gd name="T19" fmla="*/ 1 h 17"/>
                <a:gd name="T20" fmla="*/ 2 w 42"/>
                <a:gd name="T21" fmla="*/ 1 h 17"/>
                <a:gd name="T22" fmla="*/ 2 w 42"/>
                <a:gd name="T23" fmla="*/ 0 h 17"/>
                <a:gd name="T24" fmla="*/ 3 w 42"/>
                <a:gd name="T25" fmla="*/ 0 h 17"/>
                <a:gd name="T26" fmla="*/ 4 w 42"/>
                <a:gd name="T27" fmla="*/ 0 h 17"/>
                <a:gd name="T28" fmla="*/ 4 w 42"/>
                <a:gd name="T29" fmla="*/ 0 h 17"/>
                <a:gd name="T30" fmla="*/ 5 w 42"/>
                <a:gd name="T31" fmla="*/ 0 h 17"/>
                <a:gd name="T32" fmla="*/ 6 w 42"/>
                <a:gd name="T33" fmla="*/ 0 h 17"/>
                <a:gd name="T34" fmla="*/ 6 w 42"/>
                <a:gd name="T35" fmla="*/ 0 h 17"/>
                <a:gd name="T36" fmla="*/ 5 w 42"/>
                <a:gd name="T37" fmla="*/ 0 h 17"/>
                <a:gd name="T38" fmla="*/ 5 w 42"/>
                <a:gd name="T39" fmla="*/ 0 h 17"/>
                <a:gd name="T40" fmla="*/ 5 w 42"/>
                <a:gd name="T41" fmla="*/ 1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17">
                  <a:moveTo>
                    <a:pt x="33" y="8"/>
                  </a:moveTo>
                  <a:lnTo>
                    <a:pt x="25" y="11"/>
                  </a:lnTo>
                  <a:lnTo>
                    <a:pt x="18" y="13"/>
                  </a:lnTo>
                  <a:lnTo>
                    <a:pt x="10" y="15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1" y="4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4" name="Freeform 17"/>
            <p:cNvSpPr>
              <a:spLocks/>
            </p:cNvSpPr>
            <p:nvPr/>
          </p:nvSpPr>
          <p:spPr bwMode="auto">
            <a:xfrm>
              <a:off x="2046" y="3277"/>
              <a:ext cx="9" cy="9"/>
            </a:xfrm>
            <a:custGeom>
              <a:avLst/>
              <a:gdLst>
                <a:gd name="T0" fmla="*/ 0 w 19"/>
                <a:gd name="T1" fmla="*/ 2 h 19"/>
                <a:gd name="T2" fmla="*/ 0 w 19"/>
                <a:gd name="T3" fmla="*/ 1 h 19"/>
                <a:gd name="T4" fmla="*/ 0 w 19"/>
                <a:gd name="T5" fmla="*/ 0 h 19"/>
                <a:gd name="T6" fmla="*/ 1 w 19"/>
                <a:gd name="T7" fmla="*/ 0 h 19"/>
                <a:gd name="T8" fmla="*/ 1 w 19"/>
                <a:gd name="T9" fmla="*/ 0 h 19"/>
                <a:gd name="T10" fmla="*/ 2 w 19"/>
                <a:gd name="T11" fmla="*/ 0 h 19"/>
                <a:gd name="T12" fmla="*/ 2 w 19"/>
                <a:gd name="T13" fmla="*/ 0 h 19"/>
                <a:gd name="T14" fmla="*/ 2 w 19"/>
                <a:gd name="T15" fmla="*/ 1 h 19"/>
                <a:gd name="T16" fmla="*/ 2 w 19"/>
                <a:gd name="T17" fmla="*/ 1 h 19"/>
                <a:gd name="T18" fmla="*/ 1 w 19"/>
                <a:gd name="T19" fmla="*/ 1 h 19"/>
                <a:gd name="T20" fmla="*/ 1 w 19"/>
                <a:gd name="T21" fmla="*/ 1 h 19"/>
                <a:gd name="T22" fmla="*/ 0 w 19"/>
                <a:gd name="T23" fmla="*/ 2 h 19"/>
                <a:gd name="T24" fmla="*/ 0 w 19"/>
                <a:gd name="T25" fmla="*/ 2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19">
                  <a:moveTo>
                    <a:pt x="2" y="19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11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6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5" name="Freeform 18"/>
            <p:cNvSpPr>
              <a:spLocks/>
            </p:cNvSpPr>
            <p:nvPr/>
          </p:nvSpPr>
          <p:spPr bwMode="auto">
            <a:xfrm>
              <a:off x="2033" y="3260"/>
              <a:ext cx="22" cy="28"/>
            </a:xfrm>
            <a:custGeom>
              <a:avLst/>
              <a:gdLst>
                <a:gd name="T0" fmla="*/ 1 w 45"/>
                <a:gd name="T1" fmla="*/ 7 h 55"/>
                <a:gd name="T2" fmla="*/ 1 w 45"/>
                <a:gd name="T3" fmla="*/ 7 h 55"/>
                <a:gd name="T4" fmla="*/ 1 w 45"/>
                <a:gd name="T5" fmla="*/ 7 h 55"/>
                <a:gd name="T6" fmla="*/ 0 w 45"/>
                <a:gd name="T7" fmla="*/ 7 h 55"/>
                <a:gd name="T8" fmla="*/ 0 w 45"/>
                <a:gd name="T9" fmla="*/ 7 h 55"/>
                <a:gd name="T10" fmla="*/ 0 w 45"/>
                <a:gd name="T11" fmla="*/ 6 h 55"/>
                <a:gd name="T12" fmla="*/ 0 w 45"/>
                <a:gd name="T13" fmla="*/ 5 h 55"/>
                <a:gd name="T14" fmla="*/ 0 w 45"/>
                <a:gd name="T15" fmla="*/ 4 h 55"/>
                <a:gd name="T16" fmla="*/ 0 w 45"/>
                <a:gd name="T17" fmla="*/ 2 h 55"/>
                <a:gd name="T18" fmla="*/ 0 w 45"/>
                <a:gd name="T19" fmla="*/ 2 h 55"/>
                <a:gd name="T20" fmla="*/ 1 w 45"/>
                <a:gd name="T21" fmla="*/ 1 h 55"/>
                <a:gd name="T22" fmla="*/ 3 w 45"/>
                <a:gd name="T23" fmla="*/ 1 h 55"/>
                <a:gd name="T24" fmla="*/ 4 w 45"/>
                <a:gd name="T25" fmla="*/ 0 h 55"/>
                <a:gd name="T26" fmla="*/ 4 w 45"/>
                <a:gd name="T27" fmla="*/ 1 h 55"/>
                <a:gd name="T28" fmla="*/ 5 w 45"/>
                <a:gd name="T29" fmla="*/ 1 h 55"/>
                <a:gd name="T30" fmla="*/ 5 w 45"/>
                <a:gd name="T31" fmla="*/ 2 h 55"/>
                <a:gd name="T32" fmla="*/ 5 w 45"/>
                <a:gd name="T33" fmla="*/ 4 h 55"/>
                <a:gd name="T34" fmla="*/ 5 w 45"/>
                <a:gd name="T35" fmla="*/ 4 h 55"/>
                <a:gd name="T36" fmla="*/ 4 w 45"/>
                <a:gd name="T37" fmla="*/ 4 h 55"/>
                <a:gd name="T38" fmla="*/ 3 w 45"/>
                <a:gd name="T39" fmla="*/ 4 h 55"/>
                <a:gd name="T40" fmla="*/ 2 w 45"/>
                <a:gd name="T41" fmla="*/ 5 h 55"/>
                <a:gd name="T42" fmla="*/ 2 w 45"/>
                <a:gd name="T43" fmla="*/ 5 h 55"/>
                <a:gd name="T44" fmla="*/ 2 w 45"/>
                <a:gd name="T45" fmla="*/ 6 h 55"/>
                <a:gd name="T46" fmla="*/ 2 w 45"/>
                <a:gd name="T47" fmla="*/ 6 h 55"/>
                <a:gd name="T48" fmla="*/ 2 w 45"/>
                <a:gd name="T49" fmla="*/ 7 h 55"/>
                <a:gd name="T50" fmla="*/ 2 w 45"/>
                <a:gd name="T51" fmla="*/ 7 h 55"/>
                <a:gd name="T52" fmla="*/ 2 w 45"/>
                <a:gd name="T53" fmla="*/ 7 h 55"/>
                <a:gd name="T54" fmla="*/ 2 w 45"/>
                <a:gd name="T55" fmla="*/ 7 h 55"/>
                <a:gd name="T56" fmla="*/ 1 w 45"/>
                <a:gd name="T57" fmla="*/ 7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" h="55">
                  <a:moveTo>
                    <a:pt x="15" y="55"/>
                  </a:moveTo>
                  <a:lnTo>
                    <a:pt x="13" y="55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5" y="55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7" y="0"/>
                  </a:lnTo>
                  <a:lnTo>
                    <a:pt x="39" y="3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25"/>
                  </a:lnTo>
                  <a:lnTo>
                    <a:pt x="40" y="27"/>
                  </a:lnTo>
                  <a:lnTo>
                    <a:pt x="35" y="30"/>
                  </a:lnTo>
                  <a:lnTo>
                    <a:pt x="28" y="32"/>
                  </a:lnTo>
                  <a:lnTo>
                    <a:pt x="23" y="36"/>
                  </a:lnTo>
                  <a:lnTo>
                    <a:pt x="22" y="40"/>
                  </a:lnTo>
                  <a:lnTo>
                    <a:pt x="21" y="44"/>
                  </a:lnTo>
                  <a:lnTo>
                    <a:pt x="20" y="48"/>
                  </a:lnTo>
                  <a:lnTo>
                    <a:pt x="18" y="53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5" y="55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6" name="Freeform 19"/>
            <p:cNvSpPr>
              <a:spLocks/>
            </p:cNvSpPr>
            <p:nvPr/>
          </p:nvSpPr>
          <p:spPr bwMode="auto">
            <a:xfrm>
              <a:off x="2063" y="3182"/>
              <a:ext cx="69" cy="87"/>
            </a:xfrm>
            <a:custGeom>
              <a:avLst/>
              <a:gdLst>
                <a:gd name="T0" fmla="*/ 5 w 137"/>
                <a:gd name="T1" fmla="*/ 22 h 174"/>
                <a:gd name="T2" fmla="*/ 4 w 137"/>
                <a:gd name="T3" fmla="*/ 22 h 174"/>
                <a:gd name="T4" fmla="*/ 4 w 137"/>
                <a:gd name="T5" fmla="*/ 22 h 174"/>
                <a:gd name="T6" fmla="*/ 3 w 137"/>
                <a:gd name="T7" fmla="*/ 21 h 174"/>
                <a:gd name="T8" fmla="*/ 2 w 137"/>
                <a:gd name="T9" fmla="*/ 18 h 174"/>
                <a:gd name="T10" fmla="*/ 2 w 137"/>
                <a:gd name="T11" fmla="*/ 16 h 174"/>
                <a:gd name="T12" fmla="*/ 6 w 137"/>
                <a:gd name="T13" fmla="*/ 13 h 174"/>
                <a:gd name="T14" fmla="*/ 6 w 137"/>
                <a:gd name="T15" fmla="*/ 12 h 174"/>
                <a:gd name="T16" fmla="*/ 7 w 137"/>
                <a:gd name="T17" fmla="*/ 11 h 174"/>
                <a:gd name="T18" fmla="*/ 9 w 137"/>
                <a:gd name="T19" fmla="*/ 7 h 174"/>
                <a:gd name="T20" fmla="*/ 11 w 137"/>
                <a:gd name="T21" fmla="*/ 2 h 174"/>
                <a:gd name="T22" fmla="*/ 10 w 137"/>
                <a:gd name="T23" fmla="*/ 2 h 174"/>
                <a:gd name="T24" fmla="*/ 9 w 137"/>
                <a:gd name="T25" fmla="*/ 5 h 174"/>
                <a:gd name="T26" fmla="*/ 6 w 137"/>
                <a:gd name="T27" fmla="*/ 10 h 174"/>
                <a:gd name="T28" fmla="*/ 5 w 137"/>
                <a:gd name="T29" fmla="*/ 13 h 174"/>
                <a:gd name="T30" fmla="*/ 2 w 137"/>
                <a:gd name="T31" fmla="*/ 15 h 174"/>
                <a:gd name="T32" fmla="*/ 0 w 137"/>
                <a:gd name="T33" fmla="*/ 12 h 174"/>
                <a:gd name="T34" fmla="*/ 2 w 137"/>
                <a:gd name="T35" fmla="*/ 8 h 174"/>
                <a:gd name="T36" fmla="*/ 4 w 137"/>
                <a:gd name="T37" fmla="*/ 3 h 174"/>
                <a:gd name="T38" fmla="*/ 7 w 137"/>
                <a:gd name="T39" fmla="*/ 1 h 174"/>
                <a:gd name="T40" fmla="*/ 10 w 137"/>
                <a:gd name="T41" fmla="*/ 0 h 174"/>
                <a:gd name="T42" fmla="*/ 12 w 137"/>
                <a:gd name="T43" fmla="*/ 2 h 174"/>
                <a:gd name="T44" fmla="*/ 12 w 137"/>
                <a:gd name="T45" fmla="*/ 2 h 174"/>
                <a:gd name="T46" fmla="*/ 12 w 137"/>
                <a:gd name="T47" fmla="*/ 3 h 174"/>
                <a:gd name="T48" fmla="*/ 13 w 137"/>
                <a:gd name="T49" fmla="*/ 2 h 174"/>
                <a:gd name="T50" fmla="*/ 14 w 137"/>
                <a:gd name="T51" fmla="*/ 2 h 174"/>
                <a:gd name="T52" fmla="*/ 14 w 137"/>
                <a:gd name="T53" fmla="*/ 2 h 174"/>
                <a:gd name="T54" fmla="*/ 13 w 137"/>
                <a:gd name="T55" fmla="*/ 4 h 174"/>
                <a:gd name="T56" fmla="*/ 14 w 137"/>
                <a:gd name="T57" fmla="*/ 3 h 174"/>
                <a:gd name="T58" fmla="*/ 15 w 137"/>
                <a:gd name="T59" fmla="*/ 3 h 174"/>
                <a:gd name="T60" fmla="*/ 16 w 137"/>
                <a:gd name="T61" fmla="*/ 4 h 174"/>
                <a:gd name="T62" fmla="*/ 13 w 137"/>
                <a:gd name="T63" fmla="*/ 6 h 174"/>
                <a:gd name="T64" fmla="*/ 13 w 137"/>
                <a:gd name="T65" fmla="*/ 6 h 174"/>
                <a:gd name="T66" fmla="*/ 14 w 137"/>
                <a:gd name="T67" fmla="*/ 6 h 174"/>
                <a:gd name="T68" fmla="*/ 16 w 137"/>
                <a:gd name="T69" fmla="*/ 4 h 174"/>
                <a:gd name="T70" fmla="*/ 17 w 137"/>
                <a:gd name="T71" fmla="*/ 6 h 174"/>
                <a:gd name="T72" fmla="*/ 17 w 137"/>
                <a:gd name="T73" fmla="*/ 7 h 174"/>
                <a:gd name="T74" fmla="*/ 16 w 137"/>
                <a:gd name="T75" fmla="*/ 7 h 174"/>
                <a:gd name="T76" fmla="*/ 16 w 137"/>
                <a:gd name="T77" fmla="*/ 6 h 174"/>
                <a:gd name="T78" fmla="*/ 16 w 137"/>
                <a:gd name="T79" fmla="*/ 6 h 174"/>
                <a:gd name="T80" fmla="*/ 14 w 137"/>
                <a:gd name="T81" fmla="*/ 7 h 174"/>
                <a:gd name="T82" fmla="*/ 14 w 137"/>
                <a:gd name="T83" fmla="*/ 8 h 174"/>
                <a:gd name="T84" fmla="*/ 15 w 137"/>
                <a:gd name="T85" fmla="*/ 8 h 174"/>
                <a:gd name="T86" fmla="*/ 14 w 137"/>
                <a:gd name="T87" fmla="*/ 10 h 174"/>
                <a:gd name="T88" fmla="*/ 13 w 137"/>
                <a:gd name="T89" fmla="*/ 11 h 174"/>
                <a:gd name="T90" fmla="*/ 14 w 137"/>
                <a:gd name="T91" fmla="*/ 10 h 174"/>
                <a:gd name="T92" fmla="*/ 14 w 137"/>
                <a:gd name="T93" fmla="*/ 11 h 174"/>
                <a:gd name="T94" fmla="*/ 13 w 137"/>
                <a:gd name="T95" fmla="*/ 12 h 174"/>
                <a:gd name="T96" fmla="*/ 12 w 137"/>
                <a:gd name="T97" fmla="*/ 13 h 174"/>
                <a:gd name="T98" fmla="*/ 12 w 137"/>
                <a:gd name="T99" fmla="*/ 13 h 174"/>
                <a:gd name="T100" fmla="*/ 13 w 137"/>
                <a:gd name="T101" fmla="*/ 12 h 174"/>
                <a:gd name="T102" fmla="*/ 13 w 137"/>
                <a:gd name="T103" fmla="*/ 14 h 174"/>
                <a:gd name="T104" fmla="*/ 11 w 137"/>
                <a:gd name="T105" fmla="*/ 15 h 174"/>
                <a:gd name="T106" fmla="*/ 11 w 137"/>
                <a:gd name="T107" fmla="*/ 15 h 174"/>
                <a:gd name="T108" fmla="*/ 12 w 137"/>
                <a:gd name="T109" fmla="*/ 15 h 174"/>
                <a:gd name="T110" fmla="*/ 13 w 137"/>
                <a:gd name="T111" fmla="*/ 16 h 174"/>
                <a:gd name="T112" fmla="*/ 11 w 137"/>
                <a:gd name="T113" fmla="*/ 17 h 174"/>
                <a:gd name="T114" fmla="*/ 12 w 137"/>
                <a:gd name="T115" fmla="*/ 17 h 174"/>
                <a:gd name="T116" fmla="*/ 11 w 137"/>
                <a:gd name="T117" fmla="*/ 19 h 174"/>
                <a:gd name="T118" fmla="*/ 10 w 137"/>
                <a:gd name="T119" fmla="*/ 20 h 174"/>
                <a:gd name="T120" fmla="*/ 10 w 137"/>
                <a:gd name="T121" fmla="*/ 20 h 174"/>
                <a:gd name="T122" fmla="*/ 7 w 137"/>
                <a:gd name="T123" fmla="*/ 22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7" h="174">
                  <a:moveTo>
                    <a:pt x="47" y="171"/>
                  </a:moveTo>
                  <a:lnTo>
                    <a:pt x="43" y="172"/>
                  </a:lnTo>
                  <a:lnTo>
                    <a:pt x="39" y="172"/>
                  </a:lnTo>
                  <a:lnTo>
                    <a:pt x="34" y="173"/>
                  </a:lnTo>
                  <a:lnTo>
                    <a:pt x="30" y="174"/>
                  </a:lnTo>
                  <a:lnTo>
                    <a:pt x="29" y="173"/>
                  </a:lnTo>
                  <a:lnTo>
                    <a:pt x="29" y="171"/>
                  </a:lnTo>
                  <a:lnTo>
                    <a:pt x="28" y="170"/>
                  </a:lnTo>
                  <a:lnTo>
                    <a:pt x="26" y="169"/>
                  </a:lnTo>
                  <a:lnTo>
                    <a:pt x="25" y="169"/>
                  </a:lnTo>
                  <a:lnTo>
                    <a:pt x="24" y="167"/>
                  </a:lnTo>
                  <a:lnTo>
                    <a:pt x="23" y="167"/>
                  </a:lnTo>
                  <a:lnTo>
                    <a:pt x="22" y="167"/>
                  </a:lnTo>
                  <a:lnTo>
                    <a:pt x="14" y="151"/>
                  </a:lnTo>
                  <a:lnTo>
                    <a:pt x="9" y="140"/>
                  </a:lnTo>
                  <a:lnTo>
                    <a:pt x="7" y="133"/>
                  </a:lnTo>
                  <a:lnTo>
                    <a:pt x="8" y="128"/>
                  </a:lnTo>
                  <a:lnTo>
                    <a:pt x="13" y="125"/>
                  </a:lnTo>
                  <a:lnTo>
                    <a:pt x="19" y="120"/>
                  </a:lnTo>
                  <a:lnTo>
                    <a:pt x="30" y="114"/>
                  </a:lnTo>
                  <a:lnTo>
                    <a:pt x="43" y="104"/>
                  </a:lnTo>
                  <a:lnTo>
                    <a:pt x="44" y="99"/>
                  </a:lnTo>
                  <a:lnTo>
                    <a:pt x="45" y="94"/>
                  </a:lnTo>
                  <a:lnTo>
                    <a:pt x="45" y="89"/>
                  </a:lnTo>
                  <a:lnTo>
                    <a:pt x="46" y="84"/>
                  </a:lnTo>
                  <a:lnTo>
                    <a:pt x="48" y="84"/>
                  </a:lnTo>
                  <a:lnTo>
                    <a:pt x="51" y="83"/>
                  </a:lnTo>
                  <a:lnTo>
                    <a:pt x="54" y="83"/>
                  </a:lnTo>
                  <a:lnTo>
                    <a:pt x="57" y="82"/>
                  </a:lnTo>
                  <a:lnTo>
                    <a:pt x="69" y="50"/>
                  </a:lnTo>
                  <a:lnTo>
                    <a:pt x="76" y="29"/>
                  </a:lnTo>
                  <a:lnTo>
                    <a:pt x="79" y="18"/>
                  </a:lnTo>
                  <a:lnTo>
                    <a:pt x="81" y="13"/>
                  </a:lnTo>
                  <a:lnTo>
                    <a:pt x="79" y="12"/>
                  </a:lnTo>
                  <a:lnTo>
                    <a:pt x="78" y="12"/>
                  </a:lnTo>
                  <a:lnTo>
                    <a:pt x="77" y="12"/>
                  </a:lnTo>
                  <a:lnTo>
                    <a:pt x="70" y="27"/>
                  </a:lnTo>
                  <a:lnTo>
                    <a:pt x="66" y="38"/>
                  </a:lnTo>
                  <a:lnTo>
                    <a:pt x="60" y="52"/>
                  </a:lnTo>
                  <a:lnTo>
                    <a:pt x="52" y="73"/>
                  </a:lnTo>
                  <a:lnTo>
                    <a:pt x="43" y="78"/>
                  </a:lnTo>
                  <a:lnTo>
                    <a:pt x="39" y="83"/>
                  </a:lnTo>
                  <a:lnTo>
                    <a:pt x="37" y="90"/>
                  </a:lnTo>
                  <a:lnTo>
                    <a:pt x="36" y="101"/>
                  </a:lnTo>
                  <a:lnTo>
                    <a:pt x="28" y="106"/>
                  </a:lnTo>
                  <a:lnTo>
                    <a:pt x="19" y="111"/>
                  </a:lnTo>
                  <a:lnTo>
                    <a:pt x="11" y="116"/>
                  </a:lnTo>
                  <a:lnTo>
                    <a:pt x="3" y="119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3" y="81"/>
                  </a:lnTo>
                  <a:lnTo>
                    <a:pt x="7" y="69"/>
                  </a:lnTo>
                  <a:lnTo>
                    <a:pt x="13" y="58"/>
                  </a:lnTo>
                  <a:lnTo>
                    <a:pt x="18" y="46"/>
                  </a:lnTo>
                  <a:lnTo>
                    <a:pt x="24" y="35"/>
                  </a:lnTo>
                  <a:lnTo>
                    <a:pt x="30" y="22"/>
                  </a:lnTo>
                  <a:lnTo>
                    <a:pt x="39" y="18"/>
                  </a:lnTo>
                  <a:lnTo>
                    <a:pt x="47" y="12"/>
                  </a:lnTo>
                  <a:lnTo>
                    <a:pt x="54" y="7"/>
                  </a:lnTo>
                  <a:lnTo>
                    <a:pt x="62" y="3"/>
                  </a:lnTo>
                  <a:lnTo>
                    <a:pt x="70" y="0"/>
                  </a:lnTo>
                  <a:lnTo>
                    <a:pt x="78" y="0"/>
                  </a:lnTo>
                  <a:lnTo>
                    <a:pt x="87" y="3"/>
                  </a:lnTo>
                  <a:lnTo>
                    <a:pt x="98" y="7"/>
                  </a:lnTo>
                  <a:lnTo>
                    <a:pt x="96" y="10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3" y="16"/>
                  </a:lnTo>
                  <a:lnTo>
                    <a:pt x="97" y="14"/>
                  </a:lnTo>
                  <a:lnTo>
                    <a:pt x="100" y="13"/>
                  </a:lnTo>
                  <a:lnTo>
                    <a:pt x="104" y="11"/>
                  </a:lnTo>
                  <a:lnTo>
                    <a:pt x="106" y="12"/>
                  </a:lnTo>
                  <a:lnTo>
                    <a:pt x="107" y="12"/>
                  </a:lnTo>
                  <a:lnTo>
                    <a:pt x="109" y="13"/>
                  </a:lnTo>
                  <a:lnTo>
                    <a:pt x="111" y="14"/>
                  </a:lnTo>
                  <a:lnTo>
                    <a:pt x="107" y="19"/>
                  </a:lnTo>
                  <a:lnTo>
                    <a:pt x="104" y="22"/>
                  </a:lnTo>
                  <a:lnTo>
                    <a:pt x="100" y="25"/>
                  </a:lnTo>
                  <a:lnTo>
                    <a:pt x="97" y="28"/>
                  </a:lnTo>
                  <a:lnTo>
                    <a:pt x="101" y="26"/>
                  </a:lnTo>
                  <a:lnTo>
                    <a:pt x="107" y="23"/>
                  </a:lnTo>
                  <a:lnTo>
                    <a:pt x="112" y="21"/>
                  </a:lnTo>
                  <a:lnTo>
                    <a:pt x="116" y="19"/>
                  </a:lnTo>
                  <a:lnTo>
                    <a:pt x="119" y="20"/>
                  </a:lnTo>
                  <a:lnTo>
                    <a:pt x="120" y="21"/>
                  </a:lnTo>
                  <a:lnTo>
                    <a:pt x="121" y="23"/>
                  </a:lnTo>
                  <a:lnTo>
                    <a:pt x="123" y="27"/>
                  </a:lnTo>
                  <a:lnTo>
                    <a:pt x="109" y="36"/>
                  </a:lnTo>
                  <a:lnTo>
                    <a:pt x="102" y="41"/>
                  </a:lnTo>
                  <a:lnTo>
                    <a:pt x="100" y="43"/>
                  </a:lnTo>
                  <a:lnTo>
                    <a:pt x="99" y="44"/>
                  </a:lnTo>
                  <a:lnTo>
                    <a:pt x="100" y="45"/>
                  </a:lnTo>
                  <a:lnTo>
                    <a:pt x="107" y="41"/>
                  </a:lnTo>
                  <a:lnTo>
                    <a:pt x="114" y="37"/>
                  </a:lnTo>
                  <a:lnTo>
                    <a:pt x="121" y="34"/>
                  </a:lnTo>
                  <a:lnTo>
                    <a:pt x="128" y="30"/>
                  </a:lnTo>
                  <a:lnTo>
                    <a:pt x="130" y="34"/>
                  </a:lnTo>
                  <a:lnTo>
                    <a:pt x="134" y="38"/>
                  </a:lnTo>
                  <a:lnTo>
                    <a:pt x="136" y="44"/>
                  </a:lnTo>
                  <a:lnTo>
                    <a:pt x="137" y="50"/>
                  </a:lnTo>
                  <a:lnTo>
                    <a:pt x="135" y="51"/>
                  </a:lnTo>
                  <a:lnTo>
                    <a:pt x="132" y="52"/>
                  </a:lnTo>
                  <a:lnTo>
                    <a:pt x="130" y="53"/>
                  </a:lnTo>
                  <a:lnTo>
                    <a:pt x="128" y="54"/>
                  </a:lnTo>
                  <a:lnTo>
                    <a:pt x="128" y="50"/>
                  </a:lnTo>
                  <a:lnTo>
                    <a:pt x="127" y="46"/>
                  </a:lnTo>
                  <a:lnTo>
                    <a:pt x="125" y="43"/>
                  </a:lnTo>
                  <a:lnTo>
                    <a:pt x="124" y="41"/>
                  </a:lnTo>
                  <a:lnTo>
                    <a:pt x="123" y="42"/>
                  </a:lnTo>
                  <a:lnTo>
                    <a:pt x="122" y="42"/>
                  </a:lnTo>
                  <a:lnTo>
                    <a:pt x="117" y="49"/>
                  </a:lnTo>
                  <a:lnTo>
                    <a:pt x="112" y="53"/>
                  </a:lnTo>
                  <a:lnTo>
                    <a:pt x="106" y="57"/>
                  </a:lnTo>
                  <a:lnTo>
                    <a:pt x="104" y="61"/>
                  </a:lnTo>
                  <a:lnTo>
                    <a:pt x="105" y="63"/>
                  </a:lnTo>
                  <a:lnTo>
                    <a:pt x="107" y="61"/>
                  </a:lnTo>
                  <a:lnTo>
                    <a:pt x="111" y="60"/>
                  </a:lnTo>
                  <a:lnTo>
                    <a:pt x="113" y="59"/>
                  </a:lnTo>
                  <a:lnTo>
                    <a:pt x="116" y="58"/>
                  </a:lnTo>
                  <a:lnTo>
                    <a:pt x="114" y="67"/>
                  </a:lnTo>
                  <a:lnTo>
                    <a:pt x="106" y="74"/>
                  </a:lnTo>
                  <a:lnTo>
                    <a:pt x="97" y="80"/>
                  </a:lnTo>
                  <a:lnTo>
                    <a:pt x="92" y="84"/>
                  </a:lnTo>
                  <a:lnTo>
                    <a:pt x="97" y="82"/>
                  </a:lnTo>
                  <a:lnTo>
                    <a:pt x="101" y="81"/>
                  </a:lnTo>
                  <a:lnTo>
                    <a:pt x="106" y="79"/>
                  </a:lnTo>
                  <a:lnTo>
                    <a:pt x="111" y="78"/>
                  </a:lnTo>
                  <a:lnTo>
                    <a:pt x="111" y="79"/>
                  </a:lnTo>
                  <a:lnTo>
                    <a:pt x="111" y="81"/>
                  </a:lnTo>
                  <a:lnTo>
                    <a:pt x="111" y="82"/>
                  </a:lnTo>
                  <a:lnTo>
                    <a:pt x="109" y="84"/>
                  </a:lnTo>
                  <a:lnTo>
                    <a:pt x="105" y="88"/>
                  </a:lnTo>
                  <a:lnTo>
                    <a:pt x="99" y="90"/>
                  </a:lnTo>
                  <a:lnTo>
                    <a:pt x="94" y="94"/>
                  </a:lnTo>
                  <a:lnTo>
                    <a:pt x="90" y="96"/>
                  </a:lnTo>
                  <a:lnTo>
                    <a:pt x="90" y="97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101"/>
                  </a:lnTo>
                  <a:lnTo>
                    <a:pt x="94" y="98"/>
                  </a:lnTo>
                  <a:lnTo>
                    <a:pt x="99" y="97"/>
                  </a:lnTo>
                  <a:lnTo>
                    <a:pt x="102" y="95"/>
                  </a:lnTo>
                  <a:lnTo>
                    <a:pt x="107" y="94"/>
                  </a:lnTo>
                  <a:lnTo>
                    <a:pt x="104" y="103"/>
                  </a:lnTo>
                  <a:lnTo>
                    <a:pt x="98" y="109"/>
                  </a:lnTo>
                  <a:lnTo>
                    <a:pt x="91" y="113"/>
                  </a:lnTo>
                  <a:lnTo>
                    <a:pt x="83" y="117"/>
                  </a:lnTo>
                  <a:lnTo>
                    <a:pt x="84" y="118"/>
                  </a:lnTo>
                  <a:lnTo>
                    <a:pt x="84" y="119"/>
                  </a:lnTo>
                  <a:lnTo>
                    <a:pt x="85" y="120"/>
                  </a:lnTo>
                  <a:lnTo>
                    <a:pt x="89" y="119"/>
                  </a:lnTo>
                  <a:lnTo>
                    <a:pt x="92" y="118"/>
                  </a:lnTo>
                  <a:lnTo>
                    <a:pt x="96" y="116"/>
                  </a:lnTo>
                  <a:lnTo>
                    <a:pt x="99" y="114"/>
                  </a:lnTo>
                  <a:lnTo>
                    <a:pt x="100" y="116"/>
                  </a:lnTo>
                  <a:lnTo>
                    <a:pt x="98" y="122"/>
                  </a:lnTo>
                  <a:lnTo>
                    <a:pt x="94" y="128"/>
                  </a:lnTo>
                  <a:lnTo>
                    <a:pt x="89" y="132"/>
                  </a:lnTo>
                  <a:lnTo>
                    <a:pt x="83" y="136"/>
                  </a:lnTo>
                  <a:lnTo>
                    <a:pt x="85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4" y="135"/>
                  </a:lnTo>
                  <a:lnTo>
                    <a:pt x="91" y="141"/>
                  </a:lnTo>
                  <a:lnTo>
                    <a:pt x="85" y="145"/>
                  </a:lnTo>
                  <a:lnTo>
                    <a:pt x="78" y="150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5"/>
                  </a:lnTo>
                  <a:lnTo>
                    <a:pt x="76" y="156"/>
                  </a:lnTo>
                  <a:lnTo>
                    <a:pt x="72" y="160"/>
                  </a:lnTo>
                  <a:lnTo>
                    <a:pt x="63" y="165"/>
                  </a:lnTo>
                  <a:lnTo>
                    <a:pt x="53" y="169"/>
                  </a:lnTo>
                  <a:lnTo>
                    <a:pt x="47" y="17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7" name="Freeform 20"/>
            <p:cNvSpPr>
              <a:spLocks/>
            </p:cNvSpPr>
            <p:nvPr/>
          </p:nvSpPr>
          <p:spPr bwMode="auto">
            <a:xfrm>
              <a:off x="2057" y="3252"/>
              <a:ext cx="14" cy="22"/>
            </a:xfrm>
            <a:custGeom>
              <a:avLst/>
              <a:gdLst>
                <a:gd name="T0" fmla="*/ 1 w 29"/>
                <a:gd name="T1" fmla="*/ 5 h 45"/>
                <a:gd name="T2" fmla="*/ 1 w 29"/>
                <a:gd name="T3" fmla="*/ 5 h 45"/>
                <a:gd name="T4" fmla="*/ 1 w 29"/>
                <a:gd name="T5" fmla="*/ 5 h 45"/>
                <a:gd name="T6" fmla="*/ 1 w 29"/>
                <a:gd name="T7" fmla="*/ 5 h 45"/>
                <a:gd name="T8" fmla="*/ 0 w 29"/>
                <a:gd name="T9" fmla="*/ 5 h 45"/>
                <a:gd name="T10" fmla="*/ 0 w 29"/>
                <a:gd name="T11" fmla="*/ 3 h 45"/>
                <a:gd name="T12" fmla="*/ 0 w 29"/>
                <a:gd name="T13" fmla="*/ 2 h 45"/>
                <a:gd name="T14" fmla="*/ 0 w 29"/>
                <a:gd name="T15" fmla="*/ 1 h 45"/>
                <a:gd name="T16" fmla="*/ 1 w 29"/>
                <a:gd name="T17" fmla="*/ 0 h 45"/>
                <a:gd name="T18" fmla="*/ 2 w 29"/>
                <a:gd name="T19" fmla="*/ 1 h 45"/>
                <a:gd name="T20" fmla="*/ 2 w 29"/>
                <a:gd name="T21" fmla="*/ 2 h 45"/>
                <a:gd name="T22" fmla="*/ 3 w 29"/>
                <a:gd name="T23" fmla="*/ 3 h 45"/>
                <a:gd name="T24" fmla="*/ 3 w 29"/>
                <a:gd name="T25" fmla="*/ 4 h 45"/>
                <a:gd name="T26" fmla="*/ 3 w 29"/>
                <a:gd name="T27" fmla="*/ 4 h 45"/>
                <a:gd name="T28" fmla="*/ 2 w 29"/>
                <a:gd name="T29" fmla="*/ 4 h 45"/>
                <a:gd name="T30" fmla="*/ 2 w 29"/>
                <a:gd name="T31" fmla="*/ 5 h 45"/>
                <a:gd name="T32" fmla="*/ 1 w 29"/>
                <a:gd name="T33" fmla="*/ 5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45">
                  <a:moveTo>
                    <a:pt x="11" y="43"/>
                  </a:moveTo>
                  <a:lnTo>
                    <a:pt x="9" y="43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3" y="30"/>
                  </a:lnTo>
                  <a:lnTo>
                    <a:pt x="0" y="18"/>
                  </a:lnTo>
                  <a:lnTo>
                    <a:pt x="3" y="9"/>
                  </a:lnTo>
                  <a:lnTo>
                    <a:pt x="13" y="0"/>
                  </a:lnTo>
                  <a:lnTo>
                    <a:pt x="19" y="12"/>
                  </a:lnTo>
                  <a:lnTo>
                    <a:pt x="22" y="20"/>
                  </a:lnTo>
                  <a:lnTo>
                    <a:pt x="24" y="26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21" y="39"/>
                  </a:lnTo>
                  <a:lnTo>
                    <a:pt x="16" y="41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8" name="Freeform 21"/>
            <p:cNvSpPr>
              <a:spLocks/>
            </p:cNvSpPr>
            <p:nvPr/>
          </p:nvSpPr>
          <p:spPr bwMode="auto">
            <a:xfrm>
              <a:off x="2077" y="3171"/>
              <a:ext cx="21" cy="18"/>
            </a:xfrm>
            <a:custGeom>
              <a:avLst/>
              <a:gdLst>
                <a:gd name="T0" fmla="*/ 1 w 41"/>
                <a:gd name="T1" fmla="*/ 5 h 35"/>
                <a:gd name="T2" fmla="*/ 1 w 41"/>
                <a:gd name="T3" fmla="*/ 5 h 35"/>
                <a:gd name="T4" fmla="*/ 1 w 41"/>
                <a:gd name="T5" fmla="*/ 4 h 35"/>
                <a:gd name="T6" fmla="*/ 1 w 41"/>
                <a:gd name="T7" fmla="*/ 4 h 35"/>
                <a:gd name="T8" fmla="*/ 0 w 41"/>
                <a:gd name="T9" fmla="*/ 4 h 35"/>
                <a:gd name="T10" fmla="*/ 1 w 41"/>
                <a:gd name="T11" fmla="*/ 3 h 35"/>
                <a:gd name="T12" fmla="*/ 1 w 41"/>
                <a:gd name="T13" fmla="*/ 2 h 35"/>
                <a:gd name="T14" fmla="*/ 2 w 41"/>
                <a:gd name="T15" fmla="*/ 2 h 35"/>
                <a:gd name="T16" fmla="*/ 4 w 41"/>
                <a:gd name="T17" fmla="*/ 2 h 35"/>
                <a:gd name="T18" fmla="*/ 4 w 41"/>
                <a:gd name="T19" fmla="*/ 2 h 35"/>
                <a:gd name="T20" fmla="*/ 4 w 41"/>
                <a:gd name="T21" fmla="*/ 1 h 35"/>
                <a:gd name="T22" fmla="*/ 5 w 41"/>
                <a:gd name="T23" fmla="*/ 1 h 35"/>
                <a:gd name="T24" fmla="*/ 5 w 41"/>
                <a:gd name="T25" fmla="*/ 0 h 35"/>
                <a:gd name="T26" fmla="*/ 5 w 41"/>
                <a:gd name="T27" fmla="*/ 1 h 35"/>
                <a:gd name="T28" fmla="*/ 5 w 41"/>
                <a:gd name="T29" fmla="*/ 1 h 35"/>
                <a:gd name="T30" fmla="*/ 5 w 41"/>
                <a:gd name="T31" fmla="*/ 2 h 35"/>
                <a:gd name="T32" fmla="*/ 6 w 41"/>
                <a:gd name="T33" fmla="*/ 2 h 35"/>
                <a:gd name="T34" fmla="*/ 5 w 41"/>
                <a:gd name="T35" fmla="*/ 2 h 35"/>
                <a:gd name="T36" fmla="*/ 4 w 41"/>
                <a:gd name="T37" fmla="*/ 3 h 35"/>
                <a:gd name="T38" fmla="*/ 4 w 41"/>
                <a:gd name="T39" fmla="*/ 3 h 35"/>
                <a:gd name="T40" fmla="*/ 3 w 41"/>
                <a:gd name="T41" fmla="*/ 4 h 35"/>
                <a:gd name="T42" fmla="*/ 3 w 41"/>
                <a:gd name="T43" fmla="*/ 4 h 35"/>
                <a:gd name="T44" fmla="*/ 2 w 41"/>
                <a:gd name="T45" fmla="*/ 4 h 35"/>
                <a:gd name="T46" fmla="*/ 1 w 41"/>
                <a:gd name="T47" fmla="*/ 5 h 35"/>
                <a:gd name="T48" fmla="*/ 1 w 41"/>
                <a:gd name="T49" fmla="*/ 5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1" h="35">
                  <a:moveTo>
                    <a:pt x="3" y="35"/>
                  </a:moveTo>
                  <a:lnTo>
                    <a:pt x="2" y="33"/>
                  </a:lnTo>
                  <a:lnTo>
                    <a:pt x="2" y="32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8" y="15"/>
                  </a:lnTo>
                  <a:lnTo>
                    <a:pt x="15" y="14"/>
                  </a:lnTo>
                  <a:lnTo>
                    <a:pt x="25" y="11"/>
                  </a:lnTo>
                  <a:lnTo>
                    <a:pt x="28" y="9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8" y="0"/>
                  </a:lnTo>
                  <a:lnTo>
                    <a:pt x="39" y="3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37" y="15"/>
                  </a:lnTo>
                  <a:lnTo>
                    <a:pt x="32" y="19"/>
                  </a:lnTo>
                  <a:lnTo>
                    <a:pt x="27" y="22"/>
                  </a:lnTo>
                  <a:lnTo>
                    <a:pt x="23" y="25"/>
                  </a:lnTo>
                  <a:lnTo>
                    <a:pt x="17" y="28"/>
                  </a:lnTo>
                  <a:lnTo>
                    <a:pt x="12" y="30"/>
                  </a:lnTo>
                  <a:lnTo>
                    <a:pt x="8" y="33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899" name="Freeform 22"/>
            <p:cNvSpPr>
              <a:spLocks/>
            </p:cNvSpPr>
            <p:nvPr/>
          </p:nvSpPr>
          <p:spPr bwMode="auto">
            <a:xfrm>
              <a:off x="2048" y="3109"/>
              <a:ext cx="45" cy="66"/>
            </a:xfrm>
            <a:custGeom>
              <a:avLst/>
              <a:gdLst>
                <a:gd name="T0" fmla="*/ 8 w 90"/>
                <a:gd name="T1" fmla="*/ 16 h 133"/>
                <a:gd name="T2" fmla="*/ 7 w 90"/>
                <a:gd name="T3" fmla="*/ 13 h 133"/>
                <a:gd name="T4" fmla="*/ 8 w 90"/>
                <a:gd name="T5" fmla="*/ 11 h 133"/>
                <a:gd name="T6" fmla="*/ 9 w 90"/>
                <a:gd name="T7" fmla="*/ 10 h 133"/>
                <a:gd name="T8" fmla="*/ 9 w 90"/>
                <a:gd name="T9" fmla="*/ 8 h 133"/>
                <a:gd name="T10" fmla="*/ 8 w 90"/>
                <a:gd name="T11" fmla="*/ 7 h 133"/>
                <a:gd name="T12" fmla="*/ 6 w 90"/>
                <a:gd name="T13" fmla="*/ 8 h 133"/>
                <a:gd name="T14" fmla="*/ 4 w 90"/>
                <a:gd name="T15" fmla="*/ 8 h 133"/>
                <a:gd name="T16" fmla="*/ 3 w 90"/>
                <a:gd name="T17" fmla="*/ 8 h 133"/>
                <a:gd name="T18" fmla="*/ 3 w 90"/>
                <a:gd name="T19" fmla="*/ 7 h 133"/>
                <a:gd name="T20" fmla="*/ 3 w 90"/>
                <a:gd name="T21" fmla="*/ 7 h 133"/>
                <a:gd name="T22" fmla="*/ 2 w 90"/>
                <a:gd name="T23" fmla="*/ 7 h 133"/>
                <a:gd name="T24" fmla="*/ 0 w 90"/>
                <a:gd name="T25" fmla="*/ 6 h 133"/>
                <a:gd name="T26" fmla="*/ 2 w 90"/>
                <a:gd name="T27" fmla="*/ 2 h 133"/>
                <a:gd name="T28" fmla="*/ 4 w 90"/>
                <a:gd name="T29" fmla="*/ 0 h 133"/>
                <a:gd name="T30" fmla="*/ 5 w 90"/>
                <a:gd name="T31" fmla="*/ 0 h 133"/>
                <a:gd name="T32" fmla="*/ 6 w 90"/>
                <a:gd name="T33" fmla="*/ 0 h 133"/>
                <a:gd name="T34" fmla="*/ 7 w 90"/>
                <a:gd name="T35" fmla="*/ 1 h 133"/>
                <a:gd name="T36" fmla="*/ 9 w 90"/>
                <a:gd name="T37" fmla="*/ 3 h 133"/>
                <a:gd name="T38" fmla="*/ 10 w 90"/>
                <a:gd name="T39" fmla="*/ 3 h 133"/>
                <a:gd name="T40" fmla="*/ 11 w 90"/>
                <a:gd name="T41" fmla="*/ 5 h 133"/>
                <a:gd name="T42" fmla="*/ 11 w 90"/>
                <a:gd name="T43" fmla="*/ 6 h 133"/>
                <a:gd name="T44" fmla="*/ 11 w 90"/>
                <a:gd name="T45" fmla="*/ 7 h 133"/>
                <a:gd name="T46" fmla="*/ 11 w 90"/>
                <a:gd name="T47" fmla="*/ 7 h 133"/>
                <a:gd name="T48" fmla="*/ 10 w 90"/>
                <a:gd name="T49" fmla="*/ 7 h 133"/>
                <a:gd name="T50" fmla="*/ 10 w 90"/>
                <a:gd name="T51" fmla="*/ 7 h 133"/>
                <a:gd name="T52" fmla="*/ 11 w 90"/>
                <a:gd name="T53" fmla="*/ 7 h 133"/>
                <a:gd name="T54" fmla="*/ 11 w 90"/>
                <a:gd name="T55" fmla="*/ 7 h 133"/>
                <a:gd name="T56" fmla="*/ 12 w 90"/>
                <a:gd name="T57" fmla="*/ 8 h 133"/>
                <a:gd name="T58" fmla="*/ 11 w 90"/>
                <a:gd name="T59" fmla="*/ 9 h 133"/>
                <a:gd name="T60" fmla="*/ 11 w 90"/>
                <a:gd name="T61" fmla="*/ 9 h 133"/>
                <a:gd name="T62" fmla="*/ 11 w 90"/>
                <a:gd name="T63" fmla="*/ 10 h 133"/>
                <a:gd name="T64" fmla="*/ 11 w 90"/>
                <a:gd name="T65" fmla="*/ 10 h 133"/>
                <a:gd name="T66" fmla="*/ 11 w 90"/>
                <a:gd name="T67" fmla="*/ 10 h 133"/>
                <a:gd name="T68" fmla="*/ 11 w 90"/>
                <a:gd name="T69" fmla="*/ 10 h 133"/>
                <a:gd name="T70" fmla="*/ 11 w 90"/>
                <a:gd name="T71" fmla="*/ 11 h 133"/>
                <a:gd name="T72" fmla="*/ 10 w 90"/>
                <a:gd name="T73" fmla="*/ 11 h 133"/>
                <a:gd name="T74" fmla="*/ 11 w 90"/>
                <a:gd name="T75" fmla="*/ 11 h 133"/>
                <a:gd name="T76" fmla="*/ 11 w 90"/>
                <a:gd name="T77" fmla="*/ 11 h 133"/>
                <a:gd name="T78" fmla="*/ 11 w 90"/>
                <a:gd name="T79" fmla="*/ 11 h 133"/>
                <a:gd name="T80" fmla="*/ 11 w 90"/>
                <a:gd name="T81" fmla="*/ 11 h 133"/>
                <a:gd name="T82" fmla="*/ 11 w 90"/>
                <a:gd name="T83" fmla="*/ 12 h 133"/>
                <a:gd name="T84" fmla="*/ 11 w 90"/>
                <a:gd name="T85" fmla="*/ 12 h 133"/>
                <a:gd name="T86" fmla="*/ 11 w 90"/>
                <a:gd name="T87" fmla="*/ 12 h 133"/>
                <a:gd name="T88" fmla="*/ 11 w 90"/>
                <a:gd name="T89" fmla="*/ 13 h 133"/>
                <a:gd name="T90" fmla="*/ 11 w 90"/>
                <a:gd name="T91" fmla="*/ 13 h 133"/>
                <a:gd name="T92" fmla="*/ 11 w 90"/>
                <a:gd name="T93" fmla="*/ 13 h 133"/>
                <a:gd name="T94" fmla="*/ 11 w 90"/>
                <a:gd name="T95" fmla="*/ 13 h 133"/>
                <a:gd name="T96" fmla="*/ 11 w 90"/>
                <a:gd name="T97" fmla="*/ 13 h 133"/>
                <a:gd name="T98" fmla="*/ 11 w 90"/>
                <a:gd name="T99" fmla="*/ 14 h 133"/>
                <a:gd name="T100" fmla="*/ 11 w 90"/>
                <a:gd name="T101" fmla="*/ 14 h 133"/>
                <a:gd name="T102" fmla="*/ 11 w 90"/>
                <a:gd name="T103" fmla="*/ 14 h 133"/>
                <a:gd name="T104" fmla="*/ 11 w 90"/>
                <a:gd name="T105" fmla="*/ 14 h 133"/>
                <a:gd name="T106" fmla="*/ 12 w 90"/>
                <a:gd name="T107" fmla="*/ 14 h 133"/>
                <a:gd name="T108" fmla="*/ 11 w 90"/>
                <a:gd name="T109" fmla="*/ 15 h 133"/>
                <a:gd name="T110" fmla="*/ 10 w 90"/>
                <a:gd name="T111" fmla="*/ 16 h 1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0" h="133">
                  <a:moveTo>
                    <a:pt x="74" y="133"/>
                  </a:moveTo>
                  <a:lnTo>
                    <a:pt x="62" y="130"/>
                  </a:lnTo>
                  <a:lnTo>
                    <a:pt x="56" y="120"/>
                  </a:lnTo>
                  <a:lnTo>
                    <a:pt x="54" y="107"/>
                  </a:lnTo>
                  <a:lnTo>
                    <a:pt x="52" y="96"/>
                  </a:lnTo>
                  <a:lnTo>
                    <a:pt x="58" y="92"/>
                  </a:lnTo>
                  <a:lnTo>
                    <a:pt x="64" y="88"/>
                  </a:lnTo>
                  <a:lnTo>
                    <a:pt x="70" y="83"/>
                  </a:lnTo>
                  <a:lnTo>
                    <a:pt x="75" y="77"/>
                  </a:lnTo>
                  <a:lnTo>
                    <a:pt x="70" y="70"/>
                  </a:lnTo>
                  <a:lnTo>
                    <a:pt x="66" y="66"/>
                  </a:lnTo>
                  <a:lnTo>
                    <a:pt x="59" y="63"/>
                  </a:lnTo>
                  <a:lnTo>
                    <a:pt x="52" y="63"/>
                  </a:lnTo>
                  <a:lnTo>
                    <a:pt x="45" y="65"/>
                  </a:lnTo>
                  <a:lnTo>
                    <a:pt x="38" y="66"/>
                  </a:lnTo>
                  <a:lnTo>
                    <a:pt x="31" y="68"/>
                  </a:lnTo>
                  <a:lnTo>
                    <a:pt x="25" y="69"/>
                  </a:lnTo>
                  <a:lnTo>
                    <a:pt x="24" y="67"/>
                  </a:lnTo>
                  <a:lnTo>
                    <a:pt x="24" y="63"/>
                  </a:lnTo>
                  <a:lnTo>
                    <a:pt x="23" y="61"/>
                  </a:lnTo>
                  <a:lnTo>
                    <a:pt x="23" y="58"/>
                  </a:lnTo>
                  <a:lnTo>
                    <a:pt x="22" y="57"/>
                  </a:lnTo>
                  <a:lnTo>
                    <a:pt x="18" y="58"/>
                  </a:lnTo>
                  <a:lnTo>
                    <a:pt x="11" y="59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5" y="38"/>
                  </a:lnTo>
                  <a:lnTo>
                    <a:pt x="10" y="23"/>
                  </a:lnTo>
                  <a:lnTo>
                    <a:pt x="15" y="12"/>
                  </a:lnTo>
                  <a:lnTo>
                    <a:pt x="25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2"/>
                  </a:lnTo>
                  <a:lnTo>
                    <a:pt x="52" y="7"/>
                  </a:lnTo>
                  <a:lnTo>
                    <a:pt x="55" y="15"/>
                  </a:lnTo>
                  <a:lnTo>
                    <a:pt x="60" y="27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6" y="27"/>
                  </a:lnTo>
                  <a:lnTo>
                    <a:pt x="82" y="36"/>
                  </a:lnTo>
                  <a:lnTo>
                    <a:pt x="83" y="40"/>
                  </a:lnTo>
                  <a:lnTo>
                    <a:pt x="84" y="44"/>
                  </a:lnTo>
                  <a:lnTo>
                    <a:pt x="86" y="48"/>
                  </a:lnTo>
                  <a:lnTo>
                    <a:pt x="89" y="55"/>
                  </a:lnTo>
                  <a:lnTo>
                    <a:pt x="86" y="57"/>
                  </a:lnTo>
                  <a:lnTo>
                    <a:pt x="84" y="58"/>
                  </a:lnTo>
                  <a:lnTo>
                    <a:pt x="81" y="60"/>
                  </a:lnTo>
                  <a:lnTo>
                    <a:pt x="78" y="61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82" y="63"/>
                  </a:lnTo>
                  <a:lnTo>
                    <a:pt x="84" y="62"/>
                  </a:lnTo>
                  <a:lnTo>
                    <a:pt x="86" y="61"/>
                  </a:lnTo>
                  <a:lnTo>
                    <a:pt x="89" y="60"/>
                  </a:lnTo>
                  <a:lnTo>
                    <a:pt x="89" y="65"/>
                  </a:lnTo>
                  <a:lnTo>
                    <a:pt x="87" y="69"/>
                  </a:lnTo>
                  <a:lnTo>
                    <a:pt x="86" y="73"/>
                  </a:lnTo>
                  <a:lnTo>
                    <a:pt x="83" y="76"/>
                  </a:lnTo>
                  <a:lnTo>
                    <a:pt x="83" y="77"/>
                  </a:lnTo>
                  <a:lnTo>
                    <a:pt x="84" y="78"/>
                  </a:lnTo>
                  <a:lnTo>
                    <a:pt x="84" y="80"/>
                  </a:lnTo>
                  <a:lnTo>
                    <a:pt x="85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9" y="81"/>
                  </a:lnTo>
                  <a:lnTo>
                    <a:pt x="87" y="85"/>
                  </a:lnTo>
                  <a:lnTo>
                    <a:pt x="85" y="88"/>
                  </a:lnTo>
                  <a:lnTo>
                    <a:pt x="83" y="90"/>
                  </a:lnTo>
                  <a:lnTo>
                    <a:pt x="79" y="91"/>
                  </a:lnTo>
                  <a:lnTo>
                    <a:pt x="79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1" y="95"/>
                  </a:lnTo>
                  <a:lnTo>
                    <a:pt x="83" y="95"/>
                  </a:lnTo>
                  <a:lnTo>
                    <a:pt x="84" y="93"/>
                  </a:lnTo>
                  <a:lnTo>
                    <a:pt x="86" y="93"/>
                  </a:lnTo>
                  <a:lnTo>
                    <a:pt x="87" y="93"/>
                  </a:lnTo>
                  <a:lnTo>
                    <a:pt x="87" y="95"/>
                  </a:lnTo>
                  <a:lnTo>
                    <a:pt x="87" y="96"/>
                  </a:lnTo>
                  <a:lnTo>
                    <a:pt x="87" y="97"/>
                  </a:lnTo>
                  <a:lnTo>
                    <a:pt x="87" y="98"/>
                  </a:lnTo>
                  <a:lnTo>
                    <a:pt x="86" y="99"/>
                  </a:lnTo>
                  <a:lnTo>
                    <a:pt x="85" y="100"/>
                  </a:lnTo>
                  <a:lnTo>
                    <a:pt x="83" y="101"/>
                  </a:lnTo>
                  <a:lnTo>
                    <a:pt x="82" y="103"/>
                  </a:lnTo>
                  <a:lnTo>
                    <a:pt x="83" y="104"/>
                  </a:lnTo>
                  <a:lnTo>
                    <a:pt x="83" y="105"/>
                  </a:lnTo>
                  <a:lnTo>
                    <a:pt x="83" y="106"/>
                  </a:lnTo>
                  <a:lnTo>
                    <a:pt x="84" y="107"/>
                  </a:lnTo>
                  <a:lnTo>
                    <a:pt x="85" y="106"/>
                  </a:lnTo>
                  <a:lnTo>
                    <a:pt x="86" y="106"/>
                  </a:lnTo>
                  <a:lnTo>
                    <a:pt x="87" y="105"/>
                  </a:lnTo>
                  <a:lnTo>
                    <a:pt x="87" y="108"/>
                  </a:lnTo>
                  <a:lnTo>
                    <a:pt x="86" y="111"/>
                  </a:lnTo>
                  <a:lnTo>
                    <a:pt x="85" y="113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3" y="116"/>
                  </a:lnTo>
                  <a:lnTo>
                    <a:pt x="83" y="118"/>
                  </a:lnTo>
                  <a:lnTo>
                    <a:pt x="84" y="119"/>
                  </a:lnTo>
                  <a:lnTo>
                    <a:pt x="86" y="118"/>
                  </a:lnTo>
                  <a:lnTo>
                    <a:pt x="87" y="118"/>
                  </a:lnTo>
                  <a:lnTo>
                    <a:pt x="89" y="118"/>
                  </a:lnTo>
                  <a:lnTo>
                    <a:pt x="90" y="119"/>
                  </a:lnTo>
                  <a:lnTo>
                    <a:pt x="87" y="123"/>
                  </a:lnTo>
                  <a:lnTo>
                    <a:pt x="83" y="127"/>
                  </a:lnTo>
                  <a:lnTo>
                    <a:pt x="78" y="130"/>
                  </a:lnTo>
                  <a:lnTo>
                    <a:pt x="74" y="133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0" name="Freeform 23"/>
            <p:cNvSpPr>
              <a:spLocks/>
            </p:cNvSpPr>
            <p:nvPr/>
          </p:nvSpPr>
          <p:spPr bwMode="auto">
            <a:xfrm>
              <a:off x="2055" y="3074"/>
              <a:ext cx="103" cy="60"/>
            </a:xfrm>
            <a:custGeom>
              <a:avLst/>
              <a:gdLst>
                <a:gd name="T0" fmla="*/ 10 w 205"/>
                <a:gd name="T1" fmla="*/ 15 h 119"/>
                <a:gd name="T2" fmla="*/ 10 w 205"/>
                <a:gd name="T3" fmla="*/ 13 h 119"/>
                <a:gd name="T4" fmla="*/ 9 w 205"/>
                <a:gd name="T5" fmla="*/ 12 h 119"/>
                <a:gd name="T6" fmla="*/ 8 w 205"/>
                <a:gd name="T7" fmla="*/ 12 h 119"/>
                <a:gd name="T8" fmla="*/ 6 w 205"/>
                <a:gd name="T9" fmla="*/ 10 h 119"/>
                <a:gd name="T10" fmla="*/ 5 w 205"/>
                <a:gd name="T11" fmla="*/ 9 h 119"/>
                <a:gd name="T12" fmla="*/ 4 w 205"/>
                <a:gd name="T13" fmla="*/ 8 h 119"/>
                <a:gd name="T14" fmla="*/ 3 w 205"/>
                <a:gd name="T15" fmla="*/ 9 h 119"/>
                <a:gd name="T16" fmla="*/ 1 w 205"/>
                <a:gd name="T17" fmla="*/ 9 h 119"/>
                <a:gd name="T18" fmla="*/ 1 w 205"/>
                <a:gd name="T19" fmla="*/ 9 h 119"/>
                <a:gd name="T20" fmla="*/ 0 w 205"/>
                <a:gd name="T21" fmla="*/ 8 h 119"/>
                <a:gd name="T22" fmla="*/ 1 w 205"/>
                <a:gd name="T23" fmla="*/ 5 h 119"/>
                <a:gd name="T24" fmla="*/ 3 w 205"/>
                <a:gd name="T25" fmla="*/ 4 h 119"/>
                <a:gd name="T26" fmla="*/ 6 w 205"/>
                <a:gd name="T27" fmla="*/ 2 h 119"/>
                <a:gd name="T28" fmla="*/ 8 w 205"/>
                <a:gd name="T29" fmla="*/ 2 h 119"/>
                <a:gd name="T30" fmla="*/ 10 w 205"/>
                <a:gd name="T31" fmla="*/ 2 h 119"/>
                <a:gd name="T32" fmla="*/ 11 w 205"/>
                <a:gd name="T33" fmla="*/ 2 h 119"/>
                <a:gd name="T34" fmla="*/ 13 w 205"/>
                <a:gd name="T35" fmla="*/ 2 h 119"/>
                <a:gd name="T36" fmla="*/ 15 w 205"/>
                <a:gd name="T37" fmla="*/ 0 h 119"/>
                <a:gd name="T38" fmla="*/ 17 w 205"/>
                <a:gd name="T39" fmla="*/ 1 h 119"/>
                <a:gd name="T40" fmla="*/ 19 w 205"/>
                <a:gd name="T41" fmla="*/ 2 h 119"/>
                <a:gd name="T42" fmla="*/ 21 w 205"/>
                <a:gd name="T43" fmla="*/ 1 h 119"/>
                <a:gd name="T44" fmla="*/ 23 w 205"/>
                <a:gd name="T45" fmla="*/ 0 h 119"/>
                <a:gd name="T46" fmla="*/ 25 w 205"/>
                <a:gd name="T47" fmla="*/ 1 h 119"/>
                <a:gd name="T48" fmla="*/ 25 w 205"/>
                <a:gd name="T49" fmla="*/ 4 h 119"/>
                <a:gd name="T50" fmla="*/ 24 w 205"/>
                <a:gd name="T51" fmla="*/ 6 h 119"/>
                <a:gd name="T52" fmla="*/ 21 w 205"/>
                <a:gd name="T53" fmla="*/ 6 h 119"/>
                <a:gd name="T54" fmla="*/ 20 w 205"/>
                <a:gd name="T55" fmla="*/ 8 h 119"/>
                <a:gd name="T56" fmla="*/ 19 w 205"/>
                <a:gd name="T57" fmla="*/ 10 h 119"/>
                <a:gd name="T58" fmla="*/ 17 w 205"/>
                <a:gd name="T59" fmla="*/ 11 h 119"/>
                <a:gd name="T60" fmla="*/ 14 w 205"/>
                <a:gd name="T61" fmla="*/ 11 h 119"/>
                <a:gd name="T62" fmla="*/ 13 w 205"/>
                <a:gd name="T63" fmla="*/ 12 h 119"/>
                <a:gd name="T64" fmla="*/ 12 w 205"/>
                <a:gd name="T65" fmla="*/ 14 h 119"/>
                <a:gd name="T66" fmla="*/ 11 w 205"/>
                <a:gd name="T67" fmla="*/ 15 h 1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5" h="119">
                  <a:moveTo>
                    <a:pt x="82" y="119"/>
                  </a:moveTo>
                  <a:lnTo>
                    <a:pt x="78" y="115"/>
                  </a:lnTo>
                  <a:lnTo>
                    <a:pt x="76" y="109"/>
                  </a:lnTo>
                  <a:lnTo>
                    <a:pt x="75" y="104"/>
                  </a:lnTo>
                  <a:lnTo>
                    <a:pt x="74" y="100"/>
                  </a:lnTo>
                  <a:lnTo>
                    <a:pt x="68" y="92"/>
                  </a:lnTo>
                  <a:lnTo>
                    <a:pt x="63" y="89"/>
                  </a:lnTo>
                  <a:lnTo>
                    <a:pt x="58" y="89"/>
                  </a:lnTo>
                  <a:lnTo>
                    <a:pt x="51" y="89"/>
                  </a:lnTo>
                  <a:lnTo>
                    <a:pt x="46" y="78"/>
                  </a:lnTo>
                  <a:lnTo>
                    <a:pt x="43" y="71"/>
                  </a:lnTo>
                  <a:lnTo>
                    <a:pt x="39" y="67"/>
                  </a:lnTo>
                  <a:lnTo>
                    <a:pt x="36" y="63"/>
                  </a:lnTo>
                  <a:lnTo>
                    <a:pt x="31" y="63"/>
                  </a:lnTo>
                  <a:lnTo>
                    <a:pt x="25" y="64"/>
                  </a:lnTo>
                  <a:lnTo>
                    <a:pt x="18" y="67"/>
                  </a:lnTo>
                  <a:lnTo>
                    <a:pt x="9" y="70"/>
                  </a:lnTo>
                  <a:lnTo>
                    <a:pt x="8" y="70"/>
                  </a:lnTo>
                  <a:lnTo>
                    <a:pt x="7" y="70"/>
                  </a:lnTo>
                  <a:lnTo>
                    <a:pt x="5" y="70"/>
                  </a:lnTo>
                  <a:lnTo>
                    <a:pt x="3" y="70"/>
                  </a:lnTo>
                  <a:lnTo>
                    <a:pt x="0" y="59"/>
                  </a:lnTo>
                  <a:lnTo>
                    <a:pt x="1" y="48"/>
                  </a:lnTo>
                  <a:lnTo>
                    <a:pt x="6" y="40"/>
                  </a:lnTo>
                  <a:lnTo>
                    <a:pt x="13" y="32"/>
                  </a:lnTo>
                  <a:lnTo>
                    <a:pt x="21" y="25"/>
                  </a:lnTo>
                  <a:lnTo>
                    <a:pt x="31" y="20"/>
                  </a:lnTo>
                  <a:lnTo>
                    <a:pt x="41" y="15"/>
                  </a:lnTo>
                  <a:lnTo>
                    <a:pt x="52" y="10"/>
                  </a:lnTo>
                  <a:lnTo>
                    <a:pt x="60" y="11"/>
                  </a:lnTo>
                  <a:lnTo>
                    <a:pt x="67" y="13"/>
                  </a:lnTo>
                  <a:lnTo>
                    <a:pt x="74" y="14"/>
                  </a:lnTo>
                  <a:lnTo>
                    <a:pt x="81" y="15"/>
                  </a:lnTo>
                  <a:lnTo>
                    <a:pt x="87" y="15"/>
                  </a:lnTo>
                  <a:lnTo>
                    <a:pt x="93" y="13"/>
                  </a:lnTo>
                  <a:lnTo>
                    <a:pt x="100" y="9"/>
                  </a:lnTo>
                  <a:lnTo>
                    <a:pt x="106" y="2"/>
                  </a:lnTo>
                  <a:lnTo>
                    <a:pt x="115" y="0"/>
                  </a:lnTo>
                  <a:lnTo>
                    <a:pt x="123" y="1"/>
                  </a:lnTo>
                  <a:lnTo>
                    <a:pt x="132" y="5"/>
                  </a:lnTo>
                  <a:lnTo>
                    <a:pt x="140" y="8"/>
                  </a:lnTo>
                  <a:lnTo>
                    <a:pt x="149" y="10"/>
                  </a:lnTo>
                  <a:lnTo>
                    <a:pt x="157" y="11"/>
                  </a:lnTo>
                  <a:lnTo>
                    <a:pt x="165" y="8"/>
                  </a:lnTo>
                  <a:lnTo>
                    <a:pt x="173" y="1"/>
                  </a:lnTo>
                  <a:lnTo>
                    <a:pt x="181" y="0"/>
                  </a:lnTo>
                  <a:lnTo>
                    <a:pt x="189" y="1"/>
                  </a:lnTo>
                  <a:lnTo>
                    <a:pt x="197" y="6"/>
                  </a:lnTo>
                  <a:lnTo>
                    <a:pt x="205" y="13"/>
                  </a:lnTo>
                  <a:lnTo>
                    <a:pt x="198" y="29"/>
                  </a:lnTo>
                  <a:lnTo>
                    <a:pt x="193" y="38"/>
                  </a:lnTo>
                  <a:lnTo>
                    <a:pt x="185" y="41"/>
                  </a:lnTo>
                  <a:lnTo>
                    <a:pt x="172" y="41"/>
                  </a:lnTo>
                  <a:lnTo>
                    <a:pt x="162" y="46"/>
                  </a:lnTo>
                  <a:lnTo>
                    <a:pt x="158" y="54"/>
                  </a:lnTo>
                  <a:lnTo>
                    <a:pt x="154" y="62"/>
                  </a:lnTo>
                  <a:lnTo>
                    <a:pt x="151" y="70"/>
                  </a:lnTo>
                  <a:lnTo>
                    <a:pt x="147" y="78"/>
                  </a:lnTo>
                  <a:lnTo>
                    <a:pt x="142" y="83"/>
                  </a:lnTo>
                  <a:lnTo>
                    <a:pt x="131" y="85"/>
                  </a:lnTo>
                  <a:lnTo>
                    <a:pt x="116" y="83"/>
                  </a:lnTo>
                  <a:lnTo>
                    <a:pt x="111" y="86"/>
                  </a:lnTo>
                  <a:lnTo>
                    <a:pt x="106" y="91"/>
                  </a:lnTo>
                  <a:lnTo>
                    <a:pt x="102" y="96"/>
                  </a:lnTo>
                  <a:lnTo>
                    <a:pt x="99" y="100"/>
                  </a:lnTo>
                  <a:lnTo>
                    <a:pt x="96" y="106"/>
                  </a:lnTo>
                  <a:lnTo>
                    <a:pt x="91" y="111"/>
                  </a:lnTo>
                  <a:lnTo>
                    <a:pt x="87" y="115"/>
                  </a:lnTo>
                  <a:lnTo>
                    <a:pt x="82" y="119"/>
                  </a:lnTo>
                  <a:close/>
                </a:path>
              </a:pathLst>
            </a:cu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1" name="Freeform 24"/>
            <p:cNvSpPr>
              <a:spLocks/>
            </p:cNvSpPr>
            <p:nvPr/>
          </p:nvSpPr>
          <p:spPr bwMode="auto">
            <a:xfrm>
              <a:off x="1711" y="3081"/>
              <a:ext cx="305" cy="493"/>
            </a:xfrm>
            <a:custGeom>
              <a:avLst/>
              <a:gdLst>
                <a:gd name="T0" fmla="*/ 7 w 611"/>
                <a:gd name="T1" fmla="*/ 63 h 985"/>
                <a:gd name="T2" fmla="*/ 9 w 611"/>
                <a:gd name="T3" fmla="*/ 56 h 985"/>
                <a:gd name="T4" fmla="*/ 12 w 611"/>
                <a:gd name="T5" fmla="*/ 53 h 985"/>
                <a:gd name="T6" fmla="*/ 8 w 611"/>
                <a:gd name="T7" fmla="*/ 51 h 985"/>
                <a:gd name="T8" fmla="*/ 6 w 611"/>
                <a:gd name="T9" fmla="*/ 45 h 985"/>
                <a:gd name="T10" fmla="*/ 0 w 611"/>
                <a:gd name="T11" fmla="*/ 39 h 985"/>
                <a:gd name="T12" fmla="*/ 7 w 611"/>
                <a:gd name="T13" fmla="*/ 37 h 985"/>
                <a:gd name="T14" fmla="*/ 12 w 611"/>
                <a:gd name="T15" fmla="*/ 28 h 985"/>
                <a:gd name="T16" fmla="*/ 17 w 611"/>
                <a:gd name="T17" fmla="*/ 30 h 985"/>
                <a:gd name="T18" fmla="*/ 19 w 611"/>
                <a:gd name="T19" fmla="*/ 37 h 985"/>
                <a:gd name="T20" fmla="*/ 26 w 611"/>
                <a:gd name="T21" fmla="*/ 46 h 985"/>
                <a:gd name="T22" fmla="*/ 19 w 611"/>
                <a:gd name="T23" fmla="*/ 47 h 985"/>
                <a:gd name="T24" fmla="*/ 21 w 611"/>
                <a:gd name="T25" fmla="*/ 59 h 985"/>
                <a:gd name="T26" fmla="*/ 26 w 611"/>
                <a:gd name="T27" fmla="*/ 71 h 985"/>
                <a:gd name="T28" fmla="*/ 33 w 611"/>
                <a:gd name="T29" fmla="*/ 70 h 985"/>
                <a:gd name="T30" fmla="*/ 36 w 611"/>
                <a:gd name="T31" fmla="*/ 49 h 985"/>
                <a:gd name="T32" fmla="*/ 39 w 611"/>
                <a:gd name="T33" fmla="*/ 39 h 985"/>
                <a:gd name="T34" fmla="*/ 38 w 611"/>
                <a:gd name="T35" fmla="*/ 38 h 985"/>
                <a:gd name="T36" fmla="*/ 32 w 611"/>
                <a:gd name="T37" fmla="*/ 35 h 985"/>
                <a:gd name="T38" fmla="*/ 34 w 611"/>
                <a:gd name="T39" fmla="*/ 24 h 985"/>
                <a:gd name="T40" fmla="*/ 41 w 611"/>
                <a:gd name="T41" fmla="*/ 21 h 985"/>
                <a:gd name="T42" fmla="*/ 46 w 611"/>
                <a:gd name="T43" fmla="*/ 14 h 985"/>
                <a:gd name="T44" fmla="*/ 45 w 611"/>
                <a:gd name="T45" fmla="*/ 5 h 985"/>
                <a:gd name="T46" fmla="*/ 50 w 611"/>
                <a:gd name="T47" fmla="*/ 2 h 985"/>
                <a:gd name="T48" fmla="*/ 52 w 611"/>
                <a:gd name="T49" fmla="*/ 4 h 985"/>
                <a:gd name="T50" fmla="*/ 56 w 611"/>
                <a:gd name="T51" fmla="*/ 1 h 985"/>
                <a:gd name="T52" fmla="*/ 58 w 611"/>
                <a:gd name="T53" fmla="*/ 3 h 985"/>
                <a:gd name="T54" fmla="*/ 59 w 611"/>
                <a:gd name="T55" fmla="*/ 7 h 985"/>
                <a:gd name="T56" fmla="*/ 54 w 611"/>
                <a:gd name="T57" fmla="*/ 15 h 985"/>
                <a:gd name="T58" fmla="*/ 49 w 611"/>
                <a:gd name="T59" fmla="*/ 31 h 985"/>
                <a:gd name="T60" fmla="*/ 58 w 611"/>
                <a:gd name="T61" fmla="*/ 19 h 985"/>
                <a:gd name="T62" fmla="*/ 61 w 611"/>
                <a:gd name="T63" fmla="*/ 8 h 985"/>
                <a:gd name="T64" fmla="*/ 66 w 611"/>
                <a:gd name="T65" fmla="*/ 10 h 985"/>
                <a:gd name="T66" fmla="*/ 69 w 611"/>
                <a:gd name="T67" fmla="*/ 10 h 985"/>
                <a:gd name="T68" fmla="*/ 72 w 611"/>
                <a:gd name="T69" fmla="*/ 10 h 985"/>
                <a:gd name="T70" fmla="*/ 71 w 611"/>
                <a:gd name="T71" fmla="*/ 13 h 985"/>
                <a:gd name="T72" fmla="*/ 72 w 611"/>
                <a:gd name="T73" fmla="*/ 14 h 985"/>
                <a:gd name="T74" fmla="*/ 72 w 611"/>
                <a:gd name="T75" fmla="*/ 16 h 985"/>
                <a:gd name="T76" fmla="*/ 70 w 611"/>
                <a:gd name="T77" fmla="*/ 19 h 985"/>
                <a:gd name="T78" fmla="*/ 64 w 611"/>
                <a:gd name="T79" fmla="*/ 22 h 985"/>
                <a:gd name="T80" fmla="*/ 58 w 611"/>
                <a:gd name="T81" fmla="*/ 34 h 985"/>
                <a:gd name="T82" fmla="*/ 57 w 611"/>
                <a:gd name="T83" fmla="*/ 45 h 985"/>
                <a:gd name="T84" fmla="*/ 59 w 611"/>
                <a:gd name="T85" fmla="*/ 51 h 985"/>
                <a:gd name="T86" fmla="*/ 53 w 611"/>
                <a:gd name="T87" fmla="*/ 52 h 985"/>
                <a:gd name="T88" fmla="*/ 59 w 611"/>
                <a:gd name="T89" fmla="*/ 62 h 985"/>
                <a:gd name="T90" fmla="*/ 66 w 611"/>
                <a:gd name="T91" fmla="*/ 73 h 985"/>
                <a:gd name="T92" fmla="*/ 74 w 611"/>
                <a:gd name="T93" fmla="*/ 90 h 985"/>
                <a:gd name="T94" fmla="*/ 73 w 611"/>
                <a:gd name="T95" fmla="*/ 97 h 985"/>
                <a:gd name="T96" fmla="*/ 62 w 611"/>
                <a:gd name="T97" fmla="*/ 106 h 985"/>
                <a:gd name="T98" fmla="*/ 54 w 611"/>
                <a:gd name="T99" fmla="*/ 105 h 985"/>
                <a:gd name="T100" fmla="*/ 38 w 611"/>
                <a:gd name="T101" fmla="*/ 112 h 985"/>
                <a:gd name="T102" fmla="*/ 29 w 611"/>
                <a:gd name="T103" fmla="*/ 122 h 985"/>
                <a:gd name="T104" fmla="*/ 18 w 611"/>
                <a:gd name="T105" fmla="*/ 122 h 985"/>
                <a:gd name="T106" fmla="*/ 11 w 611"/>
                <a:gd name="T107" fmla="*/ 122 h 985"/>
                <a:gd name="T108" fmla="*/ 3 w 611"/>
                <a:gd name="T109" fmla="*/ 104 h 985"/>
                <a:gd name="T110" fmla="*/ 3 w 611"/>
                <a:gd name="T111" fmla="*/ 86 h 9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11" h="985">
                  <a:moveTo>
                    <a:pt x="54" y="669"/>
                  </a:moveTo>
                  <a:lnTo>
                    <a:pt x="45" y="634"/>
                  </a:lnTo>
                  <a:lnTo>
                    <a:pt x="38" y="599"/>
                  </a:lnTo>
                  <a:lnTo>
                    <a:pt x="37" y="564"/>
                  </a:lnTo>
                  <a:lnTo>
                    <a:pt x="44" y="530"/>
                  </a:lnTo>
                  <a:lnTo>
                    <a:pt x="49" y="522"/>
                  </a:lnTo>
                  <a:lnTo>
                    <a:pt x="54" y="512"/>
                  </a:lnTo>
                  <a:lnTo>
                    <a:pt x="60" y="504"/>
                  </a:lnTo>
                  <a:lnTo>
                    <a:pt x="64" y="496"/>
                  </a:lnTo>
                  <a:lnTo>
                    <a:pt x="64" y="485"/>
                  </a:lnTo>
                  <a:lnTo>
                    <a:pt x="67" y="478"/>
                  </a:lnTo>
                  <a:lnTo>
                    <a:pt x="72" y="471"/>
                  </a:lnTo>
                  <a:lnTo>
                    <a:pt x="83" y="466"/>
                  </a:lnTo>
                  <a:lnTo>
                    <a:pt x="80" y="456"/>
                  </a:lnTo>
                  <a:lnTo>
                    <a:pt x="79" y="449"/>
                  </a:lnTo>
                  <a:lnTo>
                    <a:pt x="79" y="443"/>
                  </a:lnTo>
                  <a:lnTo>
                    <a:pt x="79" y="436"/>
                  </a:lnTo>
                  <a:lnTo>
                    <a:pt x="85" y="434"/>
                  </a:lnTo>
                  <a:lnTo>
                    <a:pt x="91" y="432"/>
                  </a:lnTo>
                  <a:lnTo>
                    <a:pt x="98" y="429"/>
                  </a:lnTo>
                  <a:lnTo>
                    <a:pt x="105" y="427"/>
                  </a:lnTo>
                  <a:lnTo>
                    <a:pt x="105" y="425"/>
                  </a:lnTo>
                  <a:lnTo>
                    <a:pt x="105" y="424"/>
                  </a:lnTo>
                  <a:lnTo>
                    <a:pt x="103" y="421"/>
                  </a:lnTo>
                  <a:lnTo>
                    <a:pt x="102" y="419"/>
                  </a:lnTo>
                  <a:lnTo>
                    <a:pt x="93" y="418"/>
                  </a:lnTo>
                  <a:lnTo>
                    <a:pt x="85" y="418"/>
                  </a:lnTo>
                  <a:lnTo>
                    <a:pt x="77" y="418"/>
                  </a:lnTo>
                  <a:lnTo>
                    <a:pt x="70" y="419"/>
                  </a:lnTo>
                  <a:lnTo>
                    <a:pt x="65" y="414"/>
                  </a:lnTo>
                  <a:lnTo>
                    <a:pt x="64" y="410"/>
                  </a:lnTo>
                  <a:lnTo>
                    <a:pt x="64" y="406"/>
                  </a:lnTo>
                  <a:lnTo>
                    <a:pt x="64" y="402"/>
                  </a:lnTo>
                  <a:lnTo>
                    <a:pt x="53" y="402"/>
                  </a:lnTo>
                  <a:lnTo>
                    <a:pt x="44" y="403"/>
                  </a:lnTo>
                  <a:lnTo>
                    <a:pt x="37" y="401"/>
                  </a:lnTo>
                  <a:lnTo>
                    <a:pt x="31" y="394"/>
                  </a:lnTo>
                  <a:lnTo>
                    <a:pt x="35" y="383"/>
                  </a:lnTo>
                  <a:lnTo>
                    <a:pt x="44" y="368"/>
                  </a:lnTo>
                  <a:lnTo>
                    <a:pt x="50" y="353"/>
                  </a:lnTo>
                  <a:lnTo>
                    <a:pt x="53" y="343"/>
                  </a:lnTo>
                  <a:lnTo>
                    <a:pt x="42" y="337"/>
                  </a:lnTo>
                  <a:lnTo>
                    <a:pt x="32" y="333"/>
                  </a:lnTo>
                  <a:lnTo>
                    <a:pt x="23" y="329"/>
                  </a:lnTo>
                  <a:lnTo>
                    <a:pt x="16" y="325"/>
                  </a:lnTo>
                  <a:lnTo>
                    <a:pt x="9" y="319"/>
                  </a:lnTo>
                  <a:lnTo>
                    <a:pt x="4" y="313"/>
                  </a:lnTo>
                  <a:lnTo>
                    <a:pt x="1" y="305"/>
                  </a:lnTo>
                  <a:lnTo>
                    <a:pt x="0" y="295"/>
                  </a:lnTo>
                  <a:lnTo>
                    <a:pt x="6" y="291"/>
                  </a:lnTo>
                  <a:lnTo>
                    <a:pt x="12" y="289"/>
                  </a:lnTo>
                  <a:lnTo>
                    <a:pt x="21" y="288"/>
                  </a:lnTo>
                  <a:lnTo>
                    <a:pt x="30" y="289"/>
                  </a:lnTo>
                  <a:lnTo>
                    <a:pt x="39" y="290"/>
                  </a:lnTo>
                  <a:lnTo>
                    <a:pt x="48" y="291"/>
                  </a:lnTo>
                  <a:lnTo>
                    <a:pt x="56" y="293"/>
                  </a:lnTo>
                  <a:lnTo>
                    <a:pt x="64" y="295"/>
                  </a:lnTo>
                  <a:lnTo>
                    <a:pt x="70" y="288"/>
                  </a:lnTo>
                  <a:lnTo>
                    <a:pt x="75" y="277"/>
                  </a:lnTo>
                  <a:lnTo>
                    <a:pt x="79" y="266"/>
                  </a:lnTo>
                  <a:lnTo>
                    <a:pt x="84" y="252"/>
                  </a:lnTo>
                  <a:lnTo>
                    <a:pt x="89" y="239"/>
                  </a:lnTo>
                  <a:lnTo>
                    <a:pt x="94" y="228"/>
                  </a:lnTo>
                  <a:lnTo>
                    <a:pt x="102" y="217"/>
                  </a:lnTo>
                  <a:lnTo>
                    <a:pt x="114" y="211"/>
                  </a:lnTo>
                  <a:lnTo>
                    <a:pt x="122" y="217"/>
                  </a:lnTo>
                  <a:lnTo>
                    <a:pt x="125" y="227"/>
                  </a:lnTo>
                  <a:lnTo>
                    <a:pt x="127" y="237"/>
                  </a:lnTo>
                  <a:lnTo>
                    <a:pt x="128" y="249"/>
                  </a:lnTo>
                  <a:lnTo>
                    <a:pt x="131" y="244"/>
                  </a:lnTo>
                  <a:lnTo>
                    <a:pt x="135" y="238"/>
                  </a:lnTo>
                  <a:lnTo>
                    <a:pt x="138" y="234"/>
                  </a:lnTo>
                  <a:lnTo>
                    <a:pt x="142" y="229"/>
                  </a:lnTo>
                  <a:lnTo>
                    <a:pt x="146" y="226"/>
                  </a:lnTo>
                  <a:lnTo>
                    <a:pt x="151" y="223"/>
                  </a:lnTo>
                  <a:lnTo>
                    <a:pt x="156" y="222"/>
                  </a:lnTo>
                  <a:lnTo>
                    <a:pt x="163" y="223"/>
                  </a:lnTo>
                  <a:lnTo>
                    <a:pt x="167" y="244"/>
                  </a:lnTo>
                  <a:lnTo>
                    <a:pt x="163" y="267"/>
                  </a:lnTo>
                  <a:lnTo>
                    <a:pt x="158" y="290"/>
                  </a:lnTo>
                  <a:lnTo>
                    <a:pt x="152" y="312"/>
                  </a:lnTo>
                  <a:lnTo>
                    <a:pt x="158" y="319"/>
                  </a:lnTo>
                  <a:lnTo>
                    <a:pt x="167" y="325"/>
                  </a:lnTo>
                  <a:lnTo>
                    <a:pt x="177" y="330"/>
                  </a:lnTo>
                  <a:lnTo>
                    <a:pt x="189" y="336"/>
                  </a:lnTo>
                  <a:lnTo>
                    <a:pt x="199" y="343"/>
                  </a:lnTo>
                  <a:lnTo>
                    <a:pt x="206" y="351"/>
                  </a:lnTo>
                  <a:lnTo>
                    <a:pt x="208" y="361"/>
                  </a:lnTo>
                  <a:lnTo>
                    <a:pt x="205" y="373"/>
                  </a:lnTo>
                  <a:lnTo>
                    <a:pt x="197" y="374"/>
                  </a:lnTo>
                  <a:lnTo>
                    <a:pt x="190" y="374"/>
                  </a:lnTo>
                  <a:lnTo>
                    <a:pt x="182" y="374"/>
                  </a:lnTo>
                  <a:lnTo>
                    <a:pt x="174" y="373"/>
                  </a:lnTo>
                  <a:lnTo>
                    <a:pt x="167" y="372"/>
                  </a:lnTo>
                  <a:lnTo>
                    <a:pt x="160" y="372"/>
                  </a:lnTo>
                  <a:lnTo>
                    <a:pt x="154" y="372"/>
                  </a:lnTo>
                  <a:lnTo>
                    <a:pt x="150" y="374"/>
                  </a:lnTo>
                  <a:lnTo>
                    <a:pt x="145" y="394"/>
                  </a:lnTo>
                  <a:lnTo>
                    <a:pt x="139" y="417"/>
                  </a:lnTo>
                  <a:lnTo>
                    <a:pt x="138" y="439"/>
                  </a:lnTo>
                  <a:lnTo>
                    <a:pt x="143" y="456"/>
                  </a:lnTo>
                  <a:lnTo>
                    <a:pt x="155" y="462"/>
                  </a:lnTo>
                  <a:lnTo>
                    <a:pt x="165" y="466"/>
                  </a:lnTo>
                  <a:lnTo>
                    <a:pt x="173" y="471"/>
                  </a:lnTo>
                  <a:lnTo>
                    <a:pt x="177" y="477"/>
                  </a:lnTo>
                  <a:lnTo>
                    <a:pt x="182" y="482"/>
                  </a:lnTo>
                  <a:lnTo>
                    <a:pt x="185" y="490"/>
                  </a:lnTo>
                  <a:lnTo>
                    <a:pt x="190" y="501"/>
                  </a:lnTo>
                  <a:lnTo>
                    <a:pt x="196" y="515"/>
                  </a:lnTo>
                  <a:lnTo>
                    <a:pt x="199" y="530"/>
                  </a:lnTo>
                  <a:lnTo>
                    <a:pt x="204" y="546"/>
                  </a:lnTo>
                  <a:lnTo>
                    <a:pt x="208" y="561"/>
                  </a:lnTo>
                  <a:lnTo>
                    <a:pt x="215" y="576"/>
                  </a:lnTo>
                  <a:lnTo>
                    <a:pt x="220" y="576"/>
                  </a:lnTo>
                  <a:lnTo>
                    <a:pt x="226" y="573"/>
                  </a:lnTo>
                  <a:lnTo>
                    <a:pt x="233" y="570"/>
                  </a:lnTo>
                  <a:lnTo>
                    <a:pt x="241" y="566"/>
                  </a:lnTo>
                  <a:lnTo>
                    <a:pt x="249" y="563"/>
                  </a:lnTo>
                  <a:lnTo>
                    <a:pt x="257" y="558"/>
                  </a:lnTo>
                  <a:lnTo>
                    <a:pt x="264" y="555"/>
                  </a:lnTo>
                  <a:lnTo>
                    <a:pt x="269" y="551"/>
                  </a:lnTo>
                  <a:lnTo>
                    <a:pt x="272" y="515"/>
                  </a:lnTo>
                  <a:lnTo>
                    <a:pt x="276" y="478"/>
                  </a:lnTo>
                  <a:lnTo>
                    <a:pt x="284" y="442"/>
                  </a:lnTo>
                  <a:lnTo>
                    <a:pt x="296" y="406"/>
                  </a:lnTo>
                  <a:lnTo>
                    <a:pt x="294" y="398"/>
                  </a:lnTo>
                  <a:lnTo>
                    <a:pt x="292" y="391"/>
                  </a:lnTo>
                  <a:lnTo>
                    <a:pt x="292" y="386"/>
                  </a:lnTo>
                  <a:lnTo>
                    <a:pt x="295" y="378"/>
                  </a:lnTo>
                  <a:lnTo>
                    <a:pt x="292" y="367"/>
                  </a:lnTo>
                  <a:lnTo>
                    <a:pt x="294" y="358"/>
                  </a:lnTo>
                  <a:lnTo>
                    <a:pt x="299" y="352"/>
                  </a:lnTo>
                  <a:lnTo>
                    <a:pt x="310" y="346"/>
                  </a:lnTo>
                  <a:lnTo>
                    <a:pt x="306" y="325"/>
                  </a:lnTo>
                  <a:lnTo>
                    <a:pt x="307" y="315"/>
                  </a:lnTo>
                  <a:lnTo>
                    <a:pt x="316" y="310"/>
                  </a:lnTo>
                  <a:lnTo>
                    <a:pt x="332" y="297"/>
                  </a:lnTo>
                  <a:lnTo>
                    <a:pt x="332" y="296"/>
                  </a:lnTo>
                  <a:lnTo>
                    <a:pt x="332" y="295"/>
                  </a:lnTo>
                  <a:lnTo>
                    <a:pt x="322" y="293"/>
                  </a:lnTo>
                  <a:lnTo>
                    <a:pt x="314" y="295"/>
                  </a:lnTo>
                  <a:lnTo>
                    <a:pt x="307" y="297"/>
                  </a:lnTo>
                  <a:lnTo>
                    <a:pt x="302" y="299"/>
                  </a:lnTo>
                  <a:lnTo>
                    <a:pt x="297" y="299"/>
                  </a:lnTo>
                  <a:lnTo>
                    <a:pt x="292" y="298"/>
                  </a:lnTo>
                  <a:lnTo>
                    <a:pt x="289" y="295"/>
                  </a:lnTo>
                  <a:lnTo>
                    <a:pt x="286" y="287"/>
                  </a:lnTo>
                  <a:lnTo>
                    <a:pt x="268" y="285"/>
                  </a:lnTo>
                  <a:lnTo>
                    <a:pt x="261" y="281"/>
                  </a:lnTo>
                  <a:lnTo>
                    <a:pt x="260" y="274"/>
                  </a:lnTo>
                  <a:lnTo>
                    <a:pt x="264" y="265"/>
                  </a:lnTo>
                  <a:lnTo>
                    <a:pt x="268" y="254"/>
                  </a:lnTo>
                  <a:lnTo>
                    <a:pt x="272" y="243"/>
                  </a:lnTo>
                  <a:lnTo>
                    <a:pt x="273" y="234"/>
                  </a:lnTo>
                  <a:lnTo>
                    <a:pt x="268" y="226"/>
                  </a:lnTo>
                  <a:lnTo>
                    <a:pt x="267" y="214"/>
                  </a:lnTo>
                  <a:lnTo>
                    <a:pt x="269" y="203"/>
                  </a:lnTo>
                  <a:lnTo>
                    <a:pt x="275" y="192"/>
                  </a:lnTo>
                  <a:lnTo>
                    <a:pt x="281" y="182"/>
                  </a:lnTo>
                  <a:lnTo>
                    <a:pt x="288" y="176"/>
                  </a:lnTo>
                  <a:lnTo>
                    <a:pt x="295" y="171"/>
                  </a:lnTo>
                  <a:lnTo>
                    <a:pt x="301" y="168"/>
                  </a:lnTo>
                  <a:lnTo>
                    <a:pt x="307" y="167"/>
                  </a:lnTo>
                  <a:lnTo>
                    <a:pt x="314" y="166"/>
                  </a:lnTo>
                  <a:lnTo>
                    <a:pt x="322" y="166"/>
                  </a:lnTo>
                  <a:lnTo>
                    <a:pt x="332" y="166"/>
                  </a:lnTo>
                  <a:lnTo>
                    <a:pt x="341" y="167"/>
                  </a:lnTo>
                  <a:lnTo>
                    <a:pt x="347" y="159"/>
                  </a:lnTo>
                  <a:lnTo>
                    <a:pt x="352" y="151"/>
                  </a:lnTo>
                  <a:lnTo>
                    <a:pt x="358" y="144"/>
                  </a:lnTo>
                  <a:lnTo>
                    <a:pt x="365" y="136"/>
                  </a:lnTo>
                  <a:lnTo>
                    <a:pt x="367" y="126"/>
                  </a:lnTo>
                  <a:lnTo>
                    <a:pt x="371" y="118"/>
                  </a:lnTo>
                  <a:lnTo>
                    <a:pt x="374" y="110"/>
                  </a:lnTo>
                  <a:lnTo>
                    <a:pt x="380" y="102"/>
                  </a:lnTo>
                  <a:lnTo>
                    <a:pt x="377" y="92"/>
                  </a:lnTo>
                  <a:lnTo>
                    <a:pt x="374" y="82"/>
                  </a:lnTo>
                  <a:lnTo>
                    <a:pt x="372" y="72"/>
                  </a:lnTo>
                  <a:lnTo>
                    <a:pt x="371" y="62"/>
                  </a:lnTo>
                  <a:lnTo>
                    <a:pt x="367" y="52"/>
                  </a:lnTo>
                  <a:lnTo>
                    <a:pt x="365" y="41"/>
                  </a:lnTo>
                  <a:lnTo>
                    <a:pt x="365" y="33"/>
                  </a:lnTo>
                  <a:lnTo>
                    <a:pt x="372" y="25"/>
                  </a:lnTo>
                  <a:lnTo>
                    <a:pt x="379" y="29"/>
                  </a:lnTo>
                  <a:lnTo>
                    <a:pt x="384" y="33"/>
                  </a:lnTo>
                  <a:lnTo>
                    <a:pt x="388" y="40"/>
                  </a:lnTo>
                  <a:lnTo>
                    <a:pt x="392" y="49"/>
                  </a:lnTo>
                  <a:lnTo>
                    <a:pt x="396" y="41"/>
                  </a:lnTo>
                  <a:lnTo>
                    <a:pt x="398" y="27"/>
                  </a:lnTo>
                  <a:lnTo>
                    <a:pt x="404" y="11"/>
                  </a:lnTo>
                  <a:lnTo>
                    <a:pt x="418" y="0"/>
                  </a:lnTo>
                  <a:lnTo>
                    <a:pt x="420" y="4"/>
                  </a:lnTo>
                  <a:lnTo>
                    <a:pt x="422" y="14"/>
                  </a:lnTo>
                  <a:lnTo>
                    <a:pt x="420" y="24"/>
                  </a:lnTo>
                  <a:lnTo>
                    <a:pt x="420" y="32"/>
                  </a:lnTo>
                  <a:lnTo>
                    <a:pt x="422" y="31"/>
                  </a:lnTo>
                  <a:lnTo>
                    <a:pt x="423" y="31"/>
                  </a:lnTo>
                  <a:lnTo>
                    <a:pt x="424" y="31"/>
                  </a:lnTo>
                  <a:lnTo>
                    <a:pt x="428" y="22"/>
                  </a:lnTo>
                  <a:lnTo>
                    <a:pt x="433" y="14"/>
                  </a:lnTo>
                  <a:lnTo>
                    <a:pt x="439" y="7"/>
                  </a:lnTo>
                  <a:lnTo>
                    <a:pt x="447" y="1"/>
                  </a:lnTo>
                  <a:lnTo>
                    <a:pt x="448" y="2"/>
                  </a:lnTo>
                  <a:lnTo>
                    <a:pt x="449" y="3"/>
                  </a:lnTo>
                  <a:lnTo>
                    <a:pt x="452" y="6"/>
                  </a:lnTo>
                  <a:lnTo>
                    <a:pt x="454" y="9"/>
                  </a:lnTo>
                  <a:lnTo>
                    <a:pt x="450" y="17"/>
                  </a:lnTo>
                  <a:lnTo>
                    <a:pt x="446" y="29"/>
                  </a:lnTo>
                  <a:lnTo>
                    <a:pt x="442" y="40"/>
                  </a:lnTo>
                  <a:lnTo>
                    <a:pt x="443" y="47"/>
                  </a:lnTo>
                  <a:lnTo>
                    <a:pt x="449" y="40"/>
                  </a:lnTo>
                  <a:lnTo>
                    <a:pt x="456" y="30"/>
                  </a:lnTo>
                  <a:lnTo>
                    <a:pt x="464" y="21"/>
                  </a:lnTo>
                  <a:lnTo>
                    <a:pt x="473" y="16"/>
                  </a:lnTo>
                  <a:lnTo>
                    <a:pt x="478" y="26"/>
                  </a:lnTo>
                  <a:lnTo>
                    <a:pt x="473" y="38"/>
                  </a:lnTo>
                  <a:lnTo>
                    <a:pt x="466" y="48"/>
                  </a:lnTo>
                  <a:lnTo>
                    <a:pt x="464" y="60"/>
                  </a:lnTo>
                  <a:lnTo>
                    <a:pt x="470" y="55"/>
                  </a:lnTo>
                  <a:lnTo>
                    <a:pt x="475" y="50"/>
                  </a:lnTo>
                  <a:lnTo>
                    <a:pt x="478" y="50"/>
                  </a:lnTo>
                  <a:lnTo>
                    <a:pt x="483" y="56"/>
                  </a:lnTo>
                  <a:lnTo>
                    <a:pt x="478" y="67"/>
                  </a:lnTo>
                  <a:lnTo>
                    <a:pt x="472" y="77"/>
                  </a:lnTo>
                  <a:lnTo>
                    <a:pt x="465" y="87"/>
                  </a:lnTo>
                  <a:lnTo>
                    <a:pt x="458" y="97"/>
                  </a:lnTo>
                  <a:lnTo>
                    <a:pt x="450" y="105"/>
                  </a:lnTo>
                  <a:lnTo>
                    <a:pt x="441" y="113"/>
                  </a:lnTo>
                  <a:lnTo>
                    <a:pt x="432" y="118"/>
                  </a:lnTo>
                  <a:lnTo>
                    <a:pt x="423" y="124"/>
                  </a:lnTo>
                  <a:lnTo>
                    <a:pt x="418" y="137"/>
                  </a:lnTo>
                  <a:lnTo>
                    <a:pt x="417" y="145"/>
                  </a:lnTo>
                  <a:lnTo>
                    <a:pt x="418" y="152"/>
                  </a:lnTo>
                  <a:lnTo>
                    <a:pt x="424" y="166"/>
                  </a:lnTo>
                  <a:lnTo>
                    <a:pt x="416" y="189"/>
                  </a:lnTo>
                  <a:lnTo>
                    <a:pt x="405" y="220"/>
                  </a:lnTo>
                  <a:lnTo>
                    <a:pt x="397" y="247"/>
                  </a:lnTo>
                  <a:lnTo>
                    <a:pt x="396" y="264"/>
                  </a:lnTo>
                  <a:lnTo>
                    <a:pt x="405" y="246"/>
                  </a:lnTo>
                  <a:lnTo>
                    <a:pt x="416" y="230"/>
                  </a:lnTo>
                  <a:lnTo>
                    <a:pt x="426" y="214"/>
                  </a:lnTo>
                  <a:lnTo>
                    <a:pt x="437" y="198"/>
                  </a:lnTo>
                  <a:lnTo>
                    <a:pt x="447" y="182"/>
                  </a:lnTo>
                  <a:lnTo>
                    <a:pt x="457" y="167"/>
                  </a:lnTo>
                  <a:lnTo>
                    <a:pt x="469" y="152"/>
                  </a:lnTo>
                  <a:lnTo>
                    <a:pt x="480" y="137"/>
                  </a:lnTo>
                  <a:lnTo>
                    <a:pt x="478" y="124"/>
                  </a:lnTo>
                  <a:lnTo>
                    <a:pt x="480" y="114"/>
                  </a:lnTo>
                  <a:lnTo>
                    <a:pt x="484" y="103"/>
                  </a:lnTo>
                  <a:lnTo>
                    <a:pt x="487" y="91"/>
                  </a:lnTo>
                  <a:lnTo>
                    <a:pt x="486" y="80"/>
                  </a:lnTo>
                  <a:lnTo>
                    <a:pt x="486" y="67"/>
                  </a:lnTo>
                  <a:lnTo>
                    <a:pt x="490" y="59"/>
                  </a:lnTo>
                  <a:lnTo>
                    <a:pt x="501" y="61"/>
                  </a:lnTo>
                  <a:lnTo>
                    <a:pt x="505" y="67"/>
                  </a:lnTo>
                  <a:lnTo>
                    <a:pt x="507" y="72"/>
                  </a:lnTo>
                  <a:lnTo>
                    <a:pt x="509" y="79"/>
                  </a:lnTo>
                  <a:lnTo>
                    <a:pt x="513" y="92"/>
                  </a:lnTo>
                  <a:lnTo>
                    <a:pt x="517" y="88"/>
                  </a:lnTo>
                  <a:lnTo>
                    <a:pt x="523" y="83"/>
                  </a:lnTo>
                  <a:lnTo>
                    <a:pt x="529" y="76"/>
                  </a:lnTo>
                  <a:lnTo>
                    <a:pt x="536" y="68"/>
                  </a:lnTo>
                  <a:lnTo>
                    <a:pt x="543" y="61"/>
                  </a:lnTo>
                  <a:lnTo>
                    <a:pt x="549" y="55"/>
                  </a:lnTo>
                  <a:lnTo>
                    <a:pt x="558" y="52"/>
                  </a:lnTo>
                  <a:lnTo>
                    <a:pt x="566" y="52"/>
                  </a:lnTo>
                  <a:lnTo>
                    <a:pt x="566" y="62"/>
                  </a:lnTo>
                  <a:lnTo>
                    <a:pt x="560" y="69"/>
                  </a:lnTo>
                  <a:lnTo>
                    <a:pt x="554" y="76"/>
                  </a:lnTo>
                  <a:lnTo>
                    <a:pt x="552" y="84"/>
                  </a:lnTo>
                  <a:lnTo>
                    <a:pt x="556" y="82"/>
                  </a:lnTo>
                  <a:lnTo>
                    <a:pt x="560" y="80"/>
                  </a:lnTo>
                  <a:lnTo>
                    <a:pt x="564" y="78"/>
                  </a:lnTo>
                  <a:lnTo>
                    <a:pt x="569" y="77"/>
                  </a:lnTo>
                  <a:lnTo>
                    <a:pt x="573" y="76"/>
                  </a:lnTo>
                  <a:lnTo>
                    <a:pt x="578" y="75"/>
                  </a:lnTo>
                  <a:lnTo>
                    <a:pt x="583" y="75"/>
                  </a:lnTo>
                  <a:lnTo>
                    <a:pt x="589" y="75"/>
                  </a:lnTo>
                  <a:lnTo>
                    <a:pt x="590" y="76"/>
                  </a:lnTo>
                  <a:lnTo>
                    <a:pt x="591" y="77"/>
                  </a:lnTo>
                  <a:lnTo>
                    <a:pt x="591" y="78"/>
                  </a:lnTo>
                  <a:lnTo>
                    <a:pt x="585" y="86"/>
                  </a:lnTo>
                  <a:lnTo>
                    <a:pt x="578" y="93"/>
                  </a:lnTo>
                  <a:lnTo>
                    <a:pt x="571" y="99"/>
                  </a:lnTo>
                  <a:lnTo>
                    <a:pt x="564" y="105"/>
                  </a:lnTo>
                  <a:lnTo>
                    <a:pt x="564" y="106"/>
                  </a:lnTo>
                  <a:lnTo>
                    <a:pt x="564" y="107"/>
                  </a:lnTo>
                  <a:lnTo>
                    <a:pt x="564" y="108"/>
                  </a:lnTo>
                  <a:lnTo>
                    <a:pt x="564" y="109"/>
                  </a:lnTo>
                  <a:lnTo>
                    <a:pt x="570" y="107"/>
                  </a:lnTo>
                  <a:lnTo>
                    <a:pt x="577" y="106"/>
                  </a:lnTo>
                  <a:lnTo>
                    <a:pt x="583" y="105"/>
                  </a:lnTo>
                  <a:lnTo>
                    <a:pt x="590" y="105"/>
                  </a:lnTo>
                  <a:lnTo>
                    <a:pt x="591" y="106"/>
                  </a:lnTo>
                  <a:lnTo>
                    <a:pt x="592" y="108"/>
                  </a:lnTo>
                  <a:lnTo>
                    <a:pt x="593" y="109"/>
                  </a:lnTo>
                  <a:lnTo>
                    <a:pt x="594" y="112"/>
                  </a:lnTo>
                  <a:lnTo>
                    <a:pt x="590" y="118"/>
                  </a:lnTo>
                  <a:lnTo>
                    <a:pt x="583" y="123"/>
                  </a:lnTo>
                  <a:lnTo>
                    <a:pt x="576" y="126"/>
                  </a:lnTo>
                  <a:lnTo>
                    <a:pt x="569" y="129"/>
                  </a:lnTo>
                  <a:lnTo>
                    <a:pt x="575" y="132"/>
                  </a:lnTo>
                  <a:lnTo>
                    <a:pt x="581" y="136"/>
                  </a:lnTo>
                  <a:lnTo>
                    <a:pt x="583" y="140"/>
                  </a:lnTo>
                  <a:lnTo>
                    <a:pt x="582" y="148"/>
                  </a:lnTo>
                  <a:lnTo>
                    <a:pt x="574" y="150"/>
                  </a:lnTo>
                  <a:lnTo>
                    <a:pt x="568" y="150"/>
                  </a:lnTo>
                  <a:lnTo>
                    <a:pt x="562" y="148"/>
                  </a:lnTo>
                  <a:lnTo>
                    <a:pt x="556" y="147"/>
                  </a:lnTo>
                  <a:lnTo>
                    <a:pt x="552" y="147"/>
                  </a:lnTo>
                  <a:lnTo>
                    <a:pt x="547" y="147"/>
                  </a:lnTo>
                  <a:lnTo>
                    <a:pt x="543" y="150"/>
                  </a:lnTo>
                  <a:lnTo>
                    <a:pt x="538" y="155"/>
                  </a:lnTo>
                  <a:lnTo>
                    <a:pt x="530" y="160"/>
                  </a:lnTo>
                  <a:lnTo>
                    <a:pt x="522" y="166"/>
                  </a:lnTo>
                  <a:lnTo>
                    <a:pt x="516" y="173"/>
                  </a:lnTo>
                  <a:lnTo>
                    <a:pt x="510" y="179"/>
                  </a:lnTo>
                  <a:lnTo>
                    <a:pt x="505" y="188"/>
                  </a:lnTo>
                  <a:lnTo>
                    <a:pt x="501" y="197"/>
                  </a:lnTo>
                  <a:lnTo>
                    <a:pt x="499" y="205"/>
                  </a:lnTo>
                  <a:lnTo>
                    <a:pt x="496" y="214"/>
                  </a:lnTo>
                  <a:lnTo>
                    <a:pt x="490" y="228"/>
                  </a:lnTo>
                  <a:lnTo>
                    <a:pt x="479" y="246"/>
                  </a:lnTo>
                  <a:lnTo>
                    <a:pt x="469" y="267"/>
                  </a:lnTo>
                  <a:lnTo>
                    <a:pt x="458" y="290"/>
                  </a:lnTo>
                  <a:lnTo>
                    <a:pt x="449" y="312"/>
                  </a:lnTo>
                  <a:lnTo>
                    <a:pt x="441" y="333"/>
                  </a:lnTo>
                  <a:lnTo>
                    <a:pt x="438" y="350"/>
                  </a:lnTo>
                  <a:lnTo>
                    <a:pt x="438" y="363"/>
                  </a:lnTo>
                  <a:lnTo>
                    <a:pt x="443" y="361"/>
                  </a:lnTo>
                  <a:lnTo>
                    <a:pt x="450" y="361"/>
                  </a:lnTo>
                  <a:lnTo>
                    <a:pt x="457" y="360"/>
                  </a:lnTo>
                  <a:lnTo>
                    <a:pt x="464" y="360"/>
                  </a:lnTo>
                  <a:lnTo>
                    <a:pt x="471" y="370"/>
                  </a:lnTo>
                  <a:lnTo>
                    <a:pt x="479" y="379"/>
                  </a:lnTo>
                  <a:lnTo>
                    <a:pt x="485" y="389"/>
                  </a:lnTo>
                  <a:lnTo>
                    <a:pt x="491" y="401"/>
                  </a:lnTo>
                  <a:lnTo>
                    <a:pt x="485" y="403"/>
                  </a:lnTo>
                  <a:lnTo>
                    <a:pt x="479" y="405"/>
                  </a:lnTo>
                  <a:lnTo>
                    <a:pt x="473" y="408"/>
                  </a:lnTo>
                  <a:lnTo>
                    <a:pt x="469" y="410"/>
                  </a:lnTo>
                  <a:lnTo>
                    <a:pt x="463" y="412"/>
                  </a:lnTo>
                  <a:lnTo>
                    <a:pt x="457" y="416"/>
                  </a:lnTo>
                  <a:lnTo>
                    <a:pt x="453" y="418"/>
                  </a:lnTo>
                  <a:lnTo>
                    <a:pt x="447" y="420"/>
                  </a:lnTo>
                  <a:lnTo>
                    <a:pt x="440" y="417"/>
                  </a:lnTo>
                  <a:lnTo>
                    <a:pt x="434" y="413"/>
                  </a:lnTo>
                  <a:lnTo>
                    <a:pt x="430" y="412"/>
                  </a:lnTo>
                  <a:lnTo>
                    <a:pt x="424" y="412"/>
                  </a:lnTo>
                  <a:lnTo>
                    <a:pt x="422" y="431"/>
                  </a:lnTo>
                  <a:lnTo>
                    <a:pt x="420" y="449"/>
                  </a:lnTo>
                  <a:lnTo>
                    <a:pt x="420" y="469"/>
                  </a:lnTo>
                  <a:lnTo>
                    <a:pt x="423" y="487"/>
                  </a:lnTo>
                  <a:lnTo>
                    <a:pt x="446" y="485"/>
                  </a:lnTo>
                  <a:lnTo>
                    <a:pt x="463" y="486"/>
                  </a:lnTo>
                  <a:lnTo>
                    <a:pt x="476" y="493"/>
                  </a:lnTo>
                  <a:lnTo>
                    <a:pt x="485" y="503"/>
                  </a:lnTo>
                  <a:lnTo>
                    <a:pt x="492" y="517"/>
                  </a:lnTo>
                  <a:lnTo>
                    <a:pt x="498" y="533"/>
                  </a:lnTo>
                  <a:lnTo>
                    <a:pt x="503" y="554"/>
                  </a:lnTo>
                  <a:lnTo>
                    <a:pt x="511" y="576"/>
                  </a:lnTo>
                  <a:lnTo>
                    <a:pt x="517" y="579"/>
                  </a:lnTo>
                  <a:lnTo>
                    <a:pt x="523" y="581"/>
                  </a:lnTo>
                  <a:lnTo>
                    <a:pt x="529" y="584"/>
                  </a:lnTo>
                  <a:lnTo>
                    <a:pt x="533" y="586"/>
                  </a:lnTo>
                  <a:lnTo>
                    <a:pt x="538" y="589"/>
                  </a:lnTo>
                  <a:lnTo>
                    <a:pt x="543" y="594"/>
                  </a:lnTo>
                  <a:lnTo>
                    <a:pt x="547" y="600"/>
                  </a:lnTo>
                  <a:lnTo>
                    <a:pt x="553" y="608"/>
                  </a:lnTo>
                  <a:lnTo>
                    <a:pt x="573" y="654"/>
                  </a:lnTo>
                  <a:lnTo>
                    <a:pt x="586" y="687"/>
                  </a:lnTo>
                  <a:lnTo>
                    <a:pt x="597" y="713"/>
                  </a:lnTo>
                  <a:lnTo>
                    <a:pt x="604" y="729"/>
                  </a:lnTo>
                  <a:lnTo>
                    <a:pt x="607" y="740"/>
                  </a:lnTo>
                  <a:lnTo>
                    <a:pt x="609" y="746"/>
                  </a:lnTo>
                  <a:lnTo>
                    <a:pt x="611" y="748"/>
                  </a:lnTo>
                  <a:lnTo>
                    <a:pt x="611" y="751"/>
                  </a:lnTo>
                  <a:lnTo>
                    <a:pt x="605" y="758"/>
                  </a:lnTo>
                  <a:lnTo>
                    <a:pt x="597" y="765"/>
                  </a:lnTo>
                  <a:lnTo>
                    <a:pt x="589" y="769"/>
                  </a:lnTo>
                  <a:lnTo>
                    <a:pt x="581" y="773"/>
                  </a:lnTo>
                  <a:lnTo>
                    <a:pt x="576" y="791"/>
                  </a:lnTo>
                  <a:lnTo>
                    <a:pt x="569" y="807"/>
                  </a:lnTo>
                  <a:lnTo>
                    <a:pt x="560" y="820"/>
                  </a:lnTo>
                  <a:lnTo>
                    <a:pt x="548" y="830"/>
                  </a:lnTo>
                  <a:lnTo>
                    <a:pt x="534" y="837"/>
                  </a:lnTo>
                  <a:lnTo>
                    <a:pt x="519" y="843"/>
                  </a:lnTo>
                  <a:lnTo>
                    <a:pt x="502" y="847"/>
                  </a:lnTo>
                  <a:lnTo>
                    <a:pt x="485" y="850"/>
                  </a:lnTo>
                  <a:lnTo>
                    <a:pt x="479" y="849"/>
                  </a:lnTo>
                  <a:lnTo>
                    <a:pt x="472" y="846"/>
                  </a:lnTo>
                  <a:lnTo>
                    <a:pt x="465" y="843"/>
                  </a:lnTo>
                  <a:lnTo>
                    <a:pt x="457" y="841"/>
                  </a:lnTo>
                  <a:lnTo>
                    <a:pt x="450" y="838"/>
                  </a:lnTo>
                  <a:lnTo>
                    <a:pt x="445" y="836"/>
                  </a:lnTo>
                  <a:lnTo>
                    <a:pt x="439" y="835"/>
                  </a:lnTo>
                  <a:lnTo>
                    <a:pt x="435" y="835"/>
                  </a:lnTo>
                  <a:lnTo>
                    <a:pt x="417" y="843"/>
                  </a:lnTo>
                  <a:lnTo>
                    <a:pt x="397" y="851"/>
                  </a:lnTo>
                  <a:lnTo>
                    <a:pt x="379" y="859"/>
                  </a:lnTo>
                  <a:lnTo>
                    <a:pt x="360" y="867"/>
                  </a:lnTo>
                  <a:lnTo>
                    <a:pt x="342" y="875"/>
                  </a:lnTo>
                  <a:lnTo>
                    <a:pt x="324" y="883"/>
                  </a:lnTo>
                  <a:lnTo>
                    <a:pt x="304" y="891"/>
                  </a:lnTo>
                  <a:lnTo>
                    <a:pt x="286" y="899"/>
                  </a:lnTo>
                  <a:lnTo>
                    <a:pt x="283" y="915"/>
                  </a:lnTo>
                  <a:lnTo>
                    <a:pt x="279" y="929"/>
                  </a:lnTo>
                  <a:lnTo>
                    <a:pt x="274" y="941"/>
                  </a:lnTo>
                  <a:lnTo>
                    <a:pt x="267" y="951"/>
                  </a:lnTo>
                  <a:lnTo>
                    <a:pt x="258" y="959"/>
                  </a:lnTo>
                  <a:lnTo>
                    <a:pt x="248" y="966"/>
                  </a:lnTo>
                  <a:lnTo>
                    <a:pt x="235" y="973"/>
                  </a:lnTo>
                  <a:lnTo>
                    <a:pt x="220" y="980"/>
                  </a:lnTo>
                  <a:lnTo>
                    <a:pt x="206" y="983"/>
                  </a:lnTo>
                  <a:lnTo>
                    <a:pt x="195" y="985"/>
                  </a:lnTo>
                  <a:lnTo>
                    <a:pt x="183" y="985"/>
                  </a:lnTo>
                  <a:lnTo>
                    <a:pt x="174" y="982"/>
                  </a:lnTo>
                  <a:lnTo>
                    <a:pt x="165" y="980"/>
                  </a:lnTo>
                  <a:lnTo>
                    <a:pt x="154" y="975"/>
                  </a:lnTo>
                  <a:lnTo>
                    <a:pt x="145" y="971"/>
                  </a:lnTo>
                  <a:lnTo>
                    <a:pt x="133" y="965"/>
                  </a:lnTo>
                  <a:lnTo>
                    <a:pt x="128" y="967"/>
                  </a:lnTo>
                  <a:lnTo>
                    <a:pt x="121" y="970"/>
                  </a:lnTo>
                  <a:lnTo>
                    <a:pt x="115" y="972"/>
                  </a:lnTo>
                  <a:lnTo>
                    <a:pt x="108" y="973"/>
                  </a:lnTo>
                  <a:lnTo>
                    <a:pt x="102" y="974"/>
                  </a:lnTo>
                  <a:lnTo>
                    <a:pt x="97" y="974"/>
                  </a:lnTo>
                  <a:lnTo>
                    <a:pt x="91" y="974"/>
                  </a:lnTo>
                  <a:lnTo>
                    <a:pt x="85" y="973"/>
                  </a:lnTo>
                  <a:lnTo>
                    <a:pt x="75" y="958"/>
                  </a:lnTo>
                  <a:lnTo>
                    <a:pt x="63" y="940"/>
                  </a:lnTo>
                  <a:lnTo>
                    <a:pt x="52" y="918"/>
                  </a:lnTo>
                  <a:lnTo>
                    <a:pt x="41" y="895"/>
                  </a:lnTo>
                  <a:lnTo>
                    <a:pt x="32" y="872"/>
                  </a:lnTo>
                  <a:lnTo>
                    <a:pt x="26" y="850"/>
                  </a:lnTo>
                  <a:lnTo>
                    <a:pt x="24" y="829"/>
                  </a:lnTo>
                  <a:lnTo>
                    <a:pt x="26" y="812"/>
                  </a:lnTo>
                  <a:lnTo>
                    <a:pt x="21" y="791"/>
                  </a:lnTo>
                  <a:lnTo>
                    <a:pt x="14" y="771"/>
                  </a:lnTo>
                  <a:lnTo>
                    <a:pt x="7" y="753"/>
                  </a:lnTo>
                  <a:lnTo>
                    <a:pt x="3" y="736"/>
                  </a:lnTo>
                  <a:lnTo>
                    <a:pt x="4" y="720"/>
                  </a:lnTo>
                  <a:lnTo>
                    <a:pt x="11" y="702"/>
                  </a:lnTo>
                  <a:lnTo>
                    <a:pt x="27" y="686"/>
                  </a:lnTo>
                  <a:lnTo>
                    <a:pt x="54" y="6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2" name="Freeform 25"/>
            <p:cNvSpPr>
              <a:spLocks/>
            </p:cNvSpPr>
            <p:nvPr/>
          </p:nvSpPr>
          <p:spPr bwMode="auto">
            <a:xfrm>
              <a:off x="1729" y="3418"/>
              <a:ext cx="11" cy="10"/>
            </a:xfrm>
            <a:custGeom>
              <a:avLst/>
              <a:gdLst>
                <a:gd name="T0" fmla="*/ 2 w 24"/>
                <a:gd name="T1" fmla="*/ 0 h 19"/>
                <a:gd name="T2" fmla="*/ 2 w 24"/>
                <a:gd name="T3" fmla="*/ 1 h 19"/>
                <a:gd name="T4" fmla="*/ 1 w 24"/>
                <a:gd name="T5" fmla="*/ 2 h 19"/>
                <a:gd name="T6" fmla="*/ 0 w 24"/>
                <a:gd name="T7" fmla="*/ 2 h 19"/>
                <a:gd name="T8" fmla="*/ 0 w 24"/>
                <a:gd name="T9" fmla="*/ 3 h 19"/>
                <a:gd name="T10" fmla="*/ 0 w 24"/>
                <a:gd name="T11" fmla="*/ 3 h 19"/>
                <a:gd name="T12" fmla="*/ 1 w 24"/>
                <a:gd name="T13" fmla="*/ 2 h 19"/>
                <a:gd name="T14" fmla="*/ 1 w 24"/>
                <a:gd name="T15" fmla="*/ 2 h 19"/>
                <a:gd name="T16" fmla="*/ 2 w 24"/>
                <a:gd name="T17" fmla="*/ 1 h 19"/>
                <a:gd name="T18" fmla="*/ 2 w 24"/>
                <a:gd name="T19" fmla="*/ 1 h 19"/>
                <a:gd name="T20" fmla="*/ 2 w 24"/>
                <a:gd name="T21" fmla="*/ 1 h 19"/>
                <a:gd name="T22" fmla="*/ 2 w 24"/>
                <a:gd name="T23" fmla="*/ 1 h 19"/>
                <a:gd name="T24" fmla="*/ 2 w 24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" h="19">
                  <a:moveTo>
                    <a:pt x="21" y="0"/>
                  </a:moveTo>
                  <a:lnTo>
                    <a:pt x="17" y="4"/>
                  </a:lnTo>
                  <a:lnTo>
                    <a:pt x="11" y="9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7"/>
                  </a:lnTo>
                  <a:lnTo>
                    <a:pt x="10" y="15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3" name="Freeform 26"/>
            <p:cNvSpPr>
              <a:spLocks/>
            </p:cNvSpPr>
            <p:nvPr/>
          </p:nvSpPr>
          <p:spPr bwMode="auto">
            <a:xfrm>
              <a:off x="1784" y="3533"/>
              <a:ext cx="65" cy="37"/>
            </a:xfrm>
            <a:custGeom>
              <a:avLst/>
              <a:gdLst>
                <a:gd name="T0" fmla="*/ 10 w 129"/>
                <a:gd name="T1" fmla="*/ 9 h 72"/>
                <a:gd name="T2" fmla="*/ 8 w 129"/>
                <a:gd name="T3" fmla="*/ 10 h 72"/>
                <a:gd name="T4" fmla="*/ 7 w 129"/>
                <a:gd name="T5" fmla="*/ 10 h 72"/>
                <a:gd name="T6" fmla="*/ 6 w 129"/>
                <a:gd name="T7" fmla="*/ 10 h 72"/>
                <a:gd name="T8" fmla="*/ 5 w 129"/>
                <a:gd name="T9" fmla="*/ 10 h 72"/>
                <a:gd name="T10" fmla="*/ 3 w 129"/>
                <a:gd name="T11" fmla="*/ 10 h 72"/>
                <a:gd name="T12" fmla="*/ 2 w 129"/>
                <a:gd name="T13" fmla="*/ 9 h 72"/>
                <a:gd name="T14" fmla="*/ 1 w 129"/>
                <a:gd name="T15" fmla="*/ 8 h 72"/>
                <a:gd name="T16" fmla="*/ 0 w 129"/>
                <a:gd name="T17" fmla="*/ 8 h 72"/>
                <a:gd name="T18" fmla="*/ 2 w 129"/>
                <a:gd name="T19" fmla="*/ 7 h 72"/>
                <a:gd name="T20" fmla="*/ 4 w 129"/>
                <a:gd name="T21" fmla="*/ 6 h 72"/>
                <a:gd name="T22" fmla="*/ 7 w 129"/>
                <a:gd name="T23" fmla="*/ 5 h 72"/>
                <a:gd name="T24" fmla="*/ 9 w 129"/>
                <a:gd name="T25" fmla="*/ 4 h 72"/>
                <a:gd name="T26" fmla="*/ 11 w 129"/>
                <a:gd name="T27" fmla="*/ 3 h 72"/>
                <a:gd name="T28" fmla="*/ 13 w 129"/>
                <a:gd name="T29" fmla="*/ 2 h 72"/>
                <a:gd name="T30" fmla="*/ 15 w 129"/>
                <a:gd name="T31" fmla="*/ 1 h 72"/>
                <a:gd name="T32" fmla="*/ 17 w 129"/>
                <a:gd name="T33" fmla="*/ 0 h 72"/>
                <a:gd name="T34" fmla="*/ 17 w 129"/>
                <a:gd name="T35" fmla="*/ 2 h 72"/>
                <a:gd name="T36" fmla="*/ 16 w 129"/>
                <a:gd name="T37" fmla="*/ 3 h 72"/>
                <a:gd name="T38" fmla="*/ 16 w 129"/>
                <a:gd name="T39" fmla="*/ 5 h 72"/>
                <a:gd name="T40" fmla="*/ 15 w 129"/>
                <a:gd name="T41" fmla="*/ 6 h 72"/>
                <a:gd name="T42" fmla="*/ 13 w 129"/>
                <a:gd name="T43" fmla="*/ 7 h 72"/>
                <a:gd name="T44" fmla="*/ 12 w 129"/>
                <a:gd name="T45" fmla="*/ 8 h 72"/>
                <a:gd name="T46" fmla="*/ 11 w 129"/>
                <a:gd name="T47" fmla="*/ 8 h 72"/>
                <a:gd name="T48" fmla="*/ 10 w 129"/>
                <a:gd name="T49" fmla="*/ 9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72">
                  <a:moveTo>
                    <a:pt x="74" y="68"/>
                  </a:moveTo>
                  <a:lnTo>
                    <a:pt x="64" y="70"/>
                  </a:lnTo>
                  <a:lnTo>
                    <a:pt x="53" y="72"/>
                  </a:lnTo>
                  <a:lnTo>
                    <a:pt x="43" y="72"/>
                  </a:lnTo>
                  <a:lnTo>
                    <a:pt x="34" y="72"/>
                  </a:lnTo>
                  <a:lnTo>
                    <a:pt x="24" y="70"/>
                  </a:lnTo>
                  <a:lnTo>
                    <a:pt x="16" y="67"/>
                  </a:lnTo>
                  <a:lnTo>
                    <a:pt x="8" y="62"/>
                  </a:lnTo>
                  <a:lnTo>
                    <a:pt x="0" y="56"/>
                  </a:lnTo>
                  <a:lnTo>
                    <a:pt x="16" y="49"/>
                  </a:lnTo>
                  <a:lnTo>
                    <a:pt x="32" y="43"/>
                  </a:lnTo>
                  <a:lnTo>
                    <a:pt x="49" y="36"/>
                  </a:lnTo>
                  <a:lnTo>
                    <a:pt x="65" y="28"/>
                  </a:lnTo>
                  <a:lnTo>
                    <a:pt x="81" y="21"/>
                  </a:lnTo>
                  <a:lnTo>
                    <a:pt x="97" y="14"/>
                  </a:lnTo>
                  <a:lnTo>
                    <a:pt x="113" y="7"/>
                  </a:lnTo>
                  <a:lnTo>
                    <a:pt x="129" y="0"/>
                  </a:lnTo>
                  <a:lnTo>
                    <a:pt x="129" y="11"/>
                  </a:lnTo>
                  <a:lnTo>
                    <a:pt x="127" y="23"/>
                  </a:lnTo>
                  <a:lnTo>
                    <a:pt x="121" y="33"/>
                  </a:lnTo>
                  <a:lnTo>
                    <a:pt x="113" y="43"/>
                  </a:lnTo>
                  <a:lnTo>
                    <a:pt x="104" y="51"/>
                  </a:lnTo>
                  <a:lnTo>
                    <a:pt x="93" y="58"/>
                  </a:lnTo>
                  <a:lnTo>
                    <a:pt x="83" y="63"/>
                  </a:lnTo>
                  <a:lnTo>
                    <a:pt x="74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4" name="Freeform 27"/>
            <p:cNvSpPr>
              <a:spLocks/>
            </p:cNvSpPr>
            <p:nvPr/>
          </p:nvSpPr>
          <p:spPr bwMode="auto">
            <a:xfrm>
              <a:off x="1936" y="3471"/>
              <a:ext cx="60" cy="31"/>
            </a:xfrm>
            <a:custGeom>
              <a:avLst/>
              <a:gdLst>
                <a:gd name="T0" fmla="*/ 8 w 120"/>
                <a:gd name="T1" fmla="*/ 7 h 64"/>
                <a:gd name="T2" fmla="*/ 7 w 120"/>
                <a:gd name="T3" fmla="*/ 7 h 64"/>
                <a:gd name="T4" fmla="*/ 6 w 120"/>
                <a:gd name="T5" fmla="*/ 7 h 64"/>
                <a:gd name="T6" fmla="*/ 5 w 120"/>
                <a:gd name="T7" fmla="*/ 7 h 64"/>
                <a:gd name="T8" fmla="*/ 4 w 120"/>
                <a:gd name="T9" fmla="*/ 7 h 64"/>
                <a:gd name="T10" fmla="*/ 3 w 120"/>
                <a:gd name="T11" fmla="*/ 7 h 64"/>
                <a:gd name="T12" fmla="*/ 2 w 120"/>
                <a:gd name="T13" fmla="*/ 7 h 64"/>
                <a:gd name="T14" fmla="*/ 1 w 120"/>
                <a:gd name="T15" fmla="*/ 6 h 64"/>
                <a:gd name="T16" fmla="*/ 0 w 120"/>
                <a:gd name="T17" fmla="*/ 6 h 64"/>
                <a:gd name="T18" fmla="*/ 2 w 120"/>
                <a:gd name="T19" fmla="*/ 5 h 64"/>
                <a:gd name="T20" fmla="*/ 4 w 120"/>
                <a:gd name="T21" fmla="*/ 4 h 64"/>
                <a:gd name="T22" fmla="*/ 6 w 120"/>
                <a:gd name="T23" fmla="*/ 4 h 64"/>
                <a:gd name="T24" fmla="*/ 8 w 120"/>
                <a:gd name="T25" fmla="*/ 3 h 64"/>
                <a:gd name="T26" fmla="*/ 10 w 120"/>
                <a:gd name="T27" fmla="*/ 2 h 64"/>
                <a:gd name="T28" fmla="*/ 12 w 120"/>
                <a:gd name="T29" fmla="*/ 1 h 64"/>
                <a:gd name="T30" fmla="*/ 14 w 120"/>
                <a:gd name="T31" fmla="*/ 0 h 64"/>
                <a:gd name="T32" fmla="*/ 15 w 120"/>
                <a:gd name="T33" fmla="*/ 0 h 64"/>
                <a:gd name="T34" fmla="*/ 15 w 120"/>
                <a:gd name="T35" fmla="*/ 1 h 64"/>
                <a:gd name="T36" fmla="*/ 15 w 120"/>
                <a:gd name="T37" fmla="*/ 2 h 64"/>
                <a:gd name="T38" fmla="*/ 14 w 120"/>
                <a:gd name="T39" fmla="*/ 3 h 64"/>
                <a:gd name="T40" fmla="*/ 14 w 120"/>
                <a:gd name="T41" fmla="*/ 4 h 64"/>
                <a:gd name="T42" fmla="*/ 13 w 120"/>
                <a:gd name="T43" fmla="*/ 5 h 64"/>
                <a:gd name="T44" fmla="*/ 12 w 120"/>
                <a:gd name="T45" fmla="*/ 5 h 64"/>
                <a:gd name="T46" fmla="*/ 11 w 120"/>
                <a:gd name="T47" fmla="*/ 6 h 64"/>
                <a:gd name="T48" fmla="*/ 11 w 120"/>
                <a:gd name="T49" fmla="*/ 6 h 64"/>
                <a:gd name="T50" fmla="*/ 10 w 120"/>
                <a:gd name="T51" fmla="*/ 6 h 64"/>
                <a:gd name="T52" fmla="*/ 9 w 120"/>
                <a:gd name="T53" fmla="*/ 7 h 64"/>
                <a:gd name="T54" fmla="*/ 8 w 120"/>
                <a:gd name="T55" fmla="*/ 7 h 64"/>
                <a:gd name="T56" fmla="*/ 8 w 120"/>
                <a:gd name="T57" fmla="*/ 7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0" h="64">
                  <a:moveTo>
                    <a:pt x="57" y="63"/>
                  </a:moveTo>
                  <a:lnTo>
                    <a:pt x="50" y="64"/>
                  </a:lnTo>
                  <a:lnTo>
                    <a:pt x="42" y="64"/>
                  </a:lnTo>
                  <a:lnTo>
                    <a:pt x="34" y="64"/>
                  </a:lnTo>
                  <a:lnTo>
                    <a:pt x="26" y="63"/>
                  </a:lnTo>
                  <a:lnTo>
                    <a:pt x="18" y="61"/>
                  </a:lnTo>
                  <a:lnTo>
                    <a:pt x="11" y="59"/>
                  </a:lnTo>
                  <a:lnTo>
                    <a:pt x="5" y="56"/>
                  </a:lnTo>
                  <a:lnTo>
                    <a:pt x="0" y="52"/>
                  </a:lnTo>
                  <a:lnTo>
                    <a:pt x="14" y="45"/>
                  </a:lnTo>
                  <a:lnTo>
                    <a:pt x="29" y="40"/>
                  </a:lnTo>
                  <a:lnTo>
                    <a:pt x="44" y="33"/>
                  </a:lnTo>
                  <a:lnTo>
                    <a:pt x="59" y="26"/>
                  </a:lnTo>
                  <a:lnTo>
                    <a:pt x="74" y="20"/>
                  </a:lnTo>
                  <a:lnTo>
                    <a:pt x="89" y="13"/>
                  </a:lnTo>
                  <a:lnTo>
                    <a:pt x="105" y="7"/>
                  </a:lnTo>
                  <a:lnTo>
                    <a:pt x="120" y="0"/>
                  </a:lnTo>
                  <a:lnTo>
                    <a:pt x="119" y="8"/>
                  </a:lnTo>
                  <a:lnTo>
                    <a:pt x="116" y="19"/>
                  </a:lnTo>
                  <a:lnTo>
                    <a:pt x="110" y="29"/>
                  </a:lnTo>
                  <a:lnTo>
                    <a:pt x="106" y="38"/>
                  </a:lnTo>
                  <a:lnTo>
                    <a:pt x="99" y="42"/>
                  </a:lnTo>
                  <a:lnTo>
                    <a:pt x="94" y="45"/>
                  </a:lnTo>
                  <a:lnTo>
                    <a:pt x="87" y="49"/>
                  </a:lnTo>
                  <a:lnTo>
                    <a:pt x="81" y="51"/>
                  </a:lnTo>
                  <a:lnTo>
                    <a:pt x="74" y="55"/>
                  </a:lnTo>
                  <a:lnTo>
                    <a:pt x="68" y="57"/>
                  </a:lnTo>
                  <a:lnTo>
                    <a:pt x="63" y="60"/>
                  </a:lnTo>
                  <a:lnTo>
                    <a:pt x="57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5" name="Freeform 28"/>
            <p:cNvSpPr>
              <a:spLocks/>
            </p:cNvSpPr>
            <p:nvPr/>
          </p:nvSpPr>
          <p:spPr bwMode="auto">
            <a:xfrm>
              <a:off x="1717" y="3327"/>
              <a:ext cx="294" cy="238"/>
            </a:xfrm>
            <a:custGeom>
              <a:avLst/>
              <a:gdLst>
                <a:gd name="T0" fmla="*/ 10 w 588"/>
                <a:gd name="T1" fmla="*/ 58 h 477"/>
                <a:gd name="T2" fmla="*/ 12 w 588"/>
                <a:gd name="T3" fmla="*/ 56 h 477"/>
                <a:gd name="T4" fmla="*/ 9 w 588"/>
                <a:gd name="T5" fmla="*/ 56 h 477"/>
                <a:gd name="T6" fmla="*/ 12 w 588"/>
                <a:gd name="T7" fmla="*/ 54 h 477"/>
                <a:gd name="T8" fmla="*/ 8 w 588"/>
                <a:gd name="T9" fmla="*/ 54 h 477"/>
                <a:gd name="T10" fmla="*/ 12 w 588"/>
                <a:gd name="T11" fmla="*/ 51 h 477"/>
                <a:gd name="T12" fmla="*/ 7 w 588"/>
                <a:gd name="T13" fmla="*/ 51 h 477"/>
                <a:gd name="T14" fmla="*/ 11 w 588"/>
                <a:gd name="T15" fmla="*/ 48 h 477"/>
                <a:gd name="T16" fmla="*/ 5 w 588"/>
                <a:gd name="T17" fmla="*/ 50 h 477"/>
                <a:gd name="T18" fmla="*/ 12 w 588"/>
                <a:gd name="T19" fmla="*/ 45 h 477"/>
                <a:gd name="T20" fmla="*/ 4 w 588"/>
                <a:gd name="T21" fmla="*/ 47 h 477"/>
                <a:gd name="T22" fmla="*/ 11 w 588"/>
                <a:gd name="T23" fmla="*/ 42 h 477"/>
                <a:gd name="T24" fmla="*/ 3 w 588"/>
                <a:gd name="T25" fmla="*/ 45 h 477"/>
                <a:gd name="T26" fmla="*/ 13 w 588"/>
                <a:gd name="T27" fmla="*/ 38 h 477"/>
                <a:gd name="T28" fmla="*/ 3 w 588"/>
                <a:gd name="T29" fmla="*/ 41 h 477"/>
                <a:gd name="T30" fmla="*/ 11 w 588"/>
                <a:gd name="T31" fmla="*/ 36 h 477"/>
                <a:gd name="T32" fmla="*/ 3 w 588"/>
                <a:gd name="T33" fmla="*/ 38 h 477"/>
                <a:gd name="T34" fmla="*/ 10 w 588"/>
                <a:gd name="T35" fmla="*/ 33 h 477"/>
                <a:gd name="T36" fmla="*/ 2 w 588"/>
                <a:gd name="T37" fmla="*/ 35 h 477"/>
                <a:gd name="T38" fmla="*/ 9 w 588"/>
                <a:gd name="T39" fmla="*/ 30 h 477"/>
                <a:gd name="T40" fmla="*/ 1 w 588"/>
                <a:gd name="T41" fmla="*/ 32 h 477"/>
                <a:gd name="T42" fmla="*/ 8 w 588"/>
                <a:gd name="T43" fmla="*/ 28 h 477"/>
                <a:gd name="T44" fmla="*/ 0 w 588"/>
                <a:gd name="T45" fmla="*/ 29 h 477"/>
                <a:gd name="T46" fmla="*/ 4 w 588"/>
                <a:gd name="T47" fmla="*/ 26 h 477"/>
                <a:gd name="T48" fmla="*/ 25 w 588"/>
                <a:gd name="T49" fmla="*/ 16 h 477"/>
                <a:gd name="T50" fmla="*/ 52 w 588"/>
                <a:gd name="T51" fmla="*/ 4 h 477"/>
                <a:gd name="T52" fmla="*/ 54 w 588"/>
                <a:gd name="T53" fmla="*/ 1 h 477"/>
                <a:gd name="T54" fmla="*/ 52 w 588"/>
                <a:gd name="T55" fmla="*/ 1 h 477"/>
                <a:gd name="T56" fmla="*/ 58 w 588"/>
                <a:gd name="T57" fmla="*/ 2 h 477"/>
                <a:gd name="T58" fmla="*/ 59 w 588"/>
                <a:gd name="T59" fmla="*/ 3 h 477"/>
                <a:gd name="T60" fmla="*/ 54 w 588"/>
                <a:gd name="T61" fmla="*/ 7 h 477"/>
                <a:gd name="T62" fmla="*/ 60 w 588"/>
                <a:gd name="T63" fmla="*/ 5 h 477"/>
                <a:gd name="T64" fmla="*/ 55 w 588"/>
                <a:gd name="T65" fmla="*/ 9 h 477"/>
                <a:gd name="T66" fmla="*/ 61 w 588"/>
                <a:gd name="T67" fmla="*/ 7 h 477"/>
                <a:gd name="T68" fmla="*/ 53 w 588"/>
                <a:gd name="T69" fmla="*/ 13 h 477"/>
                <a:gd name="T70" fmla="*/ 62 w 588"/>
                <a:gd name="T71" fmla="*/ 10 h 477"/>
                <a:gd name="T72" fmla="*/ 57 w 588"/>
                <a:gd name="T73" fmla="*/ 14 h 477"/>
                <a:gd name="T74" fmla="*/ 62 w 588"/>
                <a:gd name="T75" fmla="*/ 11 h 477"/>
                <a:gd name="T76" fmla="*/ 60 w 588"/>
                <a:gd name="T77" fmla="*/ 15 h 477"/>
                <a:gd name="T78" fmla="*/ 66 w 588"/>
                <a:gd name="T79" fmla="*/ 13 h 477"/>
                <a:gd name="T80" fmla="*/ 60 w 588"/>
                <a:gd name="T81" fmla="*/ 18 h 477"/>
                <a:gd name="T82" fmla="*/ 65 w 588"/>
                <a:gd name="T83" fmla="*/ 15 h 477"/>
                <a:gd name="T84" fmla="*/ 64 w 588"/>
                <a:gd name="T85" fmla="*/ 19 h 477"/>
                <a:gd name="T86" fmla="*/ 67 w 588"/>
                <a:gd name="T87" fmla="*/ 17 h 477"/>
                <a:gd name="T88" fmla="*/ 65 w 588"/>
                <a:gd name="T89" fmla="*/ 21 h 477"/>
                <a:gd name="T90" fmla="*/ 65 w 588"/>
                <a:gd name="T91" fmla="*/ 22 h 477"/>
                <a:gd name="T92" fmla="*/ 70 w 588"/>
                <a:gd name="T93" fmla="*/ 21 h 477"/>
                <a:gd name="T94" fmla="*/ 66 w 588"/>
                <a:gd name="T95" fmla="*/ 25 h 477"/>
                <a:gd name="T96" fmla="*/ 71 w 588"/>
                <a:gd name="T97" fmla="*/ 23 h 477"/>
                <a:gd name="T98" fmla="*/ 64 w 588"/>
                <a:gd name="T99" fmla="*/ 28 h 477"/>
                <a:gd name="T100" fmla="*/ 71 w 588"/>
                <a:gd name="T101" fmla="*/ 24 h 477"/>
                <a:gd name="T102" fmla="*/ 65 w 588"/>
                <a:gd name="T103" fmla="*/ 31 h 477"/>
                <a:gd name="T104" fmla="*/ 73 w 588"/>
                <a:gd name="T105" fmla="*/ 27 h 477"/>
                <a:gd name="T106" fmla="*/ 66 w 588"/>
                <a:gd name="T107" fmla="*/ 33 h 477"/>
                <a:gd name="T108" fmla="*/ 73 w 588"/>
                <a:gd name="T109" fmla="*/ 29 h 477"/>
                <a:gd name="T110" fmla="*/ 70 w 588"/>
                <a:gd name="T111" fmla="*/ 33 h 477"/>
                <a:gd name="T112" fmla="*/ 71 w 588"/>
                <a:gd name="T113" fmla="*/ 34 h 477"/>
                <a:gd name="T114" fmla="*/ 37 w 588"/>
                <a:gd name="T115" fmla="*/ 49 h 4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8" h="477">
                  <a:moveTo>
                    <a:pt x="132" y="463"/>
                  </a:moveTo>
                  <a:lnTo>
                    <a:pt x="122" y="467"/>
                  </a:lnTo>
                  <a:lnTo>
                    <a:pt x="114" y="470"/>
                  </a:lnTo>
                  <a:lnTo>
                    <a:pt x="105" y="474"/>
                  </a:lnTo>
                  <a:lnTo>
                    <a:pt x="97" y="476"/>
                  </a:lnTo>
                  <a:lnTo>
                    <a:pt x="90" y="477"/>
                  </a:lnTo>
                  <a:lnTo>
                    <a:pt x="83" y="476"/>
                  </a:lnTo>
                  <a:lnTo>
                    <a:pt x="78" y="473"/>
                  </a:lnTo>
                  <a:lnTo>
                    <a:pt x="72" y="467"/>
                  </a:lnTo>
                  <a:lnTo>
                    <a:pt x="76" y="465"/>
                  </a:lnTo>
                  <a:lnTo>
                    <a:pt x="81" y="463"/>
                  </a:lnTo>
                  <a:lnTo>
                    <a:pt x="86" y="461"/>
                  </a:lnTo>
                  <a:lnTo>
                    <a:pt x="90" y="459"/>
                  </a:lnTo>
                  <a:lnTo>
                    <a:pt x="94" y="458"/>
                  </a:lnTo>
                  <a:lnTo>
                    <a:pt x="98" y="455"/>
                  </a:lnTo>
                  <a:lnTo>
                    <a:pt x="103" y="454"/>
                  </a:lnTo>
                  <a:lnTo>
                    <a:pt x="107" y="452"/>
                  </a:lnTo>
                  <a:lnTo>
                    <a:pt x="103" y="452"/>
                  </a:lnTo>
                  <a:lnTo>
                    <a:pt x="97" y="453"/>
                  </a:lnTo>
                  <a:lnTo>
                    <a:pt x="92" y="454"/>
                  </a:lnTo>
                  <a:lnTo>
                    <a:pt x="87" y="457"/>
                  </a:lnTo>
                  <a:lnTo>
                    <a:pt x="82" y="458"/>
                  </a:lnTo>
                  <a:lnTo>
                    <a:pt x="78" y="460"/>
                  </a:lnTo>
                  <a:lnTo>
                    <a:pt x="73" y="461"/>
                  </a:lnTo>
                  <a:lnTo>
                    <a:pt x="68" y="462"/>
                  </a:lnTo>
                  <a:lnTo>
                    <a:pt x="67" y="459"/>
                  </a:lnTo>
                  <a:lnTo>
                    <a:pt x="65" y="455"/>
                  </a:lnTo>
                  <a:lnTo>
                    <a:pt x="64" y="453"/>
                  </a:lnTo>
                  <a:lnTo>
                    <a:pt x="61" y="450"/>
                  </a:lnTo>
                  <a:lnTo>
                    <a:pt x="65" y="448"/>
                  </a:lnTo>
                  <a:lnTo>
                    <a:pt x="72" y="446"/>
                  </a:lnTo>
                  <a:lnTo>
                    <a:pt x="80" y="443"/>
                  </a:lnTo>
                  <a:lnTo>
                    <a:pt x="90" y="438"/>
                  </a:lnTo>
                  <a:lnTo>
                    <a:pt x="98" y="435"/>
                  </a:lnTo>
                  <a:lnTo>
                    <a:pt x="106" y="430"/>
                  </a:lnTo>
                  <a:lnTo>
                    <a:pt x="112" y="427"/>
                  </a:lnTo>
                  <a:lnTo>
                    <a:pt x="114" y="423"/>
                  </a:lnTo>
                  <a:lnTo>
                    <a:pt x="107" y="427"/>
                  </a:lnTo>
                  <a:lnTo>
                    <a:pt x="101" y="430"/>
                  </a:lnTo>
                  <a:lnTo>
                    <a:pt x="94" y="432"/>
                  </a:lnTo>
                  <a:lnTo>
                    <a:pt x="87" y="436"/>
                  </a:lnTo>
                  <a:lnTo>
                    <a:pt x="80" y="438"/>
                  </a:lnTo>
                  <a:lnTo>
                    <a:pt x="73" y="440"/>
                  </a:lnTo>
                  <a:lnTo>
                    <a:pt x="66" y="443"/>
                  </a:lnTo>
                  <a:lnTo>
                    <a:pt x="59" y="445"/>
                  </a:lnTo>
                  <a:lnTo>
                    <a:pt x="58" y="443"/>
                  </a:lnTo>
                  <a:lnTo>
                    <a:pt x="57" y="439"/>
                  </a:lnTo>
                  <a:lnTo>
                    <a:pt x="54" y="437"/>
                  </a:lnTo>
                  <a:lnTo>
                    <a:pt x="53" y="435"/>
                  </a:lnTo>
                  <a:lnTo>
                    <a:pt x="58" y="432"/>
                  </a:lnTo>
                  <a:lnTo>
                    <a:pt x="66" y="429"/>
                  </a:lnTo>
                  <a:lnTo>
                    <a:pt x="75" y="425"/>
                  </a:lnTo>
                  <a:lnTo>
                    <a:pt x="86" y="420"/>
                  </a:lnTo>
                  <a:lnTo>
                    <a:pt x="96" y="415"/>
                  </a:lnTo>
                  <a:lnTo>
                    <a:pt x="104" y="410"/>
                  </a:lnTo>
                  <a:lnTo>
                    <a:pt x="111" y="406"/>
                  </a:lnTo>
                  <a:lnTo>
                    <a:pt x="113" y="402"/>
                  </a:lnTo>
                  <a:lnTo>
                    <a:pt x="105" y="406"/>
                  </a:lnTo>
                  <a:lnTo>
                    <a:pt x="97" y="409"/>
                  </a:lnTo>
                  <a:lnTo>
                    <a:pt x="89" y="413"/>
                  </a:lnTo>
                  <a:lnTo>
                    <a:pt x="81" y="416"/>
                  </a:lnTo>
                  <a:lnTo>
                    <a:pt x="74" y="420"/>
                  </a:lnTo>
                  <a:lnTo>
                    <a:pt x="66" y="423"/>
                  </a:lnTo>
                  <a:lnTo>
                    <a:pt x="58" y="427"/>
                  </a:lnTo>
                  <a:lnTo>
                    <a:pt x="51" y="430"/>
                  </a:lnTo>
                  <a:lnTo>
                    <a:pt x="49" y="425"/>
                  </a:lnTo>
                  <a:lnTo>
                    <a:pt x="46" y="421"/>
                  </a:lnTo>
                  <a:lnTo>
                    <a:pt x="45" y="417"/>
                  </a:lnTo>
                  <a:lnTo>
                    <a:pt x="43" y="413"/>
                  </a:lnTo>
                  <a:lnTo>
                    <a:pt x="49" y="410"/>
                  </a:lnTo>
                  <a:lnTo>
                    <a:pt x="53" y="408"/>
                  </a:lnTo>
                  <a:lnTo>
                    <a:pt x="59" y="405"/>
                  </a:lnTo>
                  <a:lnTo>
                    <a:pt x="64" y="402"/>
                  </a:lnTo>
                  <a:lnTo>
                    <a:pt x="69" y="400"/>
                  </a:lnTo>
                  <a:lnTo>
                    <a:pt x="74" y="398"/>
                  </a:lnTo>
                  <a:lnTo>
                    <a:pt x="80" y="395"/>
                  </a:lnTo>
                  <a:lnTo>
                    <a:pt x="84" y="393"/>
                  </a:lnTo>
                  <a:lnTo>
                    <a:pt x="84" y="392"/>
                  </a:lnTo>
                  <a:lnTo>
                    <a:pt x="84" y="391"/>
                  </a:lnTo>
                  <a:lnTo>
                    <a:pt x="86" y="391"/>
                  </a:lnTo>
                  <a:lnTo>
                    <a:pt x="80" y="393"/>
                  </a:lnTo>
                  <a:lnTo>
                    <a:pt x="74" y="395"/>
                  </a:lnTo>
                  <a:lnTo>
                    <a:pt x="68" y="398"/>
                  </a:lnTo>
                  <a:lnTo>
                    <a:pt x="64" y="399"/>
                  </a:lnTo>
                  <a:lnTo>
                    <a:pt x="58" y="401"/>
                  </a:lnTo>
                  <a:lnTo>
                    <a:pt x="52" y="404"/>
                  </a:lnTo>
                  <a:lnTo>
                    <a:pt x="46" y="405"/>
                  </a:lnTo>
                  <a:lnTo>
                    <a:pt x="41" y="407"/>
                  </a:lnTo>
                  <a:lnTo>
                    <a:pt x="39" y="404"/>
                  </a:lnTo>
                  <a:lnTo>
                    <a:pt x="38" y="399"/>
                  </a:lnTo>
                  <a:lnTo>
                    <a:pt x="37" y="395"/>
                  </a:lnTo>
                  <a:lnTo>
                    <a:pt x="36" y="392"/>
                  </a:lnTo>
                  <a:lnTo>
                    <a:pt x="39" y="390"/>
                  </a:lnTo>
                  <a:lnTo>
                    <a:pt x="48" y="385"/>
                  </a:lnTo>
                  <a:lnTo>
                    <a:pt x="57" y="381"/>
                  </a:lnTo>
                  <a:lnTo>
                    <a:pt x="67" y="376"/>
                  </a:lnTo>
                  <a:lnTo>
                    <a:pt x="78" y="370"/>
                  </a:lnTo>
                  <a:lnTo>
                    <a:pt x="88" y="366"/>
                  </a:lnTo>
                  <a:lnTo>
                    <a:pt x="95" y="362"/>
                  </a:lnTo>
                  <a:lnTo>
                    <a:pt x="99" y="360"/>
                  </a:lnTo>
                  <a:lnTo>
                    <a:pt x="90" y="362"/>
                  </a:lnTo>
                  <a:lnTo>
                    <a:pt x="82" y="366"/>
                  </a:lnTo>
                  <a:lnTo>
                    <a:pt x="73" y="369"/>
                  </a:lnTo>
                  <a:lnTo>
                    <a:pt x="65" y="372"/>
                  </a:lnTo>
                  <a:lnTo>
                    <a:pt x="57" y="376"/>
                  </a:lnTo>
                  <a:lnTo>
                    <a:pt x="49" y="378"/>
                  </a:lnTo>
                  <a:lnTo>
                    <a:pt x="41" y="382"/>
                  </a:lnTo>
                  <a:lnTo>
                    <a:pt x="33" y="385"/>
                  </a:lnTo>
                  <a:lnTo>
                    <a:pt x="31" y="382"/>
                  </a:lnTo>
                  <a:lnTo>
                    <a:pt x="30" y="377"/>
                  </a:lnTo>
                  <a:lnTo>
                    <a:pt x="28" y="374"/>
                  </a:lnTo>
                  <a:lnTo>
                    <a:pt x="27" y="370"/>
                  </a:lnTo>
                  <a:lnTo>
                    <a:pt x="35" y="367"/>
                  </a:lnTo>
                  <a:lnTo>
                    <a:pt x="43" y="363"/>
                  </a:lnTo>
                  <a:lnTo>
                    <a:pt x="51" y="359"/>
                  </a:lnTo>
                  <a:lnTo>
                    <a:pt x="60" y="355"/>
                  </a:lnTo>
                  <a:lnTo>
                    <a:pt x="68" y="351"/>
                  </a:lnTo>
                  <a:lnTo>
                    <a:pt x="76" y="346"/>
                  </a:lnTo>
                  <a:lnTo>
                    <a:pt x="84" y="341"/>
                  </a:lnTo>
                  <a:lnTo>
                    <a:pt x="92" y="337"/>
                  </a:lnTo>
                  <a:lnTo>
                    <a:pt x="84" y="340"/>
                  </a:lnTo>
                  <a:lnTo>
                    <a:pt x="76" y="344"/>
                  </a:lnTo>
                  <a:lnTo>
                    <a:pt x="68" y="347"/>
                  </a:lnTo>
                  <a:lnTo>
                    <a:pt x="59" y="349"/>
                  </a:lnTo>
                  <a:lnTo>
                    <a:pt x="51" y="353"/>
                  </a:lnTo>
                  <a:lnTo>
                    <a:pt x="43" y="356"/>
                  </a:lnTo>
                  <a:lnTo>
                    <a:pt x="34" y="360"/>
                  </a:lnTo>
                  <a:lnTo>
                    <a:pt x="26" y="363"/>
                  </a:lnTo>
                  <a:lnTo>
                    <a:pt x="24" y="360"/>
                  </a:lnTo>
                  <a:lnTo>
                    <a:pt x="23" y="355"/>
                  </a:lnTo>
                  <a:lnTo>
                    <a:pt x="22" y="352"/>
                  </a:lnTo>
                  <a:lnTo>
                    <a:pt x="21" y="347"/>
                  </a:lnTo>
                  <a:lnTo>
                    <a:pt x="29" y="341"/>
                  </a:lnTo>
                  <a:lnTo>
                    <a:pt x="38" y="336"/>
                  </a:lnTo>
                  <a:lnTo>
                    <a:pt x="51" y="331"/>
                  </a:lnTo>
                  <a:lnTo>
                    <a:pt x="64" y="326"/>
                  </a:lnTo>
                  <a:lnTo>
                    <a:pt x="76" y="322"/>
                  </a:lnTo>
                  <a:lnTo>
                    <a:pt x="89" y="317"/>
                  </a:lnTo>
                  <a:lnTo>
                    <a:pt x="101" y="310"/>
                  </a:lnTo>
                  <a:lnTo>
                    <a:pt x="110" y="302"/>
                  </a:lnTo>
                  <a:lnTo>
                    <a:pt x="89" y="311"/>
                  </a:lnTo>
                  <a:lnTo>
                    <a:pt x="73" y="317"/>
                  </a:lnTo>
                  <a:lnTo>
                    <a:pt x="60" y="323"/>
                  </a:lnTo>
                  <a:lnTo>
                    <a:pt x="51" y="326"/>
                  </a:lnTo>
                  <a:lnTo>
                    <a:pt x="44" y="330"/>
                  </a:lnTo>
                  <a:lnTo>
                    <a:pt x="37" y="332"/>
                  </a:lnTo>
                  <a:lnTo>
                    <a:pt x="30" y="334"/>
                  </a:lnTo>
                  <a:lnTo>
                    <a:pt x="22" y="338"/>
                  </a:lnTo>
                  <a:lnTo>
                    <a:pt x="21" y="332"/>
                  </a:lnTo>
                  <a:lnTo>
                    <a:pt x="22" y="328"/>
                  </a:lnTo>
                  <a:lnTo>
                    <a:pt x="23" y="322"/>
                  </a:lnTo>
                  <a:lnTo>
                    <a:pt x="24" y="317"/>
                  </a:lnTo>
                  <a:lnTo>
                    <a:pt x="31" y="314"/>
                  </a:lnTo>
                  <a:lnTo>
                    <a:pt x="41" y="311"/>
                  </a:lnTo>
                  <a:lnTo>
                    <a:pt x="49" y="308"/>
                  </a:lnTo>
                  <a:lnTo>
                    <a:pt x="58" y="303"/>
                  </a:lnTo>
                  <a:lnTo>
                    <a:pt x="67" y="300"/>
                  </a:lnTo>
                  <a:lnTo>
                    <a:pt x="76" y="295"/>
                  </a:lnTo>
                  <a:lnTo>
                    <a:pt x="84" y="291"/>
                  </a:lnTo>
                  <a:lnTo>
                    <a:pt x="91" y="286"/>
                  </a:lnTo>
                  <a:lnTo>
                    <a:pt x="84" y="286"/>
                  </a:lnTo>
                  <a:lnTo>
                    <a:pt x="76" y="288"/>
                  </a:lnTo>
                  <a:lnTo>
                    <a:pt x="66" y="292"/>
                  </a:lnTo>
                  <a:lnTo>
                    <a:pt x="56" y="296"/>
                  </a:lnTo>
                  <a:lnTo>
                    <a:pt x="45" y="301"/>
                  </a:lnTo>
                  <a:lnTo>
                    <a:pt x="36" y="305"/>
                  </a:lnTo>
                  <a:lnTo>
                    <a:pt x="28" y="309"/>
                  </a:lnTo>
                  <a:lnTo>
                    <a:pt x="22" y="311"/>
                  </a:lnTo>
                  <a:lnTo>
                    <a:pt x="21" y="307"/>
                  </a:lnTo>
                  <a:lnTo>
                    <a:pt x="20" y="303"/>
                  </a:lnTo>
                  <a:lnTo>
                    <a:pt x="19" y="300"/>
                  </a:lnTo>
                  <a:lnTo>
                    <a:pt x="18" y="296"/>
                  </a:lnTo>
                  <a:lnTo>
                    <a:pt x="24" y="291"/>
                  </a:lnTo>
                  <a:lnTo>
                    <a:pt x="33" y="285"/>
                  </a:lnTo>
                  <a:lnTo>
                    <a:pt x="41" y="281"/>
                  </a:lnTo>
                  <a:lnTo>
                    <a:pt x="50" y="278"/>
                  </a:lnTo>
                  <a:lnTo>
                    <a:pt x="59" y="275"/>
                  </a:lnTo>
                  <a:lnTo>
                    <a:pt x="69" y="270"/>
                  </a:lnTo>
                  <a:lnTo>
                    <a:pt x="79" y="266"/>
                  </a:lnTo>
                  <a:lnTo>
                    <a:pt x="87" y="261"/>
                  </a:lnTo>
                  <a:lnTo>
                    <a:pt x="78" y="264"/>
                  </a:lnTo>
                  <a:lnTo>
                    <a:pt x="68" y="266"/>
                  </a:lnTo>
                  <a:lnTo>
                    <a:pt x="60" y="270"/>
                  </a:lnTo>
                  <a:lnTo>
                    <a:pt x="51" y="273"/>
                  </a:lnTo>
                  <a:lnTo>
                    <a:pt x="43" y="277"/>
                  </a:lnTo>
                  <a:lnTo>
                    <a:pt x="34" y="280"/>
                  </a:lnTo>
                  <a:lnTo>
                    <a:pt x="26" y="284"/>
                  </a:lnTo>
                  <a:lnTo>
                    <a:pt x="16" y="287"/>
                  </a:lnTo>
                  <a:lnTo>
                    <a:pt x="13" y="281"/>
                  </a:lnTo>
                  <a:lnTo>
                    <a:pt x="12" y="277"/>
                  </a:lnTo>
                  <a:lnTo>
                    <a:pt x="11" y="275"/>
                  </a:lnTo>
                  <a:lnTo>
                    <a:pt x="11" y="271"/>
                  </a:lnTo>
                  <a:lnTo>
                    <a:pt x="16" y="269"/>
                  </a:lnTo>
                  <a:lnTo>
                    <a:pt x="24" y="266"/>
                  </a:lnTo>
                  <a:lnTo>
                    <a:pt x="34" y="263"/>
                  </a:lnTo>
                  <a:lnTo>
                    <a:pt x="44" y="258"/>
                  </a:lnTo>
                  <a:lnTo>
                    <a:pt x="54" y="255"/>
                  </a:lnTo>
                  <a:lnTo>
                    <a:pt x="64" y="250"/>
                  </a:lnTo>
                  <a:lnTo>
                    <a:pt x="71" y="246"/>
                  </a:lnTo>
                  <a:lnTo>
                    <a:pt x="75" y="242"/>
                  </a:lnTo>
                  <a:lnTo>
                    <a:pt x="67" y="245"/>
                  </a:lnTo>
                  <a:lnTo>
                    <a:pt x="59" y="248"/>
                  </a:lnTo>
                  <a:lnTo>
                    <a:pt x="50" y="250"/>
                  </a:lnTo>
                  <a:lnTo>
                    <a:pt x="42" y="254"/>
                  </a:lnTo>
                  <a:lnTo>
                    <a:pt x="33" y="256"/>
                  </a:lnTo>
                  <a:lnTo>
                    <a:pt x="24" y="260"/>
                  </a:lnTo>
                  <a:lnTo>
                    <a:pt x="15" y="262"/>
                  </a:lnTo>
                  <a:lnTo>
                    <a:pt x="7" y="265"/>
                  </a:lnTo>
                  <a:lnTo>
                    <a:pt x="6" y="262"/>
                  </a:lnTo>
                  <a:lnTo>
                    <a:pt x="5" y="258"/>
                  </a:lnTo>
                  <a:lnTo>
                    <a:pt x="4" y="255"/>
                  </a:lnTo>
                  <a:lnTo>
                    <a:pt x="3" y="252"/>
                  </a:lnTo>
                  <a:lnTo>
                    <a:pt x="8" y="249"/>
                  </a:lnTo>
                  <a:lnTo>
                    <a:pt x="15" y="247"/>
                  </a:lnTo>
                  <a:lnTo>
                    <a:pt x="24" y="242"/>
                  </a:lnTo>
                  <a:lnTo>
                    <a:pt x="34" y="239"/>
                  </a:lnTo>
                  <a:lnTo>
                    <a:pt x="44" y="234"/>
                  </a:lnTo>
                  <a:lnTo>
                    <a:pt x="52" y="231"/>
                  </a:lnTo>
                  <a:lnTo>
                    <a:pt x="59" y="226"/>
                  </a:lnTo>
                  <a:lnTo>
                    <a:pt x="64" y="223"/>
                  </a:lnTo>
                  <a:lnTo>
                    <a:pt x="63" y="223"/>
                  </a:lnTo>
                  <a:lnTo>
                    <a:pt x="60" y="223"/>
                  </a:lnTo>
                  <a:lnTo>
                    <a:pt x="57" y="224"/>
                  </a:lnTo>
                  <a:lnTo>
                    <a:pt x="52" y="225"/>
                  </a:lnTo>
                  <a:lnTo>
                    <a:pt x="45" y="228"/>
                  </a:lnTo>
                  <a:lnTo>
                    <a:pt x="35" y="232"/>
                  </a:lnTo>
                  <a:lnTo>
                    <a:pt x="21" y="238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" y="225"/>
                  </a:lnTo>
                  <a:lnTo>
                    <a:pt x="6" y="219"/>
                  </a:lnTo>
                  <a:lnTo>
                    <a:pt x="15" y="212"/>
                  </a:lnTo>
                  <a:lnTo>
                    <a:pt x="15" y="214"/>
                  </a:lnTo>
                  <a:lnTo>
                    <a:pt x="16" y="214"/>
                  </a:lnTo>
                  <a:lnTo>
                    <a:pt x="16" y="215"/>
                  </a:lnTo>
                  <a:lnTo>
                    <a:pt x="18" y="215"/>
                  </a:lnTo>
                  <a:lnTo>
                    <a:pt x="22" y="214"/>
                  </a:lnTo>
                  <a:lnTo>
                    <a:pt x="27" y="211"/>
                  </a:lnTo>
                  <a:lnTo>
                    <a:pt x="31" y="209"/>
                  </a:lnTo>
                  <a:lnTo>
                    <a:pt x="38" y="207"/>
                  </a:lnTo>
                  <a:lnTo>
                    <a:pt x="48" y="202"/>
                  </a:lnTo>
                  <a:lnTo>
                    <a:pt x="59" y="197"/>
                  </a:lnTo>
                  <a:lnTo>
                    <a:pt x="74" y="190"/>
                  </a:lnTo>
                  <a:lnTo>
                    <a:pt x="92" y="182"/>
                  </a:lnTo>
                  <a:lnTo>
                    <a:pt x="113" y="172"/>
                  </a:lnTo>
                  <a:lnTo>
                    <a:pt x="134" y="162"/>
                  </a:lnTo>
                  <a:lnTo>
                    <a:pt x="156" y="152"/>
                  </a:lnTo>
                  <a:lnTo>
                    <a:pt x="177" y="142"/>
                  </a:lnTo>
                  <a:lnTo>
                    <a:pt x="197" y="132"/>
                  </a:lnTo>
                  <a:lnTo>
                    <a:pt x="219" y="121"/>
                  </a:lnTo>
                  <a:lnTo>
                    <a:pt x="240" y="112"/>
                  </a:lnTo>
                  <a:lnTo>
                    <a:pt x="262" y="102"/>
                  </a:lnTo>
                  <a:lnTo>
                    <a:pt x="283" y="91"/>
                  </a:lnTo>
                  <a:lnTo>
                    <a:pt x="305" y="82"/>
                  </a:lnTo>
                  <a:lnTo>
                    <a:pt x="325" y="72"/>
                  </a:lnTo>
                  <a:lnTo>
                    <a:pt x="347" y="61"/>
                  </a:lnTo>
                  <a:lnTo>
                    <a:pt x="368" y="51"/>
                  </a:lnTo>
                  <a:lnTo>
                    <a:pt x="390" y="42"/>
                  </a:lnTo>
                  <a:lnTo>
                    <a:pt x="411" y="32"/>
                  </a:lnTo>
                  <a:lnTo>
                    <a:pt x="432" y="21"/>
                  </a:lnTo>
                  <a:lnTo>
                    <a:pt x="432" y="20"/>
                  </a:lnTo>
                  <a:lnTo>
                    <a:pt x="434" y="19"/>
                  </a:lnTo>
                  <a:lnTo>
                    <a:pt x="435" y="18"/>
                  </a:lnTo>
                  <a:lnTo>
                    <a:pt x="432" y="12"/>
                  </a:lnTo>
                  <a:lnTo>
                    <a:pt x="431" y="10"/>
                  </a:lnTo>
                  <a:lnTo>
                    <a:pt x="429" y="10"/>
                  </a:lnTo>
                  <a:lnTo>
                    <a:pt x="424" y="10"/>
                  </a:lnTo>
                  <a:lnTo>
                    <a:pt x="426" y="11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6" y="15"/>
                  </a:lnTo>
                  <a:lnTo>
                    <a:pt x="422" y="17"/>
                  </a:lnTo>
                  <a:lnTo>
                    <a:pt x="420" y="18"/>
                  </a:lnTo>
                  <a:lnTo>
                    <a:pt x="416" y="20"/>
                  </a:lnTo>
                  <a:lnTo>
                    <a:pt x="413" y="21"/>
                  </a:lnTo>
                  <a:lnTo>
                    <a:pt x="413" y="18"/>
                  </a:lnTo>
                  <a:lnTo>
                    <a:pt x="412" y="14"/>
                  </a:lnTo>
                  <a:lnTo>
                    <a:pt x="412" y="11"/>
                  </a:lnTo>
                  <a:lnTo>
                    <a:pt x="411" y="5"/>
                  </a:lnTo>
                  <a:lnTo>
                    <a:pt x="417" y="4"/>
                  </a:lnTo>
                  <a:lnTo>
                    <a:pt x="424" y="3"/>
                  </a:lnTo>
                  <a:lnTo>
                    <a:pt x="432" y="2"/>
                  </a:lnTo>
                  <a:lnTo>
                    <a:pt x="441" y="0"/>
                  </a:lnTo>
                  <a:lnTo>
                    <a:pt x="447" y="2"/>
                  </a:lnTo>
                  <a:lnTo>
                    <a:pt x="454" y="4"/>
                  </a:lnTo>
                  <a:lnTo>
                    <a:pt x="461" y="9"/>
                  </a:lnTo>
                  <a:lnTo>
                    <a:pt x="466" y="14"/>
                  </a:lnTo>
                  <a:lnTo>
                    <a:pt x="462" y="18"/>
                  </a:lnTo>
                  <a:lnTo>
                    <a:pt x="457" y="23"/>
                  </a:lnTo>
                  <a:lnTo>
                    <a:pt x="450" y="30"/>
                  </a:lnTo>
                  <a:lnTo>
                    <a:pt x="446" y="34"/>
                  </a:lnTo>
                  <a:lnTo>
                    <a:pt x="454" y="30"/>
                  </a:lnTo>
                  <a:lnTo>
                    <a:pt x="459" y="28"/>
                  </a:lnTo>
                  <a:lnTo>
                    <a:pt x="464" y="26"/>
                  </a:lnTo>
                  <a:lnTo>
                    <a:pt x="469" y="22"/>
                  </a:lnTo>
                  <a:lnTo>
                    <a:pt x="469" y="23"/>
                  </a:lnTo>
                  <a:lnTo>
                    <a:pt x="470" y="25"/>
                  </a:lnTo>
                  <a:lnTo>
                    <a:pt x="470" y="27"/>
                  </a:lnTo>
                  <a:lnTo>
                    <a:pt x="470" y="28"/>
                  </a:lnTo>
                  <a:lnTo>
                    <a:pt x="465" y="33"/>
                  </a:lnTo>
                  <a:lnTo>
                    <a:pt x="460" y="37"/>
                  </a:lnTo>
                  <a:lnTo>
                    <a:pt x="454" y="41"/>
                  </a:lnTo>
                  <a:lnTo>
                    <a:pt x="449" y="45"/>
                  </a:lnTo>
                  <a:lnTo>
                    <a:pt x="443" y="49"/>
                  </a:lnTo>
                  <a:lnTo>
                    <a:pt x="437" y="52"/>
                  </a:lnTo>
                  <a:lnTo>
                    <a:pt x="432" y="56"/>
                  </a:lnTo>
                  <a:lnTo>
                    <a:pt x="427" y="59"/>
                  </a:lnTo>
                  <a:lnTo>
                    <a:pt x="427" y="60"/>
                  </a:lnTo>
                  <a:lnTo>
                    <a:pt x="432" y="58"/>
                  </a:lnTo>
                  <a:lnTo>
                    <a:pt x="438" y="56"/>
                  </a:lnTo>
                  <a:lnTo>
                    <a:pt x="444" y="52"/>
                  </a:lnTo>
                  <a:lnTo>
                    <a:pt x="450" y="49"/>
                  </a:lnTo>
                  <a:lnTo>
                    <a:pt x="455" y="45"/>
                  </a:lnTo>
                  <a:lnTo>
                    <a:pt x="461" y="42"/>
                  </a:lnTo>
                  <a:lnTo>
                    <a:pt x="468" y="38"/>
                  </a:lnTo>
                  <a:lnTo>
                    <a:pt x="474" y="35"/>
                  </a:lnTo>
                  <a:lnTo>
                    <a:pt x="474" y="37"/>
                  </a:lnTo>
                  <a:lnTo>
                    <a:pt x="475" y="40"/>
                  </a:lnTo>
                  <a:lnTo>
                    <a:pt x="475" y="41"/>
                  </a:lnTo>
                  <a:lnTo>
                    <a:pt x="476" y="43"/>
                  </a:lnTo>
                  <a:lnTo>
                    <a:pt x="472" y="48"/>
                  </a:lnTo>
                  <a:lnTo>
                    <a:pt x="466" y="51"/>
                  </a:lnTo>
                  <a:lnTo>
                    <a:pt x="460" y="56"/>
                  </a:lnTo>
                  <a:lnTo>
                    <a:pt x="455" y="59"/>
                  </a:lnTo>
                  <a:lnTo>
                    <a:pt x="450" y="63"/>
                  </a:lnTo>
                  <a:lnTo>
                    <a:pt x="446" y="66"/>
                  </a:lnTo>
                  <a:lnTo>
                    <a:pt x="442" y="70"/>
                  </a:lnTo>
                  <a:lnTo>
                    <a:pt x="439" y="73"/>
                  </a:lnTo>
                  <a:lnTo>
                    <a:pt x="444" y="71"/>
                  </a:lnTo>
                  <a:lnTo>
                    <a:pt x="449" y="68"/>
                  </a:lnTo>
                  <a:lnTo>
                    <a:pt x="453" y="66"/>
                  </a:lnTo>
                  <a:lnTo>
                    <a:pt x="458" y="63"/>
                  </a:lnTo>
                  <a:lnTo>
                    <a:pt x="462" y="60"/>
                  </a:lnTo>
                  <a:lnTo>
                    <a:pt x="468" y="58"/>
                  </a:lnTo>
                  <a:lnTo>
                    <a:pt x="473" y="56"/>
                  </a:lnTo>
                  <a:lnTo>
                    <a:pt x="479" y="53"/>
                  </a:lnTo>
                  <a:lnTo>
                    <a:pt x="481" y="56"/>
                  </a:lnTo>
                  <a:lnTo>
                    <a:pt x="482" y="58"/>
                  </a:lnTo>
                  <a:lnTo>
                    <a:pt x="482" y="61"/>
                  </a:lnTo>
                  <a:lnTo>
                    <a:pt x="483" y="67"/>
                  </a:lnTo>
                  <a:lnTo>
                    <a:pt x="462" y="80"/>
                  </a:lnTo>
                  <a:lnTo>
                    <a:pt x="447" y="90"/>
                  </a:lnTo>
                  <a:lnTo>
                    <a:pt x="436" y="97"/>
                  </a:lnTo>
                  <a:lnTo>
                    <a:pt x="429" y="102"/>
                  </a:lnTo>
                  <a:lnTo>
                    <a:pt x="424" y="105"/>
                  </a:lnTo>
                  <a:lnTo>
                    <a:pt x="421" y="106"/>
                  </a:lnTo>
                  <a:lnTo>
                    <a:pt x="420" y="108"/>
                  </a:lnTo>
                  <a:lnTo>
                    <a:pt x="420" y="109"/>
                  </a:lnTo>
                  <a:lnTo>
                    <a:pt x="428" y="105"/>
                  </a:lnTo>
                  <a:lnTo>
                    <a:pt x="437" y="101"/>
                  </a:lnTo>
                  <a:lnTo>
                    <a:pt x="445" y="96"/>
                  </a:lnTo>
                  <a:lnTo>
                    <a:pt x="453" y="91"/>
                  </a:lnTo>
                  <a:lnTo>
                    <a:pt x="461" y="86"/>
                  </a:lnTo>
                  <a:lnTo>
                    <a:pt x="469" y="82"/>
                  </a:lnTo>
                  <a:lnTo>
                    <a:pt x="477" y="78"/>
                  </a:lnTo>
                  <a:lnTo>
                    <a:pt x="487" y="74"/>
                  </a:lnTo>
                  <a:lnTo>
                    <a:pt x="488" y="76"/>
                  </a:lnTo>
                  <a:lnTo>
                    <a:pt x="489" y="80"/>
                  </a:lnTo>
                  <a:lnTo>
                    <a:pt x="490" y="83"/>
                  </a:lnTo>
                  <a:lnTo>
                    <a:pt x="491" y="86"/>
                  </a:lnTo>
                  <a:lnTo>
                    <a:pt x="489" y="89"/>
                  </a:lnTo>
                  <a:lnTo>
                    <a:pt x="484" y="94"/>
                  </a:lnTo>
                  <a:lnTo>
                    <a:pt x="479" y="97"/>
                  </a:lnTo>
                  <a:lnTo>
                    <a:pt x="472" y="101"/>
                  </a:lnTo>
                  <a:lnTo>
                    <a:pt x="465" y="105"/>
                  </a:lnTo>
                  <a:lnTo>
                    <a:pt x="458" y="108"/>
                  </a:lnTo>
                  <a:lnTo>
                    <a:pt x="452" y="110"/>
                  </a:lnTo>
                  <a:lnTo>
                    <a:pt x="449" y="112"/>
                  </a:lnTo>
                  <a:lnTo>
                    <a:pt x="450" y="113"/>
                  </a:lnTo>
                  <a:lnTo>
                    <a:pt x="451" y="114"/>
                  </a:lnTo>
                  <a:lnTo>
                    <a:pt x="459" y="110"/>
                  </a:lnTo>
                  <a:lnTo>
                    <a:pt x="467" y="105"/>
                  </a:lnTo>
                  <a:lnTo>
                    <a:pt x="474" y="102"/>
                  </a:lnTo>
                  <a:lnTo>
                    <a:pt x="481" y="98"/>
                  </a:lnTo>
                  <a:lnTo>
                    <a:pt x="488" y="96"/>
                  </a:lnTo>
                  <a:lnTo>
                    <a:pt x="495" y="95"/>
                  </a:lnTo>
                  <a:lnTo>
                    <a:pt x="503" y="96"/>
                  </a:lnTo>
                  <a:lnTo>
                    <a:pt x="512" y="98"/>
                  </a:lnTo>
                  <a:lnTo>
                    <a:pt x="510" y="102"/>
                  </a:lnTo>
                  <a:lnTo>
                    <a:pt x="505" y="104"/>
                  </a:lnTo>
                  <a:lnTo>
                    <a:pt x="497" y="111"/>
                  </a:lnTo>
                  <a:lnTo>
                    <a:pt x="480" y="121"/>
                  </a:lnTo>
                  <a:lnTo>
                    <a:pt x="480" y="123"/>
                  </a:lnTo>
                  <a:lnTo>
                    <a:pt x="480" y="124"/>
                  </a:lnTo>
                  <a:lnTo>
                    <a:pt x="482" y="123"/>
                  </a:lnTo>
                  <a:lnTo>
                    <a:pt x="485" y="121"/>
                  </a:lnTo>
                  <a:lnTo>
                    <a:pt x="488" y="120"/>
                  </a:lnTo>
                  <a:lnTo>
                    <a:pt x="491" y="118"/>
                  </a:lnTo>
                  <a:lnTo>
                    <a:pt x="496" y="116"/>
                  </a:lnTo>
                  <a:lnTo>
                    <a:pt x="502" y="113"/>
                  </a:lnTo>
                  <a:lnTo>
                    <a:pt x="510" y="109"/>
                  </a:lnTo>
                  <a:lnTo>
                    <a:pt x="521" y="103"/>
                  </a:lnTo>
                  <a:lnTo>
                    <a:pt x="523" y="105"/>
                  </a:lnTo>
                  <a:lnTo>
                    <a:pt x="525" y="108"/>
                  </a:lnTo>
                  <a:lnTo>
                    <a:pt x="527" y="110"/>
                  </a:lnTo>
                  <a:lnTo>
                    <a:pt x="529" y="112"/>
                  </a:lnTo>
                  <a:lnTo>
                    <a:pt x="529" y="113"/>
                  </a:lnTo>
                  <a:lnTo>
                    <a:pt x="528" y="114"/>
                  </a:lnTo>
                  <a:lnTo>
                    <a:pt x="526" y="116"/>
                  </a:lnTo>
                  <a:lnTo>
                    <a:pt x="522" y="118"/>
                  </a:lnTo>
                  <a:lnTo>
                    <a:pt x="517" y="123"/>
                  </a:lnTo>
                  <a:lnTo>
                    <a:pt x="507" y="128"/>
                  </a:lnTo>
                  <a:lnTo>
                    <a:pt x="496" y="136"/>
                  </a:lnTo>
                  <a:lnTo>
                    <a:pt x="480" y="148"/>
                  </a:lnTo>
                  <a:lnTo>
                    <a:pt x="480" y="149"/>
                  </a:lnTo>
                  <a:lnTo>
                    <a:pt x="480" y="150"/>
                  </a:lnTo>
                  <a:lnTo>
                    <a:pt x="485" y="147"/>
                  </a:lnTo>
                  <a:lnTo>
                    <a:pt x="492" y="144"/>
                  </a:lnTo>
                  <a:lnTo>
                    <a:pt x="498" y="140"/>
                  </a:lnTo>
                  <a:lnTo>
                    <a:pt x="505" y="136"/>
                  </a:lnTo>
                  <a:lnTo>
                    <a:pt x="512" y="132"/>
                  </a:lnTo>
                  <a:lnTo>
                    <a:pt x="519" y="127"/>
                  </a:lnTo>
                  <a:lnTo>
                    <a:pt x="526" y="123"/>
                  </a:lnTo>
                  <a:lnTo>
                    <a:pt x="533" y="119"/>
                  </a:lnTo>
                  <a:lnTo>
                    <a:pt x="535" y="121"/>
                  </a:lnTo>
                  <a:lnTo>
                    <a:pt x="536" y="124"/>
                  </a:lnTo>
                  <a:lnTo>
                    <a:pt x="537" y="127"/>
                  </a:lnTo>
                  <a:lnTo>
                    <a:pt x="540" y="133"/>
                  </a:lnTo>
                  <a:lnTo>
                    <a:pt x="527" y="142"/>
                  </a:lnTo>
                  <a:lnTo>
                    <a:pt x="518" y="148"/>
                  </a:lnTo>
                  <a:lnTo>
                    <a:pt x="512" y="152"/>
                  </a:lnTo>
                  <a:lnTo>
                    <a:pt x="507" y="156"/>
                  </a:lnTo>
                  <a:lnTo>
                    <a:pt x="504" y="158"/>
                  </a:lnTo>
                  <a:lnTo>
                    <a:pt x="503" y="159"/>
                  </a:lnTo>
                  <a:lnTo>
                    <a:pt x="502" y="161"/>
                  </a:lnTo>
                  <a:lnTo>
                    <a:pt x="500" y="162"/>
                  </a:lnTo>
                  <a:lnTo>
                    <a:pt x="505" y="159"/>
                  </a:lnTo>
                  <a:lnTo>
                    <a:pt x="511" y="157"/>
                  </a:lnTo>
                  <a:lnTo>
                    <a:pt x="518" y="154"/>
                  </a:lnTo>
                  <a:lnTo>
                    <a:pt x="523" y="150"/>
                  </a:lnTo>
                  <a:lnTo>
                    <a:pt x="530" y="147"/>
                  </a:lnTo>
                  <a:lnTo>
                    <a:pt x="536" y="143"/>
                  </a:lnTo>
                  <a:lnTo>
                    <a:pt x="541" y="141"/>
                  </a:lnTo>
                  <a:lnTo>
                    <a:pt x="543" y="140"/>
                  </a:lnTo>
                  <a:lnTo>
                    <a:pt x="544" y="143"/>
                  </a:lnTo>
                  <a:lnTo>
                    <a:pt x="547" y="147"/>
                  </a:lnTo>
                  <a:lnTo>
                    <a:pt x="548" y="150"/>
                  </a:lnTo>
                  <a:lnTo>
                    <a:pt x="549" y="154"/>
                  </a:lnTo>
                  <a:lnTo>
                    <a:pt x="541" y="158"/>
                  </a:lnTo>
                  <a:lnTo>
                    <a:pt x="533" y="163"/>
                  </a:lnTo>
                  <a:lnTo>
                    <a:pt x="525" y="167"/>
                  </a:lnTo>
                  <a:lnTo>
                    <a:pt x="517" y="173"/>
                  </a:lnTo>
                  <a:lnTo>
                    <a:pt x="508" y="178"/>
                  </a:lnTo>
                  <a:lnTo>
                    <a:pt x="502" y="182"/>
                  </a:lnTo>
                  <a:lnTo>
                    <a:pt x="494" y="188"/>
                  </a:lnTo>
                  <a:lnTo>
                    <a:pt x="485" y="193"/>
                  </a:lnTo>
                  <a:lnTo>
                    <a:pt x="485" y="194"/>
                  </a:lnTo>
                  <a:lnTo>
                    <a:pt x="487" y="194"/>
                  </a:lnTo>
                  <a:lnTo>
                    <a:pt x="487" y="195"/>
                  </a:lnTo>
                  <a:lnTo>
                    <a:pt x="487" y="196"/>
                  </a:lnTo>
                  <a:lnTo>
                    <a:pt x="505" y="185"/>
                  </a:lnTo>
                  <a:lnTo>
                    <a:pt x="518" y="177"/>
                  </a:lnTo>
                  <a:lnTo>
                    <a:pt x="528" y="171"/>
                  </a:lnTo>
                  <a:lnTo>
                    <a:pt x="535" y="166"/>
                  </a:lnTo>
                  <a:lnTo>
                    <a:pt x="541" y="164"/>
                  </a:lnTo>
                  <a:lnTo>
                    <a:pt x="544" y="162"/>
                  </a:lnTo>
                  <a:lnTo>
                    <a:pt x="548" y="161"/>
                  </a:lnTo>
                  <a:lnTo>
                    <a:pt x="551" y="159"/>
                  </a:lnTo>
                  <a:lnTo>
                    <a:pt x="552" y="162"/>
                  </a:lnTo>
                  <a:lnTo>
                    <a:pt x="555" y="165"/>
                  </a:lnTo>
                  <a:lnTo>
                    <a:pt x="556" y="169"/>
                  </a:lnTo>
                  <a:lnTo>
                    <a:pt x="557" y="172"/>
                  </a:lnTo>
                  <a:lnTo>
                    <a:pt x="552" y="176"/>
                  </a:lnTo>
                  <a:lnTo>
                    <a:pt x="547" y="180"/>
                  </a:lnTo>
                  <a:lnTo>
                    <a:pt x="540" y="186"/>
                  </a:lnTo>
                  <a:lnTo>
                    <a:pt x="533" y="190"/>
                  </a:lnTo>
                  <a:lnTo>
                    <a:pt x="526" y="195"/>
                  </a:lnTo>
                  <a:lnTo>
                    <a:pt x="521" y="199"/>
                  </a:lnTo>
                  <a:lnTo>
                    <a:pt x="517" y="202"/>
                  </a:lnTo>
                  <a:lnTo>
                    <a:pt x="515" y="204"/>
                  </a:lnTo>
                  <a:lnTo>
                    <a:pt x="521" y="202"/>
                  </a:lnTo>
                  <a:lnTo>
                    <a:pt x="525" y="200"/>
                  </a:lnTo>
                  <a:lnTo>
                    <a:pt x="529" y="197"/>
                  </a:lnTo>
                  <a:lnTo>
                    <a:pt x="533" y="195"/>
                  </a:lnTo>
                  <a:lnTo>
                    <a:pt x="537" y="193"/>
                  </a:lnTo>
                  <a:lnTo>
                    <a:pt x="543" y="189"/>
                  </a:lnTo>
                  <a:lnTo>
                    <a:pt x="551" y="186"/>
                  </a:lnTo>
                  <a:lnTo>
                    <a:pt x="560" y="180"/>
                  </a:lnTo>
                  <a:lnTo>
                    <a:pt x="562" y="182"/>
                  </a:lnTo>
                  <a:lnTo>
                    <a:pt x="563" y="185"/>
                  </a:lnTo>
                  <a:lnTo>
                    <a:pt x="564" y="187"/>
                  </a:lnTo>
                  <a:lnTo>
                    <a:pt x="565" y="189"/>
                  </a:lnTo>
                  <a:lnTo>
                    <a:pt x="565" y="190"/>
                  </a:lnTo>
                  <a:lnTo>
                    <a:pt x="564" y="192"/>
                  </a:lnTo>
                  <a:lnTo>
                    <a:pt x="562" y="193"/>
                  </a:lnTo>
                  <a:lnTo>
                    <a:pt x="558" y="196"/>
                  </a:lnTo>
                  <a:lnTo>
                    <a:pt x="551" y="201"/>
                  </a:lnTo>
                  <a:lnTo>
                    <a:pt x="542" y="207"/>
                  </a:lnTo>
                  <a:lnTo>
                    <a:pt x="528" y="216"/>
                  </a:lnTo>
                  <a:lnTo>
                    <a:pt x="510" y="228"/>
                  </a:lnTo>
                  <a:lnTo>
                    <a:pt x="511" y="230"/>
                  </a:lnTo>
                  <a:lnTo>
                    <a:pt x="511" y="231"/>
                  </a:lnTo>
                  <a:lnTo>
                    <a:pt x="518" y="227"/>
                  </a:lnTo>
                  <a:lnTo>
                    <a:pt x="526" y="223"/>
                  </a:lnTo>
                  <a:lnTo>
                    <a:pt x="533" y="219"/>
                  </a:lnTo>
                  <a:lnTo>
                    <a:pt x="540" y="215"/>
                  </a:lnTo>
                  <a:lnTo>
                    <a:pt x="547" y="210"/>
                  </a:lnTo>
                  <a:lnTo>
                    <a:pt x="553" y="205"/>
                  </a:lnTo>
                  <a:lnTo>
                    <a:pt x="562" y="202"/>
                  </a:lnTo>
                  <a:lnTo>
                    <a:pt x="568" y="197"/>
                  </a:lnTo>
                  <a:lnTo>
                    <a:pt x="572" y="208"/>
                  </a:lnTo>
                  <a:lnTo>
                    <a:pt x="574" y="212"/>
                  </a:lnTo>
                  <a:lnTo>
                    <a:pt x="574" y="215"/>
                  </a:lnTo>
                  <a:lnTo>
                    <a:pt x="574" y="216"/>
                  </a:lnTo>
                  <a:lnTo>
                    <a:pt x="570" y="217"/>
                  </a:lnTo>
                  <a:lnTo>
                    <a:pt x="562" y="222"/>
                  </a:lnTo>
                  <a:lnTo>
                    <a:pt x="550" y="228"/>
                  </a:lnTo>
                  <a:lnTo>
                    <a:pt x="537" y="235"/>
                  </a:lnTo>
                  <a:lnTo>
                    <a:pt x="525" y="243"/>
                  </a:lnTo>
                  <a:lnTo>
                    <a:pt x="513" y="252"/>
                  </a:lnTo>
                  <a:lnTo>
                    <a:pt x="504" y="256"/>
                  </a:lnTo>
                  <a:lnTo>
                    <a:pt x="499" y="260"/>
                  </a:lnTo>
                  <a:lnTo>
                    <a:pt x="504" y="260"/>
                  </a:lnTo>
                  <a:lnTo>
                    <a:pt x="512" y="255"/>
                  </a:lnTo>
                  <a:lnTo>
                    <a:pt x="523" y="250"/>
                  </a:lnTo>
                  <a:lnTo>
                    <a:pt x="536" y="242"/>
                  </a:lnTo>
                  <a:lnTo>
                    <a:pt x="549" y="235"/>
                  </a:lnTo>
                  <a:lnTo>
                    <a:pt x="560" y="228"/>
                  </a:lnTo>
                  <a:lnTo>
                    <a:pt x="571" y="222"/>
                  </a:lnTo>
                  <a:lnTo>
                    <a:pt x="578" y="218"/>
                  </a:lnTo>
                  <a:lnTo>
                    <a:pt x="579" y="220"/>
                  </a:lnTo>
                  <a:lnTo>
                    <a:pt x="580" y="224"/>
                  </a:lnTo>
                  <a:lnTo>
                    <a:pt x="580" y="227"/>
                  </a:lnTo>
                  <a:lnTo>
                    <a:pt x="581" y="231"/>
                  </a:lnTo>
                  <a:lnTo>
                    <a:pt x="562" y="242"/>
                  </a:lnTo>
                  <a:lnTo>
                    <a:pt x="547" y="252"/>
                  </a:lnTo>
                  <a:lnTo>
                    <a:pt x="536" y="258"/>
                  </a:lnTo>
                  <a:lnTo>
                    <a:pt x="529" y="262"/>
                  </a:lnTo>
                  <a:lnTo>
                    <a:pt x="525" y="265"/>
                  </a:lnTo>
                  <a:lnTo>
                    <a:pt x="522" y="268"/>
                  </a:lnTo>
                  <a:lnTo>
                    <a:pt x="520" y="269"/>
                  </a:lnTo>
                  <a:lnTo>
                    <a:pt x="519" y="270"/>
                  </a:lnTo>
                  <a:lnTo>
                    <a:pt x="527" y="268"/>
                  </a:lnTo>
                  <a:lnTo>
                    <a:pt x="535" y="264"/>
                  </a:lnTo>
                  <a:lnTo>
                    <a:pt x="543" y="260"/>
                  </a:lnTo>
                  <a:lnTo>
                    <a:pt x="551" y="256"/>
                  </a:lnTo>
                  <a:lnTo>
                    <a:pt x="559" y="252"/>
                  </a:lnTo>
                  <a:lnTo>
                    <a:pt x="567" y="247"/>
                  </a:lnTo>
                  <a:lnTo>
                    <a:pt x="575" y="242"/>
                  </a:lnTo>
                  <a:lnTo>
                    <a:pt x="583" y="238"/>
                  </a:lnTo>
                  <a:lnTo>
                    <a:pt x="585" y="240"/>
                  </a:lnTo>
                  <a:lnTo>
                    <a:pt x="585" y="242"/>
                  </a:lnTo>
                  <a:lnTo>
                    <a:pt x="586" y="243"/>
                  </a:lnTo>
                  <a:lnTo>
                    <a:pt x="586" y="246"/>
                  </a:lnTo>
                  <a:lnTo>
                    <a:pt x="579" y="250"/>
                  </a:lnTo>
                  <a:lnTo>
                    <a:pt x="572" y="254"/>
                  </a:lnTo>
                  <a:lnTo>
                    <a:pt x="565" y="258"/>
                  </a:lnTo>
                  <a:lnTo>
                    <a:pt x="557" y="263"/>
                  </a:lnTo>
                  <a:lnTo>
                    <a:pt x="558" y="263"/>
                  </a:lnTo>
                  <a:lnTo>
                    <a:pt x="558" y="264"/>
                  </a:lnTo>
                  <a:lnTo>
                    <a:pt x="558" y="265"/>
                  </a:lnTo>
                  <a:lnTo>
                    <a:pt x="566" y="263"/>
                  </a:lnTo>
                  <a:lnTo>
                    <a:pt x="573" y="260"/>
                  </a:lnTo>
                  <a:lnTo>
                    <a:pt x="581" y="256"/>
                  </a:lnTo>
                  <a:lnTo>
                    <a:pt x="588" y="253"/>
                  </a:lnTo>
                  <a:lnTo>
                    <a:pt x="587" y="261"/>
                  </a:lnTo>
                  <a:lnTo>
                    <a:pt x="580" y="268"/>
                  </a:lnTo>
                  <a:lnTo>
                    <a:pt x="570" y="273"/>
                  </a:lnTo>
                  <a:lnTo>
                    <a:pt x="562" y="278"/>
                  </a:lnTo>
                  <a:lnTo>
                    <a:pt x="534" y="290"/>
                  </a:lnTo>
                  <a:lnTo>
                    <a:pt x="507" y="301"/>
                  </a:lnTo>
                  <a:lnTo>
                    <a:pt x="480" y="313"/>
                  </a:lnTo>
                  <a:lnTo>
                    <a:pt x="453" y="324"/>
                  </a:lnTo>
                  <a:lnTo>
                    <a:pt x="426" y="336"/>
                  </a:lnTo>
                  <a:lnTo>
                    <a:pt x="399" y="347"/>
                  </a:lnTo>
                  <a:lnTo>
                    <a:pt x="371" y="359"/>
                  </a:lnTo>
                  <a:lnTo>
                    <a:pt x="345" y="370"/>
                  </a:lnTo>
                  <a:lnTo>
                    <a:pt x="318" y="382"/>
                  </a:lnTo>
                  <a:lnTo>
                    <a:pt x="291" y="393"/>
                  </a:lnTo>
                  <a:lnTo>
                    <a:pt x="264" y="405"/>
                  </a:lnTo>
                  <a:lnTo>
                    <a:pt x="238" y="416"/>
                  </a:lnTo>
                  <a:lnTo>
                    <a:pt x="211" y="428"/>
                  </a:lnTo>
                  <a:lnTo>
                    <a:pt x="185" y="440"/>
                  </a:lnTo>
                  <a:lnTo>
                    <a:pt x="158" y="452"/>
                  </a:lnTo>
                  <a:lnTo>
                    <a:pt x="132" y="4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6" name="Freeform 29"/>
            <p:cNvSpPr>
              <a:spLocks/>
            </p:cNvSpPr>
            <p:nvPr/>
          </p:nvSpPr>
          <p:spPr bwMode="auto">
            <a:xfrm>
              <a:off x="1747" y="3312"/>
              <a:ext cx="72" cy="107"/>
            </a:xfrm>
            <a:custGeom>
              <a:avLst/>
              <a:gdLst>
                <a:gd name="T0" fmla="*/ 1 w 145"/>
                <a:gd name="T1" fmla="*/ 14 h 214"/>
                <a:gd name="T2" fmla="*/ 5 w 145"/>
                <a:gd name="T3" fmla="*/ 2 h 214"/>
                <a:gd name="T4" fmla="*/ 7 w 145"/>
                <a:gd name="T5" fmla="*/ 3 h 214"/>
                <a:gd name="T6" fmla="*/ 10 w 145"/>
                <a:gd name="T7" fmla="*/ 4 h 214"/>
                <a:gd name="T8" fmla="*/ 7 w 145"/>
                <a:gd name="T9" fmla="*/ 1 h 214"/>
                <a:gd name="T10" fmla="*/ 9 w 145"/>
                <a:gd name="T11" fmla="*/ 1 h 214"/>
                <a:gd name="T12" fmla="*/ 11 w 145"/>
                <a:gd name="T13" fmla="*/ 3 h 214"/>
                <a:gd name="T14" fmla="*/ 11 w 145"/>
                <a:gd name="T15" fmla="*/ 3 h 214"/>
                <a:gd name="T16" fmla="*/ 12 w 145"/>
                <a:gd name="T17" fmla="*/ 3 h 214"/>
                <a:gd name="T18" fmla="*/ 12 w 145"/>
                <a:gd name="T19" fmla="*/ 4 h 214"/>
                <a:gd name="T20" fmla="*/ 11 w 145"/>
                <a:gd name="T21" fmla="*/ 5 h 214"/>
                <a:gd name="T22" fmla="*/ 12 w 145"/>
                <a:gd name="T23" fmla="*/ 5 h 214"/>
                <a:gd name="T24" fmla="*/ 14 w 145"/>
                <a:gd name="T25" fmla="*/ 6 h 214"/>
                <a:gd name="T26" fmla="*/ 12 w 145"/>
                <a:gd name="T27" fmla="*/ 7 h 214"/>
                <a:gd name="T28" fmla="*/ 13 w 145"/>
                <a:gd name="T29" fmla="*/ 7 h 214"/>
                <a:gd name="T30" fmla="*/ 14 w 145"/>
                <a:gd name="T31" fmla="*/ 7 h 214"/>
                <a:gd name="T32" fmla="*/ 14 w 145"/>
                <a:gd name="T33" fmla="*/ 8 h 214"/>
                <a:gd name="T34" fmla="*/ 13 w 145"/>
                <a:gd name="T35" fmla="*/ 9 h 214"/>
                <a:gd name="T36" fmla="*/ 14 w 145"/>
                <a:gd name="T37" fmla="*/ 9 h 214"/>
                <a:gd name="T38" fmla="*/ 14 w 145"/>
                <a:gd name="T39" fmla="*/ 11 h 214"/>
                <a:gd name="T40" fmla="*/ 15 w 145"/>
                <a:gd name="T41" fmla="*/ 11 h 214"/>
                <a:gd name="T42" fmla="*/ 14 w 145"/>
                <a:gd name="T43" fmla="*/ 14 h 214"/>
                <a:gd name="T44" fmla="*/ 16 w 145"/>
                <a:gd name="T45" fmla="*/ 14 h 214"/>
                <a:gd name="T46" fmla="*/ 15 w 145"/>
                <a:gd name="T47" fmla="*/ 15 h 214"/>
                <a:gd name="T48" fmla="*/ 15 w 145"/>
                <a:gd name="T49" fmla="*/ 16 h 214"/>
                <a:gd name="T50" fmla="*/ 17 w 145"/>
                <a:gd name="T51" fmla="*/ 15 h 214"/>
                <a:gd name="T52" fmla="*/ 16 w 145"/>
                <a:gd name="T53" fmla="*/ 17 h 214"/>
                <a:gd name="T54" fmla="*/ 14 w 145"/>
                <a:gd name="T55" fmla="*/ 18 h 214"/>
                <a:gd name="T56" fmla="*/ 17 w 145"/>
                <a:gd name="T57" fmla="*/ 17 h 214"/>
                <a:gd name="T58" fmla="*/ 16 w 145"/>
                <a:gd name="T59" fmla="*/ 18 h 214"/>
                <a:gd name="T60" fmla="*/ 14 w 145"/>
                <a:gd name="T61" fmla="*/ 20 h 214"/>
                <a:gd name="T62" fmla="*/ 17 w 145"/>
                <a:gd name="T63" fmla="*/ 19 h 214"/>
                <a:gd name="T64" fmla="*/ 18 w 145"/>
                <a:gd name="T65" fmla="*/ 19 h 214"/>
                <a:gd name="T66" fmla="*/ 11 w 145"/>
                <a:gd name="T67" fmla="*/ 22 h 214"/>
                <a:gd name="T68" fmla="*/ 7 w 145"/>
                <a:gd name="T69" fmla="*/ 23 h 214"/>
                <a:gd name="T70" fmla="*/ 7 w 145"/>
                <a:gd name="T71" fmla="*/ 20 h 214"/>
                <a:gd name="T72" fmla="*/ 7 w 145"/>
                <a:gd name="T73" fmla="*/ 11 h 214"/>
                <a:gd name="T74" fmla="*/ 7 w 145"/>
                <a:gd name="T75" fmla="*/ 7 h 214"/>
                <a:gd name="T76" fmla="*/ 6 w 145"/>
                <a:gd name="T77" fmla="*/ 9 h 214"/>
                <a:gd name="T78" fmla="*/ 5 w 145"/>
                <a:gd name="T79" fmla="*/ 10 h 214"/>
                <a:gd name="T80" fmla="*/ 6 w 145"/>
                <a:gd name="T81" fmla="*/ 10 h 214"/>
                <a:gd name="T82" fmla="*/ 6 w 145"/>
                <a:gd name="T83" fmla="*/ 11 h 214"/>
                <a:gd name="T84" fmla="*/ 5 w 145"/>
                <a:gd name="T85" fmla="*/ 13 h 214"/>
                <a:gd name="T86" fmla="*/ 6 w 145"/>
                <a:gd name="T87" fmla="*/ 13 h 214"/>
                <a:gd name="T88" fmla="*/ 4 w 145"/>
                <a:gd name="T89" fmla="*/ 15 h 214"/>
                <a:gd name="T90" fmla="*/ 5 w 145"/>
                <a:gd name="T91" fmla="*/ 15 h 214"/>
                <a:gd name="T92" fmla="*/ 6 w 145"/>
                <a:gd name="T93" fmla="*/ 15 h 214"/>
                <a:gd name="T94" fmla="*/ 3 w 145"/>
                <a:gd name="T95" fmla="*/ 18 h 214"/>
                <a:gd name="T96" fmla="*/ 7 w 145"/>
                <a:gd name="T97" fmla="*/ 16 h 214"/>
                <a:gd name="T98" fmla="*/ 4 w 145"/>
                <a:gd name="T99" fmla="*/ 20 h 214"/>
                <a:gd name="T100" fmla="*/ 5 w 145"/>
                <a:gd name="T101" fmla="*/ 20 h 214"/>
                <a:gd name="T102" fmla="*/ 5 w 145"/>
                <a:gd name="T103" fmla="*/ 21 h 214"/>
                <a:gd name="T104" fmla="*/ 4 w 145"/>
                <a:gd name="T105" fmla="*/ 22 h 214"/>
                <a:gd name="T106" fmla="*/ 6 w 145"/>
                <a:gd name="T107" fmla="*/ 23 h 214"/>
                <a:gd name="T108" fmla="*/ 4 w 145"/>
                <a:gd name="T109" fmla="*/ 24 h 214"/>
                <a:gd name="T110" fmla="*/ 5 w 145"/>
                <a:gd name="T111" fmla="*/ 24 h 214"/>
                <a:gd name="T112" fmla="*/ 4 w 145"/>
                <a:gd name="T113" fmla="*/ 25 h 21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5" h="214">
                  <a:moveTo>
                    <a:pt x="0" y="214"/>
                  </a:moveTo>
                  <a:lnTo>
                    <a:pt x="0" y="187"/>
                  </a:lnTo>
                  <a:lnTo>
                    <a:pt x="1" y="161"/>
                  </a:lnTo>
                  <a:lnTo>
                    <a:pt x="5" y="136"/>
                  </a:lnTo>
                  <a:lnTo>
                    <a:pt x="8" y="110"/>
                  </a:lnTo>
                  <a:lnTo>
                    <a:pt x="14" y="86"/>
                  </a:lnTo>
                  <a:lnTo>
                    <a:pt x="22" y="61"/>
                  </a:lnTo>
                  <a:lnTo>
                    <a:pt x="31" y="37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6" y="10"/>
                  </a:lnTo>
                  <a:lnTo>
                    <a:pt x="47" y="10"/>
                  </a:lnTo>
                  <a:lnTo>
                    <a:pt x="52" y="15"/>
                  </a:lnTo>
                  <a:lnTo>
                    <a:pt x="59" y="20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6" y="30"/>
                  </a:lnTo>
                  <a:lnTo>
                    <a:pt x="79" y="30"/>
                  </a:lnTo>
                  <a:lnTo>
                    <a:pt x="80" y="28"/>
                  </a:lnTo>
                  <a:lnTo>
                    <a:pt x="81" y="28"/>
                  </a:lnTo>
                  <a:lnTo>
                    <a:pt x="75" y="20"/>
                  </a:lnTo>
                  <a:lnTo>
                    <a:pt x="67" y="16"/>
                  </a:lnTo>
                  <a:lnTo>
                    <a:pt x="60" y="10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79" y="5"/>
                  </a:lnTo>
                  <a:lnTo>
                    <a:pt x="88" y="9"/>
                  </a:lnTo>
                  <a:lnTo>
                    <a:pt x="91" y="11"/>
                  </a:lnTo>
                  <a:lnTo>
                    <a:pt x="94" y="12"/>
                  </a:lnTo>
                  <a:lnTo>
                    <a:pt x="92" y="15"/>
                  </a:lnTo>
                  <a:lnTo>
                    <a:pt x="91" y="17"/>
                  </a:lnTo>
                  <a:lnTo>
                    <a:pt x="89" y="19"/>
                  </a:lnTo>
                  <a:lnTo>
                    <a:pt x="88" y="22"/>
                  </a:lnTo>
                  <a:lnTo>
                    <a:pt x="89" y="22"/>
                  </a:lnTo>
                  <a:lnTo>
                    <a:pt x="89" y="23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98" y="1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3"/>
                  </a:lnTo>
                  <a:lnTo>
                    <a:pt x="103" y="26"/>
                  </a:lnTo>
                  <a:lnTo>
                    <a:pt x="104" y="28"/>
                  </a:lnTo>
                  <a:lnTo>
                    <a:pt x="102" y="30"/>
                  </a:lnTo>
                  <a:lnTo>
                    <a:pt x="99" y="32"/>
                  </a:lnTo>
                  <a:lnTo>
                    <a:pt x="97" y="33"/>
                  </a:lnTo>
                  <a:lnTo>
                    <a:pt x="95" y="35"/>
                  </a:lnTo>
                  <a:lnTo>
                    <a:pt x="95" y="37"/>
                  </a:lnTo>
                  <a:lnTo>
                    <a:pt x="95" y="38"/>
                  </a:lnTo>
                  <a:lnTo>
                    <a:pt x="96" y="39"/>
                  </a:lnTo>
                  <a:lnTo>
                    <a:pt x="97" y="39"/>
                  </a:lnTo>
                  <a:lnTo>
                    <a:pt x="99" y="39"/>
                  </a:lnTo>
                  <a:lnTo>
                    <a:pt x="103" y="37"/>
                  </a:lnTo>
                  <a:lnTo>
                    <a:pt x="109" y="33"/>
                  </a:lnTo>
                  <a:lnTo>
                    <a:pt x="111" y="38"/>
                  </a:lnTo>
                  <a:lnTo>
                    <a:pt x="112" y="41"/>
                  </a:lnTo>
                  <a:lnTo>
                    <a:pt x="112" y="43"/>
                  </a:lnTo>
                  <a:lnTo>
                    <a:pt x="112" y="46"/>
                  </a:lnTo>
                  <a:lnTo>
                    <a:pt x="105" y="50"/>
                  </a:lnTo>
                  <a:lnTo>
                    <a:pt x="100" y="53"/>
                  </a:lnTo>
                  <a:lnTo>
                    <a:pt x="99" y="54"/>
                  </a:lnTo>
                  <a:lnTo>
                    <a:pt x="99" y="55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4" y="55"/>
                  </a:lnTo>
                  <a:lnTo>
                    <a:pt x="107" y="54"/>
                  </a:lnTo>
                  <a:lnTo>
                    <a:pt x="111" y="53"/>
                  </a:lnTo>
                  <a:lnTo>
                    <a:pt x="114" y="51"/>
                  </a:lnTo>
                  <a:lnTo>
                    <a:pt x="115" y="51"/>
                  </a:lnTo>
                  <a:lnTo>
                    <a:pt x="115" y="53"/>
                  </a:lnTo>
                  <a:lnTo>
                    <a:pt x="117" y="53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5"/>
                  </a:lnTo>
                  <a:lnTo>
                    <a:pt x="109" y="66"/>
                  </a:lnTo>
                  <a:lnTo>
                    <a:pt x="106" y="69"/>
                  </a:lnTo>
                  <a:lnTo>
                    <a:pt x="107" y="70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1" y="71"/>
                  </a:lnTo>
                  <a:lnTo>
                    <a:pt x="114" y="70"/>
                  </a:lnTo>
                  <a:lnTo>
                    <a:pt x="117" y="69"/>
                  </a:lnTo>
                  <a:lnTo>
                    <a:pt x="119" y="68"/>
                  </a:lnTo>
                  <a:lnTo>
                    <a:pt x="120" y="76"/>
                  </a:lnTo>
                  <a:lnTo>
                    <a:pt x="118" y="79"/>
                  </a:lnTo>
                  <a:lnTo>
                    <a:pt x="114" y="83"/>
                  </a:lnTo>
                  <a:lnTo>
                    <a:pt x="110" y="88"/>
                  </a:lnTo>
                  <a:lnTo>
                    <a:pt x="113" y="87"/>
                  </a:lnTo>
                  <a:lnTo>
                    <a:pt x="117" y="86"/>
                  </a:lnTo>
                  <a:lnTo>
                    <a:pt x="120" y="85"/>
                  </a:lnTo>
                  <a:lnTo>
                    <a:pt x="125" y="84"/>
                  </a:lnTo>
                  <a:lnTo>
                    <a:pt x="127" y="91"/>
                  </a:lnTo>
                  <a:lnTo>
                    <a:pt x="125" y="95"/>
                  </a:lnTo>
                  <a:lnTo>
                    <a:pt x="121" y="99"/>
                  </a:lnTo>
                  <a:lnTo>
                    <a:pt x="114" y="103"/>
                  </a:lnTo>
                  <a:lnTo>
                    <a:pt x="117" y="106"/>
                  </a:lnTo>
                  <a:lnTo>
                    <a:pt x="120" y="106"/>
                  </a:lnTo>
                  <a:lnTo>
                    <a:pt x="124" y="104"/>
                  </a:lnTo>
                  <a:lnTo>
                    <a:pt x="128" y="101"/>
                  </a:lnTo>
                  <a:lnTo>
                    <a:pt x="129" y="103"/>
                  </a:lnTo>
                  <a:lnTo>
                    <a:pt x="130" y="106"/>
                  </a:lnTo>
                  <a:lnTo>
                    <a:pt x="132" y="108"/>
                  </a:lnTo>
                  <a:lnTo>
                    <a:pt x="133" y="110"/>
                  </a:lnTo>
                  <a:lnTo>
                    <a:pt x="130" y="111"/>
                  </a:lnTo>
                  <a:lnTo>
                    <a:pt x="128" y="113"/>
                  </a:lnTo>
                  <a:lnTo>
                    <a:pt x="125" y="115"/>
                  </a:lnTo>
                  <a:lnTo>
                    <a:pt x="119" y="119"/>
                  </a:lnTo>
                  <a:lnTo>
                    <a:pt x="120" y="121"/>
                  </a:lnTo>
                  <a:lnTo>
                    <a:pt x="120" y="122"/>
                  </a:lnTo>
                  <a:lnTo>
                    <a:pt x="120" y="123"/>
                  </a:lnTo>
                  <a:lnTo>
                    <a:pt x="121" y="124"/>
                  </a:lnTo>
                  <a:lnTo>
                    <a:pt x="125" y="123"/>
                  </a:lnTo>
                  <a:lnTo>
                    <a:pt x="128" y="122"/>
                  </a:lnTo>
                  <a:lnTo>
                    <a:pt x="132" y="121"/>
                  </a:lnTo>
                  <a:lnTo>
                    <a:pt x="135" y="119"/>
                  </a:lnTo>
                  <a:lnTo>
                    <a:pt x="136" y="119"/>
                  </a:lnTo>
                  <a:lnTo>
                    <a:pt x="136" y="121"/>
                  </a:lnTo>
                  <a:lnTo>
                    <a:pt x="137" y="122"/>
                  </a:lnTo>
                  <a:lnTo>
                    <a:pt x="134" y="126"/>
                  </a:lnTo>
                  <a:lnTo>
                    <a:pt x="128" y="131"/>
                  </a:lnTo>
                  <a:lnTo>
                    <a:pt x="122" y="134"/>
                  </a:lnTo>
                  <a:lnTo>
                    <a:pt x="118" y="137"/>
                  </a:lnTo>
                  <a:lnTo>
                    <a:pt x="118" y="138"/>
                  </a:lnTo>
                  <a:lnTo>
                    <a:pt x="119" y="138"/>
                  </a:lnTo>
                  <a:lnTo>
                    <a:pt x="119" y="139"/>
                  </a:lnTo>
                  <a:lnTo>
                    <a:pt x="120" y="140"/>
                  </a:lnTo>
                  <a:lnTo>
                    <a:pt x="125" y="138"/>
                  </a:lnTo>
                  <a:lnTo>
                    <a:pt x="130" y="136"/>
                  </a:lnTo>
                  <a:lnTo>
                    <a:pt x="135" y="133"/>
                  </a:lnTo>
                  <a:lnTo>
                    <a:pt x="140" y="131"/>
                  </a:lnTo>
                  <a:lnTo>
                    <a:pt x="140" y="133"/>
                  </a:lnTo>
                  <a:lnTo>
                    <a:pt x="140" y="134"/>
                  </a:lnTo>
                  <a:lnTo>
                    <a:pt x="140" y="137"/>
                  </a:lnTo>
                  <a:lnTo>
                    <a:pt x="141" y="139"/>
                  </a:lnTo>
                  <a:lnTo>
                    <a:pt x="135" y="142"/>
                  </a:lnTo>
                  <a:lnTo>
                    <a:pt x="129" y="146"/>
                  </a:lnTo>
                  <a:lnTo>
                    <a:pt x="124" y="151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30" y="152"/>
                  </a:lnTo>
                  <a:lnTo>
                    <a:pt x="137" y="148"/>
                  </a:lnTo>
                  <a:lnTo>
                    <a:pt x="141" y="146"/>
                  </a:lnTo>
                  <a:lnTo>
                    <a:pt x="144" y="145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4" y="148"/>
                  </a:lnTo>
                  <a:lnTo>
                    <a:pt x="145" y="149"/>
                  </a:lnTo>
                  <a:lnTo>
                    <a:pt x="134" y="154"/>
                  </a:lnTo>
                  <a:lnTo>
                    <a:pt x="124" y="160"/>
                  </a:lnTo>
                  <a:lnTo>
                    <a:pt x="112" y="164"/>
                  </a:lnTo>
                  <a:lnTo>
                    <a:pt x="102" y="170"/>
                  </a:lnTo>
                  <a:lnTo>
                    <a:pt x="90" y="175"/>
                  </a:lnTo>
                  <a:lnTo>
                    <a:pt x="80" y="180"/>
                  </a:lnTo>
                  <a:lnTo>
                    <a:pt x="68" y="185"/>
                  </a:lnTo>
                  <a:lnTo>
                    <a:pt x="58" y="190"/>
                  </a:lnTo>
                  <a:lnTo>
                    <a:pt x="57" y="185"/>
                  </a:lnTo>
                  <a:lnTo>
                    <a:pt x="58" y="180"/>
                  </a:lnTo>
                  <a:lnTo>
                    <a:pt x="59" y="177"/>
                  </a:lnTo>
                  <a:lnTo>
                    <a:pt x="60" y="172"/>
                  </a:lnTo>
                  <a:lnTo>
                    <a:pt x="58" y="162"/>
                  </a:lnTo>
                  <a:lnTo>
                    <a:pt x="58" y="157"/>
                  </a:lnTo>
                  <a:lnTo>
                    <a:pt x="61" y="153"/>
                  </a:lnTo>
                  <a:lnTo>
                    <a:pt x="66" y="145"/>
                  </a:lnTo>
                  <a:lnTo>
                    <a:pt x="65" y="130"/>
                  </a:lnTo>
                  <a:lnTo>
                    <a:pt x="64" y="116"/>
                  </a:lnTo>
                  <a:lnTo>
                    <a:pt x="61" y="102"/>
                  </a:lnTo>
                  <a:lnTo>
                    <a:pt x="60" y="88"/>
                  </a:lnTo>
                  <a:lnTo>
                    <a:pt x="61" y="79"/>
                  </a:lnTo>
                  <a:lnTo>
                    <a:pt x="64" y="69"/>
                  </a:lnTo>
                  <a:lnTo>
                    <a:pt x="64" y="60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56" y="63"/>
                  </a:lnTo>
                  <a:lnTo>
                    <a:pt x="53" y="69"/>
                  </a:lnTo>
                  <a:lnTo>
                    <a:pt x="50" y="72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50" y="79"/>
                  </a:lnTo>
                  <a:lnTo>
                    <a:pt x="51" y="79"/>
                  </a:lnTo>
                  <a:lnTo>
                    <a:pt x="53" y="78"/>
                  </a:lnTo>
                  <a:lnTo>
                    <a:pt x="53" y="79"/>
                  </a:lnTo>
                  <a:lnTo>
                    <a:pt x="53" y="80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0" y="87"/>
                  </a:lnTo>
                  <a:lnTo>
                    <a:pt x="46" y="91"/>
                  </a:lnTo>
                  <a:lnTo>
                    <a:pt x="43" y="94"/>
                  </a:lnTo>
                  <a:lnTo>
                    <a:pt x="41" y="99"/>
                  </a:lnTo>
                  <a:lnTo>
                    <a:pt x="43" y="99"/>
                  </a:lnTo>
                  <a:lnTo>
                    <a:pt x="45" y="98"/>
                  </a:lnTo>
                  <a:lnTo>
                    <a:pt x="49" y="95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2" y="99"/>
                  </a:lnTo>
                  <a:lnTo>
                    <a:pt x="53" y="101"/>
                  </a:lnTo>
                  <a:lnTo>
                    <a:pt x="49" y="106"/>
                  </a:lnTo>
                  <a:lnTo>
                    <a:pt x="43" y="111"/>
                  </a:lnTo>
                  <a:lnTo>
                    <a:pt x="37" y="116"/>
                  </a:lnTo>
                  <a:lnTo>
                    <a:pt x="35" y="118"/>
                  </a:lnTo>
                  <a:lnTo>
                    <a:pt x="36" y="118"/>
                  </a:lnTo>
                  <a:lnTo>
                    <a:pt x="37" y="119"/>
                  </a:lnTo>
                  <a:lnTo>
                    <a:pt x="42" y="117"/>
                  </a:lnTo>
                  <a:lnTo>
                    <a:pt x="46" y="115"/>
                  </a:lnTo>
                  <a:lnTo>
                    <a:pt x="50" y="113"/>
                  </a:lnTo>
                  <a:lnTo>
                    <a:pt x="54" y="110"/>
                  </a:lnTo>
                  <a:lnTo>
                    <a:pt x="54" y="113"/>
                  </a:lnTo>
                  <a:lnTo>
                    <a:pt x="54" y="115"/>
                  </a:lnTo>
                  <a:lnTo>
                    <a:pt x="54" y="117"/>
                  </a:lnTo>
                  <a:lnTo>
                    <a:pt x="56" y="121"/>
                  </a:lnTo>
                  <a:lnTo>
                    <a:pt x="42" y="131"/>
                  </a:lnTo>
                  <a:lnTo>
                    <a:pt x="35" y="136"/>
                  </a:lnTo>
                  <a:lnTo>
                    <a:pt x="31" y="139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7"/>
                  </a:lnTo>
                  <a:lnTo>
                    <a:pt x="45" y="133"/>
                  </a:lnTo>
                  <a:lnTo>
                    <a:pt x="57" y="127"/>
                  </a:lnTo>
                  <a:lnTo>
                    <a:pt x="57" y="138"/>
                  </a:lnTo>
                  <a:lnTo>
                    <a:pt x="52" y="146"/>
                  </a:lnTo>
                  <a:lnTo>
                    <a:pt x="44" y="152"/>
                  </a:lnTo>
                  <a:lnTo>
                    <a:pt x="36" y="157"/>
                  </a:lnTo>
                  <a:lnTo>
                    <a:pt x="36" y="159"/>
                  </a:lnTo>
                  <a:lnTo>
                    <a:pt x="36" y="160"/>
                  </a:lnTo>
                  <a:lnTo>
                    <a:pt x="37" y="161"/>
                  </a:lnTo>
                  <a:lnTo>
                    <a:pt x="39" y="159"/>
                  </a:lnTo>
                  <a:lnTo>
                    <a:pt x="43" y="156"/>
                  </a:lnTo>
                  <a:lnTo>
                    <a:pt x="45" y="155"/>
                  </a:lnTo>
                  <a:lnTo>
                    <a:pt x="49" y="153"/>
                  </a:lnTo>
                  <a:lnTo>
                    <a:pt x="49" y="155"/>
                  </a:lnTo>
                  <a:lnTo>
                    <a:pt x="49" y="159"/>
                  </a:lnTo>
                  <a:lnTo>
                    <a:pt x="47" y="162"/>
                  </a:lnTo>
                  <a:lnTo>
                    <a:pt x="47" y="164"/>
                  </a:lnTo>
                  <a:lnTo>
                    <a:pt x="42" y="169"/>
                  </a:lnTo>
                  <a:lnTo>
                    <a:pt x="38" y="171"/>
                  </a:lnTo>
                  <a:lnTo>
                    <a:pt x="36" y="174"/>
                  </a:lnTo>
                  <a:lnTo>
                    <a:pt x="35" y="175"/>
                  </a:lnTo>
                  <a:lnTo>
                    <a:pt x="38" y="174"/>
                  </a:lnTo>
                  <a:lnTo>
                    <a:pt x="43" y="172"/>
                  </a:lnTo>
                  <a:lnTo>
                    <a:pt x="46" y="171"/>
                  </a:lnTo>
                  <a:lnTo>
                    <a:pt x="51" y="170"/>
                  </a:lnTo>
                  <a:lnTo>
                    <a:pt x="51" y="178"/>
                  </a:lnTo>
                  <a:lnTo>
                    <a:pt x="46" y="184"/>
                  </a:lnTo>
                  <a:lnTo>
                    <a:pt x="39" y="189"/>
                  </a:lnTo>
                  <a:lnTo>
                    <a:pt x="34" y="192"/>
                  </a:lnTo>
                  <a:lnTo>
                    <a:pt x="36" y="192"/>
                  </a:lnTo>
                  <a:lnTo>
                    <a:pt x="39" y="191"/>
                  </a:lnTo>
                  <a:lnTo>
                    <a:pt x="42" y="190"/>
                  </a:lnTo>
                  <a:lnTo>
                    <a:pt x="45" y="189"/>
                  </a:lnTo>
                  <a:lnTo>
                    <a:pt x="45" y="190"/>
                  </a:lnTo>
                  <a:lnTo>
                    <a:pt x="45" y="191"/>
                  </a:lnTo>
                  <a:lnTo>
                    <a:pt x="45" y="192"/>
                  </a:lnTo>
                  <a:lnTo>
                    <a:pt x="46" y="193"/>
                  </a:lnTo>
                  <a:lnTo>
                    <a:pt x="45" y="194"/>
                  </a:lnTo>
                  <a:lnTo>
                    <a:pt x="44" y="194"/>
                  </a:lnTo>
                  <a:lnTo>
                    <a:pt x="42" y="195"/>
                  </a:lnTo>
                  <a:lnTo>
                    <a:pt x="39" y="198"/>
                  </a:lnTo>
                  <a:lnTo>
                    <a:pt x="34" y="200"/>
                  </a:lnTo>
                  <a:lnTo>
                    <a:pt x="26" y="204"/>
                  </a:lnTo>
                  <a:lnTo>
                    <a:pt x="15" y="208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7" name="Freeform 30"/>
            <p:cNvSpPr>
              <a:spLocks/>
            </p:cNvSpPr>
            <p:nvPr/>
          </p:nvSpPr>
          <p:spPr bwMode="auto">
            <a:xfrm>
              <a:off x="1820" y="3362"/>
              <a:ext cx="26" cy="21"/>
            </a:xfrm>
            <a:custGeom>
              <a:avLst/>
              <a:gdLst>
                <a:gd name="T0" fmla="*/ 1 w 53"/>
                <a:gd name="T1" fmla="*/ 6 h 41"/>
                <a:gd name="T2" fmla="*/ 1 w 53"/>
                <a:gd name="T3" fmla="*/ 5 h 41"/>
                <a:gd name="T4" fmla="*/ 1 w 53"/>
                <a:gd name="T5" fmla="*/ 5 h 41"/>
                <a:gd name="T6" fmla="*/ 1 w 53"/>
                <a:gd name="T7" fmla="*/ 4 h 41"/>
                <a:gd name="T8" fmla="*/ 1 w 53"/>
                <a:gd name="T9" fmla="*/ 4 h 41"/>
                <a:gd name="T10" fmla="*/ 1 w 53"/>
                <a:gd name="T11" fmla="*/ 4 h 41"/>
                <a:gd name="T12" fmla="*/ 1 w 53"/>
                <a:gd name="T13" fmla="*/ 4 h 41"/>
                <a:gd name="T14" fmla="*/ 1 w 53"/>
                <a:gd name="T15" fmla="*/ 4 h 41"/>
                <a:gd name="T16" fmla="*/ 1 w 53"/>
                <a:gd name="T17" fmla="*/ 4 h 41"/>
                <a:gd name="T18" fmla="*/ 1 w 53"/>
                <a:gd name="T19" fmla="*/ 5 h 41"/>
                <a:gd name="T20" fmla="*/ 1 w 53"/>
                <a:gd name="T21" fmla="*/ 5 h 41"/>
                <a:gd name="T22" fmla="*/ 1 w 53"/>
                <a:gd name="T23" fmla="*/ 5 h 41"/>
                <a:gd name="T24" fmla="*/ 0 w 53"/>
                <a:gd name="T25" fmla="*/ 6 h 41"/>
                <a:gd name="T26" fmla="*/ 0 w 53"/>
                <a:gd name="T27" fmla="*/ 5 h 41"/>
                <a:gd name="T28" fmla="*/ 0 w 53"/>
                <a:gd name="T29" fmla="*/ 4 h 41"/>
                <a:gd name="T30" fmla="*/ 0 w 53"/>
                <a:gd name="T31" fmla="*/ 4 h 41"/>
                <a:gd name="T32" fmla="*/ 0 w 53"/>
                <a:gd name="T33" fmla="*/ 3 h 41"/>
                <a:gd name="T34" fmla="*/ 0 w 53"/>
                <a:gd name="T35" fmla="*/ 3 h 41"/>
                <a:gd name="T36" fmla="*/ 1 w 53"/>
                <a:gd name="T37" fmla="*/ 3 h 41"/>
                <a:gd name="T38" fmla="*/ 2 w 53"/>
                <a:gd name="T39" fmla="*/ 2 h 41"/>
                <a:gd name="T40" fmla="*/ 3 w 53"/>
                <a:gd name="T41" fmla="*/ 2 h 41"/>
                <a:gd name="T42" fmla="*/ 3 w 53"/>
                <a:gd name="T43" fmla="*/ 2 h 41"/>
                <a:gd name="T44" fmla="*/ 4 w 53"/>
                <a:gd name="T45" fmla="*/ 1 h 41"/>
                <a:gd name="T46" fmla="*/ 5 w 53"/>
                <a:gd name="T47" fmla="*/ 1 h 41"/>
                <a:gd name="T48" fmla="*/ 6 w 53"/>
                <a:gd name="T49" fmla="*/ 0 h 41"/>
                <a:gd name="T50" fmla="*/ 6 w 53"/>
                <a:gd name="T51" fmla="*/ 1 h 41"/>
                <a:gd name="T52" fmla="*/ 6 w 53"/>
                <a:gd name="T53" fmla="*/ 2 h 41"/>
                <a:gd name="T54" fmla="*/ 6 w 53"/>
                <a:gd name="T55" fmla="*/ 2 h 41"/>
                <a:gd name="T56" fmla="*/ 6 w 53"/>
                <a:gd name="T57" fmla="*/ 3 h 41"/>
                <a:gd name="T58" fmla="*/ 6 w 53"/>
                <a:gd name="T59" fmla="*/ 3 h 41"/>
                <a:gd name="T60" fmla="*/ 6 w 53"/>
                <a:gd name="T61" fmla="*/ 3 h 41"/>
                <a:gd name="T62" fmla="*/ 6 w 53"/>
                <a:gd name="T63" fmla="*/ 3 h 41"/>
                <a:gd name="T64" fmla="*/ 6 w 53"/>
                <a:gd name="T65" fmla="*/ 3 h 41"/>
                <a:gd name="T66" fmla="*/ 6 w 53"/>
                <a:gd name="T67" fmla="*/ 3 h 41"/>
                <a:gd name="T68" fmla="*/ 6 w 53"/>
                <a:gd name="T69" fmla="*/ 3 h 41"/>
                <a:gd name="T70" fmla="*/ 5 w 53"/>
                <a:gd name="T71" fmla="*/ 2 h 41"/>
                <a:gd name="T72" fmla="*/ 5 w 53"/>
                <a:gd name="T73" fmla="*/ 2 h 41"/>
                <a:gd name="T74" fmla="*/ 5 w 53"/>
                <a:gd name="T75" fmla="*/ 2 h 41"/>
                <a:gd name="T76" fmla="*/ 5 w 53"/>
                <a:gd name="T77" fmla="*/ 2 h 41"/>
                <a:gd name="T78" fmla="*/ 5 w 53"/>
                <a:gd name="T79" fmla="*/ 2 h 41"/>
                <a:gd name="T80" fmla="*/ 5 w 53"/>
                <a:gd name="T81" fmla="*/ 2 h 41"/>
                <a:gd name="T82" fmla="*/ 5 w 53"/>
                <a:gd name="T83" fmla="*/ 3 h 41"/>
                <a:gd name="T84" fmla="*/ 5 w 53"/>
                <a:gd name="T85" fmla="*/ 4 h 41"/>
                <a:gd name="T86" fmla="*/ 4 w 53"/>
                <a:gd name="T87" fmla="*/ 4 h 41"/>
                <a:gd name="T88" fmla="*/ 3 w 53"/>
                <a:gd name="T89" fmla="*/ 5 h 41"/>
                <a:gd name="T90" fmla="*/ 3 w 53"/>
                <a:gd name="T91" fmla="*/ 4 h 41"/>
                <a:gd name="T92" fmla="*/ 3 w 53"/>
                <a:gd name="T93" fmla="*/ 4 h 41"/>
                <a:gd name="T94" fmla="*/ 3 w 53"/>
                <a:gd name="T95" fmla="*/ 3 h 41"/>
                <a:gd name="T96" fmla="*/ 3 w 53"/>
                <a:gd name="T97" fmla="*/ 3 h 41"/>
                <a:gd name="T98" fmla="*/ 3 w 53"/>
                <a:gd name="T99" fmla="*/ 3 h 41"/>
                <a:gd name="T100" fmla="*/ 3 w 53"/>
                <a:gd name="T101" fmla="*/ 3 h 41"/>
                <a:gd name="T102" fmla="*/ 3 w 53"/>
                <a:gd name="T103" fmla="*/ 3 h 41"/>
                <a:gd name="T104" fmla="*/ 3 w 53"/>
                <a:gd name="T105" fmla="*/ 3 h 41"/>
                <a:gd name="T106" fmla="*/ 3 w 53"/>
                <a:gd name="T107" fmla="*/ 4 h 41"/>
                <a:gd name="T108" fmla="*/ 3 w 53"/>
                <a:gd name="T109" fmla="*/ 4 h 41"/>
                <a:gd name="T110" fmla="*/ 3 w 53"/>
                <a:gd name="T111" fmla="*/ 4 h 41"/>
                <a:gd name="T112" fmla="*/ 3 w 53"/>
                <a:gd name="T113" fmla="*/ 5 h 41"/>
                <a:gd name="T114" fmla="*/ 2 w 53"/>
                <a:gd name="T115" fmla="*/ 5 h 41"/>
                <a:gd name="T116" fmla="*/ 2 w 53"/>
                <a:gd name="T117" fmla="*/ 5 h 41"/>
                <a:gd name="T118" fmla="*/ 2 w 53"/>
                <a:gd name="T119" fmla="*/ 5 h 41"/>
                <a:gd name="T120" fmla="*/ 1 w 53"/>
                <a:gd name="T121" fmla="*/ 6 h 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" h="41">
                  <a:moveTo>
                    <a:pt x="15" y="41"/>
                  </a:moveTo>
                  <a:lnTo>
                    <a:pt x="13" y="38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9"/>
                  </a:lnTo>
                  <a:lnTo>
                    <a:pt x="8" y="36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6" y="41"/>
                  </a:lnTo>
                  <a:lnTo>
                    <a:pt x="3" y="34"/>
                  </a:lnTo>
                  <a:lnTo>
                    <a:pt x="2" y="30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5" y="19"/>
                  </a:lnTo>
                  <a:lnTo>
                    <a:pt x="12" y="17"/>
                  </a:lnTo>
                  <a:lnTo>
                    <a:pt x="18" y="14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8" y="6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1" y="6"/>
                  </a:lnTo>
                  <a:lnTo>
                    <a:pt x="51" y="10"/>
                  </a:lnTo>
                  <a:lnTo>
                    <a:pt x="51" y="16"/>
                  </a:lnTo>
                  <a:lnTo>
                    <a:pt x="53" y="22"/>
                  </a:lnTo>
                  <a:lnTo>
                    <a:pt x="51" y="22"/>
                  </a:lnTo>
                  <a:lnTo>
                    <a:pt x="51" y="23"/>
                  </a:lnTo>
                  <a:lnTo>
                    <a:pt x="50" y="23"/>
                  </a:lnTo>
                  <a:lnTo>
                    <a:pt x="49" y="24"/>
                  </a:lnTo>
                  <a:lnTo>
                    <a:pt x="48" y="21"/>
                  </a:lnTo>
                  <a:lnTo>
                    <a:pt x="48" y="17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5"/>
                  </a:lnTo>
                  <a:lnTo>
                    <a:pt x="30" y="22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6" y="19"/>
                  </a:lnTo>
                  <a:lnTo>
                    <a:pt x="25" y="21"/>
                  </a:lnTo>
                  <a:lnTo>
                    <a:pt x="25" y="25"/>
                  </a:lnTo>
                  <a:lnTo>
                    <a:pt x="25" y="29"/>
                  </a:lnTo>
                  <a:lnTo>
                    <a:pt x="24" y="32"/>
                  </a:lnTo>
                  <a:lnTo>
                    <a:pt x="24" y="37"/>
                  </a:lnTo>
                  <a:lnTo>
                    <a:pt x="21" y="38"/>
                  </a:lnTo>
                  <a:lnTo>
                    <a:pt x="19" y="39"/>
                  </a:lnTo>
                  <a:lnTo>
                    <a:pt x="17" y="4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8" name="Freeform 31"/>
            <p:cNvSpPr>
              <a:spLocks/>
            </p:cNvSpPr>
            <p:nvPr/>
          </p:nvSpPr>
          <p:spPr bwMode="auto">
            <a:xfrm>
              <a:off x="1850" y="3286"/>
              <a:ext cx="69" cy="86"/>
            </a:xfrm>
            <a:custGeom>
              <a:avLst/>
              <a:gdLst>
                <a:gd name="T0" fmla="*/ 0 w 139"/>
                <a:gd name="T1" fmla="*/ 18 h 171"/>
                <a:gd name="T2" fmla="*/ 1 w 139"/>
                <a:gd name="T3" fmla="*/ 5 h 171"/>
                <a:gd name="T4" fmla="*/ 5 w 139"/>
                <a:gd name="T5" fmla="*/ 2 h 171"/>
                <a:gd name="T6" fmla="*/ 8 w 139"/>
                <a:gd name="T7" fmla="*/ 2 h 171"/>
                <a:gd name="T8" fmla="*/ 11 w 139"/>
                <a:gd name="T9" fmla="*/ 1 h 171"/>
                <a:gd name="T10" fmla="*/ 15 w 139"/>
                <a:gd name="T11" fmla="*/ 1 h 171"/>
                <a:gd name="T12" fmla="*/ 17 w 139"/>
                <a:gd name="T13" fmla="*/ 1 h 171"/>
                <a:gd name="T14" fmla="*/ 17 w 139"/>
                <a:gd name="T15" fmla="*/ 1 h 171"/>
                <a:gd name="T16" fmla="*/ 17 w 139"/>
                <a:gd name="T17" fmla="*/ 1 h 171"/>
                <a:gd name="T18" fmla="*/ 16 w 139"/>
                <a:gd name="T19" fmla="*/ 2 h 171"/>
                <a:gd name="T20" fmla="*/ 16 w 139"/>
                <a:gd name="T21" fmla="*/ 2 h 171"/>
                <a:gd name="T22" fmla="*/ 16 w 139"/>
                <a:gd name="T23" fmla="*/ 2 h 171"/>
                <a:gd name="T24" fmla="*/ 17 w 139"/>
                <a:gd name="T25" fmla="*/ 2 h 171"/>
                <a:gd name="T26" fmla="*/ 17 w 139"/>
                <a:gd name="T27" fmla="*/ 3 h 171"/>
                <a:gd name="T28" fmla="*/ 17 w 139"/>
                <a:gd name="T29" fmla="*/ 3 h 171"/>
                <a:gd name="T30" fmla="*/ 15 w 139"/>
                <a:gd name="T31" fmla="*/ 4 h 171"/>
                <a:gd name="T32" fmla="*/ 14 w 139"/>
                <a:gd name="T33" fmla="*/ 5 h 171"/>
                <a:gd name="T34" fmla="*/ 14 w 139"/>
                <a:gd name="T35" fmla="*/ 5 h 171"/>
                <a:gd name="T36" fmla="*/ 15 w 139"/>
                <a:gd name="T37" fmla="*/ 4 h 171"/>
                <a:gd name="T38" fmla="*/ 16 w 139"/>
                <a:gd name="T39" fmla="*/ 4 h 171"/>
                <a:gd name="T40" fmla="*/ 16 w 139"/>
                <a:gd name="T41" fmla="*/ 5 h 171"/>
                <a:gd name="T42" fmla="*/ 15 w 139"/>
                <a:gd name="T43" fmla="*/ 6 h 171"/>
                <a:gd name="T44" fmla="*/ 14 w 139"/>
                <a:gd name="T45" fmla="*/ 6 h 171"/>
                <a:gd name="T46" fmla="*/ 14 w 139"/>
                <a:gd name="T47" fmla="*/ 7 h 171"/>
                <a:gd name="T48" fmla="*/ 15 w 139"/>
                <a:gd name="T49" fmla="*/ 6 h 171"/>
                <a:gd name="T50" fmla="*/ 16 w 139"/>
                <a:gd name="T51" fmla="*/ 6 h 171"/>
                <a:gd name="T52" fmla="*/ 16 w 139"/>
                <a:gd name="T53" fmla="*/ 6 h 171"/>
                <a:gd name="T54" fmla="*/ 17 w 139"/>
                <a:gd name="T55" fmla="*/ 6 h 171"/>
                <a:gd name="T56" fmla="*/ 16 w 139"/>
                <a:gd name="T57" fmla="*/ 7 h 171"/>
                <a:gd name="T58" fmla="*/ 14 w 139"/>
                <a:gd name="T59" fmla="*/ 8 h 171"/>
                <a:gd name="T60" fmla="*/ 14 w 139"/>
                <a:gd name="T61" fmla="*/ 8 h 171"/>
                <a:gd name="T62" fmla="*/ 16 w 139"/>
                <a:gd name="T63" fmla="*/ 8 h 171"/>
                <a:gd name="T64" fmla="*/ 17 w 139"/>
                <a:gd name="T65" fmla="*/ 8 h 171"/>
                <a:gd name="T66" fmla="*/ 17 w 139"/>
                <a:gd name="T67" fmla="*/ 8 h 171"/>
                <a:gd name="T68" fmla="*/ 16 w 139"/>
                <a:gd name="T69" fmla="*/ 9 h 171"/>
                <a:gd name="T70" fmla="*/ 14 w 139"/>
                <a:gd name="T71" fmla="*/ 10 h 171"/>
                <a:gd name="T72" fmla="*/ 13 w 139"/>
                <a:gd name="T73" fmla="*/ 11 h 171"/>
                <a:gd name="T74" fmla="*/ 13 w 139"/>
                <a:gd name="T75" fmla="*/ 11 h 171"/>
                <a:gd name="T76" fmla="*/ 14 w 139"/>
                <a:gd name="T77" fmla="*/ 10 h 171"/>
                <a:gd name="T78" fmla="*/ 16 w 139"/>
                <a:gd name="T79" fmla="*/ 10 h 171"/>
                <a:gd name="T80" fmla="*/ 16 w 139"/>
                <a:gd name="T81" fmla="*/ 10 h 171"/>
                <a:gd name="T82" fmla="*/ 16 w 139"/>
                <a:gd name="T83" fmla="*/ 11 h 171"/>
                <a:gd name="T84" fmla="*/ 14 w 139"/>
                <a:gd name="T85" fmla="*/ 12 h 171"/>
                <a:gd name="T86" fmla="*/ 13 w 139"/>
                <a:gd name="T87" fmla="*/ 13 h 171"/>
                <a:gd name="T88" fmla="*/ 13 w 139"/>
                <a:gd name="T89" fmla="*/ 13 h 171"/>
                <a:gd name="T90" fmla="*/ 14 w 139"/>
                <a:gd name="T91" fmla="*/ 12 h 171"/>
                <a:gd name="T92" fmla="*/ 15 w 139"/>
                <a:gd name="T93" fmla="*/ 12 h 171"/>
                <a:gd name="T94" fmla="*/ 16 w 139"/>
                <a:gd name="T95" fmla="*/ 11 h 171"/>
                <a:gd name="T96" fmla="*/ 17 w 139"/>
                <a:gd name="T97" fmla="*/ 11 h 171"/>
                <a:gd name="T98" fmla="*/ 17 w 139"/>
                <a:gd name="T99" fmla="*/ 12 h 171"/>
                <a:gd name="T100" fmla="*/ 16 w 139"/>
                <a:gd name="T101" fmla="*/ 13 h 171"/>
                <a:gd name="T102" fmla="*/ 14 w 139"/>
                <a:gd name="T103" fmla="*/ 14 h 171"/>
                <a:gd name="T104" fmla="*/ 13 w 139"/>
                <a:gd name="T105" fmla="*/ 15 h 171"/>
                <a:gd name="T106" fmla="*/ 13 w 139"/>
                <a:gd name="T107" fmla="*/ 15 h 171"/>
                <a:gd name="T108" fmla="*/ 14 w 139"/>
                <a:gd name="T109" fmla="*/ 14 h 171"/>
                <a:gd name="T110" fmla="*/ 16 w 139"/>
                <a:gd name="T111" fmla="*/ 13 h 171"/>
                <a:gd name="T112" fmla="*/ 17 w 139"/>
                <a:gd name="T113" fmla="*/ 13 h 171"/>
                <a:gd name="T114" fmla="*/ 17 w 139"/>
                <a:gd name="T115" fmla="*/ 14 h 171"/>
                <a:gd name="T116" fmla="*/ 15 w 139"/>
                <a:gd name="T117" fmla="*/ 15 h 171"/>
                <a:gd name="T118" fmla="*/ 13 w 139"/>
                <a:gd name="T119" fmla="*/ 16 h 171"/>
                <a:gd name="T120" fmla="*/ 10 w 139"/>
                <a:gd name="T121" fmla="*/ 17 h 171"/>
                <a:gd name="T122" fmla="*/ 4 w 139"/>
                <a:gd name="T123" fmla="*/ 20 h 1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9" h="171">
                  <a:moveTo>
                    <a:pt x="3" y="171"/>
                  </a:moveTo>
                  <a:lnTo>
                    <a:pt x="0" y="138"/>
                  </a:lnTo>
                  <a:lnTo>
                    <a:pt x="4" y="86"/>
                  </a:lnTo>
                  <a:lnTo>
                    <a:pt x="13" y="35"/>
                  </a:lnTo>
                  <a:lnTo>
                    <a:pt x="26" y="8"/>
                  </a:lnTo>
                  <a:lnTo>
                    <a:pt x="40" y="12"/>
                  </a:lnTo>
                  <a:lnTo>
                    <a:pt x="52" y="13"/>
                  </a:lnTo>
                  <a:lnTo>
                    <a:pt x="66" y="12"/>
                  </a:lnTo>
                  <a:lnTo>
                    <a:pt x="79" y="10"/>
                  </a:lnTo>
                  <a:lnTo>
                    <a:pt x="93" y="8"/>
                  </a:lnTo>
                  <a:lnTo>
                    <a:pt x="108" y="4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38" y="1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39" y="4"/>
                  </a:lnTo>
                  <a:lnTo>
                    <a:pt x="136" y="7"/>
                  </a:lnTo>
                  <a:lnTo>
                    <a:pt x="133" y="9"/>
                  </a:lnTo>
                  <a:lnTo>
                    <a:pt x="130" y="11"/>
                  </a:lnTo>
                  <a:lnTo>
                    <a:pt x="127" y="13"/>
                  </a:lnTo>
                  <a:lnTo>
                    <a:pt x="130" y="15"/>
                  </a:lnTo>
                  <a:lnTo>
                    <a:pt x="132" y="15"/>
                  </a:lnTo>
                  <a:lnTo>
                    <a:pt x="134" y="13"/>
                  </a:lnTo>
                  <a:lnTo>
                    <a:pt x="139" y="12"/>
                  </a:lnTo>
                  <a:lnTo>
                    <a:pt x="139" y="13"/>
                  </a:lnTo>
                  <a:lnTo>
                    <a:pt x="139" y="15"/>
                  </a:lnTo>
                  <a:lnTo>
                    <a:pt x="139" y="17"/>
                  </a:lnTo>
                  <a:lnTo>
                    <a:pt x="139" y="18"/>
                  </a:lnTo>
                  <a:lnTo>
                    <a:pt x="136" y="20"/>
                  </a:lnTo>
                  <a:lnTo>
                    <a:pt x="133" y="23"/>
                  </a:lnTo>
                  <a:lnTo>
                    <a:pt x="127" y="26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7" y="34"/>
                  </a:lnTo>
                  <a:lnTo>
                    <a:pt x="121" y="32"/>
                  </a:lnTo>
                  <a:lnTo>
                    <a:pt x="127" y="30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5" y="34"/>
                  </a:lnTo>
                  <a:lnTo>
                    <a:pt x="130" y="40"/>
                  </a:lnTo>
                  <a:lnTo>
                    <a:pt x="121" y="45"/>
                  </a:lnTo>
                  <a:lnTo>
                    <a:pt x="115" y="48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7" y="49"/>
                  </a:lnTo>
                  <a:lnTo>
                    <a:pt x="121" y="48"/>
                  </a:lnTo>
                  <a:lnTo>
                    <a:pt x="126" y="46"/>
                  </a:lnTo>
                  <a:lnTo>
                    <a:pt x="131" y="45"/>
                  </a:lnTo>
                  <a:lnTo>
                    <a:pt x="135" y="43"/>
                  </a:lnTo>
                  <a:lnTo>
                    <a:pt x="135" y="45"/>
                  </a:lnTo>
                  <a:lnTo>
                    <a:pt x="136" y="46"/>
                  </a:lnTo>
                  <a:lnTo>
                    <a:pt x="136" y="47"/>
                  </a:lnTo>
                  <a:lnTo>
                    <a:pt x="136" y="48"/>
                  </a:lnTo>
                  <a:lnTo>
                    <a:pt x="130" y="53"/>
                  </a:lnTo>
                  <a:lnTo>
                    <a:pt x="124" y="56"/>
                  </a:lnTo>
                  <a:lnTo>
                    <a:pt x="117" y="61"/>
                  </a:lnTo>
                  <a:lnTo>
                    <a:pt x="111" y="65"/>
                  </a:lnTo>
                  <a:lnTo>
                    <a:pt x="116" y="64"/>
                  </a:lnTo>
                  <a:lnTo>
                    <a:pt x="121" y="62"/>
                  </a:lnTo>
                  <a:lnTo>
                    <a:pt x="128" y="60"/>
                  </a:lnTo>
                  <a:lnTo>
                    <a:pt x="135" y="56"/>
                  </a:lnTo>
                  <a:lnTo>
                    <a:pt x="136" y="57"/>
                  </a:lnTo>
                  <a:lnTo>
                    <a:pt x="136" y="60"/>
                  </a:lnTo>
                  <a:lnTo>
                    <a:pt x="136" y="62"/>
                  </a:lnTo>
                  <a:lnTo>
                    <a:pt x="128" y="66"/>
                  </a:lnTo>
                  <a:lnTo>
                    <a:pt x="121" y="71"/>
                  </a:lnTo>
                  <a:lnTo>
                    <a:pt x="115" y="76"/>
                  </a:lnTo>
                  <a:lnTo>
                    <a:pt x="107" y="80"/>
                  </a:lnTo>
                  <a:lnTo>
                    <a:pt x="107" y="81"/>
                  </a:lnTo>
                  <a:lnTo>
                    <a:pt x="108" y="81"/>
                  </a:lnTo>
                  <a:lnTo>
                    <a:pt x="115" y="79"/>
                  </a:lnTo>
                  <a:lnTo>
                    <a:pt x="121" y="76"/>
                  </a:lnTo>
                  <a:lnTo>
                    <a:pt x="128" y="73"/>
                  </a:lnTo>
                  <a:lnTo>
                    <a:pt x="134" y="71"/>
                  </a:lnTo>
                  <a:lnTo>
                    <a:pt x="135" y="76"/>
                  </a:lnTo>
                  <a:lnTo>
                    <a:pt x="133" y="79"/>
                  </a:lnTo>
                  <a:lnTo>
                    <a:pt x="128" y="84"/>
                  </a:lnTo>
                  <a:lnTo>
                    <a:pt x="121" y="88"/>
                  </a:lnTo>
                  <a:lnTo>
                    <a:pt x="116" y="92"/>
                  </a:lnTo>
                  <a:lnTo>
                    <a:pt x="109" y="95"/>
                  </a:lnTo>
                  <a:lnTo>
                    <a:pt x="104" y="98"/>
                  </a:lnTo>
                  <a:lnTo>
                    <a:pt x="101" y="100"/>
                  </a:lnTo>
                  <a:lnTo>
                    <a:pt x="105" y="98"/>
                  </a:lnTo>
                  <a:lnTo>
                    <a:pt x="110" y="96"/>
                  </a:lnTo>
                  <a:lnTo>
                    <a:pt x="113" y="94"/>
                  </a:lnTo>
                  <a:lnTo>
                    <a:pt x="118" y="93"/>
                  </a:lnTo>
                  <a:lnTo>
                    <a:pt x="123" y="91"/>
                  </a:lnTo>
                  <a:lnTo>
                    <a:pt x="127" y="90"/>
                  </a:lnTo>
                  <a:lnTo>
                    <a:pt x="132" y="87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91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28" y="100"/>
                  </a:lnTo>
                  <a:lnTo>
                    <a:pt x="121" y="103"/>
                  </a:lnTo>
                  <a:lnTo>
                    <a:pt x="113" y="108"/>
                  </a:lnTo>
                  <a:lnTo>
                    <a:pt x="107" y="113"/>
                  </a:lnTo>
                  <a:lnTo>
                    <a:pt x="108" y="113"/>
                  </a:lnTo>
                  <a:lnTo>
                    <a:pt x="108" y="114"/>
                  </a:lnTo>
                  <a:lnTo>
                    <a:pt x="115" y="110"/>
                  </a:lnTo>
                  <a:lnTo>
                    <a:pt x="123" y="108"/>
                  </a:lnTo>
                  <a:lnTo>
                    <a:pt x="130" y="104"/>
                  </a:lnTo>
                  <a:lnTo>
                    <a:pt x="136" y="102"/>
                  </a:lnTo>
                  <a:lnTo>
                    <a:pt x="138" y="103"/>
                  </a:lnTo>
                  <a:lnTo>
                    <a:pt x="138" y="104"/>
                  </a:lnTo>
                  <a:lnTo>
                    <a:pt x="138" y="106"/>
                  </a:lnTo>
                  <a:lnTo>
                    <a:pt x="138" y="107"/>
                  </a:lnTo>
                  <a:lnTo>
                    <a:pt x="126" y="113"/>
                  </a:lnTo>
                  <a:lnTo>
                    <a:pt x="116" y="118"/>
                  </a:lnTo>
                  <a:lnTo>
                    <a:pt x="107" y="123"/>
                  </a:lnTo>
                  <a:lnTo>
                    <a:pt x="95" y="129"/>
                  </a:lnTo>
                  <a:lnTo>
                    <a:pt x="80" y="136"/>
                  </a:lnTo>
                  <a:lnTo>
                    <a:pt x="62" y="145"/>
                  </a:lnTo>
                  <a:lnTo>
                    <a:pt x="36" y="156"/>
                  </a:lnTo>
                  <a:lnTo>
                    <a:pt x="3" y="17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09" name="Freeform 32"/>
            <p:cNvSpPr>
              <a:spLocks/>
            </p:cNvSpPr>
            <p:nvPr/>
          </p:nvSpPr>
          <p:spPr bwMode="auto">
            <a:xfrm>
              <a:off x="1741" y="3322"/>
              <a:ext cx="21" cy="76"/>
            </a:xfrm>
            <a:custGeom>
              <a:avLst/>
              <a:gdLst>
                <a:gd name="T0" fmla="*/ 1 w 41"/>
                <a:gd name="T1" fmla="*/ 19 h 153"/>
                <a:gd name="T2" fmla="*/ 0 w 41"/>
                <a:gd name="T3" fmla="*/ 17 h 153"/>
                <a:gd name="T4" fmla="*/ 0 w 41"/>
                <a:gd name="T5" fmla="*/ 14 h 153"/>
                <a:gd name="T6" fmla="*/ 1 w 41"/>
                <a:gd name="T7" fmla="*/ 11 h 153"/>
                <a:gd name="T8" fmla="*/ 1 w 41"/>
                <a:gd name="T9" fmla="*/ 8 h 153"/>
                <a:gd name="T10" fmla="*/ 2 w 41"/>
                <a:gd name="T11" fmla="*/ 5 h 153"/>
                <a:gd name="T12" fmla="*/ 3 w 41"/>
                <a:gd name="T13" fmla="*/ 3 h 153"/>
                <a:gd name="T14" fmla="*/ 4 w 41"/>
                <a:gd name="T15" fmla="*/ 1 h 153"/>
                <a:gd name="T16" fmla="*/ 6 w 41"/>
                <a:gd name="T17" fmla="*/ 0 h 153"/>
                <a:gd name="T18" fmla="*/ 5 w 41"/>
                <a:gd name="T19" fmla="*/ 2 h 153"/>
                <a:gd name="T20" fmla="*/ 4 w 41"/>
                <a:gd name="T21" fmla="*/ 5 h 153"/>
                <a:gd name="T22" fmla="*/ 3 w 41"/>
                <a:gd name="T23" fmla="*/ 8 h 153"/>
                <a:gd name="T24" fmla="*/ 2 w 41"/>
                <a:gd name="T25" fmla="*/ 11 h 153"/>
                <a:gd name="T26" fmla="*/ 2 w 41"/>
                <a:gd name="T27" fmla="*/ 13 h 153"/>
                <a:gd name="T28" fmla="*/ 1 w 41"/>
                <a:gd name="T29" fmla="*/ 15 h 153"/>
                <a:gd name="T30" fmla="*/ 1 w 41"/>
                <a:gd name="T31" fmla="*/ 17 h 153"/>
                <a:gd name="T32" fmla="*/ 1 w 41"/>
                <a:gd name="T33" fmla="*/ 19 h 153"/>
                <a:gd name="T34" fmla="*/ 1 w 41"/>
                <a:gd name="T35" fmla="*/ 19 h 153"/>
                <a:gd name="T36" fmla="*/ 1 w 41"/>
                <a:gd name="T37" fmla="*/ 19 h 153"/>
                <a:gd name="T38" fmla="*/ 1 w 41"/>
                <a:gd name="T39" fmla="*/ 19 h 153"/>
                <a:gd name="T40" fmla="*/ 1 w 41"/>
                <a:gd name="T41" fmla="*/ 19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153">
                  <a:moveTo>
                    <a:pt x="1" y="153"/>
                  </a:moveTo>
                  <a:lnTo>
                    <a:pt x="0" y="138"/>
                  </a:lnTo>
                  <a:lnTo>
                    <a:pt x="0" y="118"/>
                  </a:lnTo>
                  <a:lnTo>
                    <a:pt x="1" y="95"/>
                  </a:lnTo>
                  <a:lnTo>
                    <a:pt x="4" y="70"/>
                  </a:lnTo>
                  <a:lnTo>
                    <a:pt x="10" y="47"/>
                  </a:lnTo>
                  <a:lnTo>
                    <a:pt x="17" y="27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34" y="23"/>
                  </a:lnTo>
                  <a:lnTo>
                    <a:pt x="26" y="46"/>
                  </a:lnTo>
                  <a:lnTo>
                    <a:pt x="17" y="69"/>
                  </a:lnTo>
                  <a:lnTo>
                    <a:pt x="10" y="92"/>
                  </a:lnTo>
                  <a:lnTo>
                    <a:pt x="9" y="107"/>
                  </a:lnTo>
                  <a:lnTo>
                    <a:pt x="7" y="122"/>
                  </a:lnTo>
                  <a:lnTo>
                    <a:pt x="6" y="137"/>
                  </a:lnTo>
                  <a:lnTo>
                    <a:pt x="3" y="152"/>
                  </a:lnTo>
                  <a:lnTo>
                    <a:pt x="2" y="152"/>
                  </a:lnTo>
                  <a:lnTo>
                    <a:pt x="1" y="153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0" name="Freeform 33"/>
            <p:cNvSpPr>
              <a:spLocks/>
            </p:cNvSpPr>
            <p:nvPr/>
          </p:nvSpPr>
          <p:spPr bwMode="auto">
            <a:xfrm>
              <a:off x="1733" y="3336"/>
              <a:ext cx="12" cy="60"/>
            </a:xfrm>
            <a:custGeom>
              <a:avLst/>
              <a:gdLst>
                <a:gd name="T0" fmla="*/ 1 w 25"/>
                <a:gd name="T1" fmla="*/ 15 h 120"/>
                <a:gd name="T2" fmla="*/ 0 w 25"/>
                <a:gd name="T3" fmla="*/ 12 h 120"/>
                <a:gd name="T4" fmla="*/ 0 w 25"/>
                <a:gd name="T5" fmla="*/ 7 h 120"/>
                <a:gd name="T6" fmla="*/ 0 w 25"/>
                <a:gd name="T7" fmla="*/ 3 h 120"/>
                <a:gd name="T8" fmla="*/ 2 w 25"/>
                <a:gd name="T9" fmla="*/ 0 h 120"/>
                <a:gd name="T10" fmla="*/ 2 w 25"/>
                <a:gd name="T11" fmla="*/ 1 h 120"/>
                <a:gd name="T12" fmla="*/ 3 w 25"/>
                <a:gd name="T13" fmla="*/ 1 h 120"/>
                <a:gd name="T14" fmla="*/ 3 w 25"/>
                <a:gd name="T15" fmla="*/ 1 h 120"/>
                <a:gd name="T16" fmla="*/ 3 w 25"/>
                <a:gd name="T17" fmla="*/ 1 h 120"/>
                <a:gd name="T18" fmla="*/ 2 w 25"/>
                <a:gd name="T19" fmla="*/ 2 h 120"/>
                <a:gd name="T20" fmla="*/ 2 w 25"/>
                <a:gd name="T21" fmla="*/ 3 h 120"/>
                <a:gd name="T22" fmla="*/ 1 w 25"/>
                <a:gd name="T23" fmla="*/ 5 h 120"/>
                <a:gd name="T24" fmla="*/ 1 w 25"/>
                <a:gd name="T25" fmla="*/ 6 h 120"/>
                <a:gd name="T26" fmla="*/ 1 w 25"/>
                <a:gd name="T27" fmla="*/ 8 h 120"/>
                <a:gd name="T28" fmla="*/ 1 w 25"/>
                <a:gd name="T29" fmla="*/ 11 h 120"/>
                <a:gd name="T30" fmla="*/ 1 w 25"/>
                <a:gd name="T31" fmla="*/ 13 h 120"/>
                <a:gd name="T32" fmla="*/ 1 w 25"/>
                <a:gd name="T33" fmla="*/ 15 h 1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120">
                  <a:moveTo>
                    <a:pt x="8" y="120"/>
                  </a:moveTo>
                  <a:lnTo>
                    <a:pt x="1" y="91"/>
                  </a:lnTo>
                  <a:lnTo>
                    <a:pt x="0" y="56"/>
                  </a:lnTo>
                  <a:lnTo>
                    <a:pt x="6" y="24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1" y="15"/>
                  </a:lnTo>
                  <a:lnTo>
                    <a:pt x="18" y="24"/>
                  </a:lnTo>
                  <a:lnTo>
                    <a:pt x="15" y="34"/>
                  </a:lnTo>
                  <a:lnTo>
                    <a:pt x="12" y="45"/>
                  </a:lnTo>
                  <a:lnTo>
                    <a:pt x="12" y="62"/>
                  </a:lnTo>
                  <a:lnTo>
                    <a:pt x="12" y="83"/>
                  </a:lnTo>
                  <a:lnTo>
                    <a:pt x="11" y="104"/>
                  </a:lnTo>
                  <a:lnTo>
                    <a:pt x="8" y="12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1" name="Freeform 34"/>
            <p:cNvSpPr>
              <a:spLocks/>
            </p:cNvSpPr>
            <p:nvPr/>
          </p:nvSpPr>
          <p:spPr bwMode="auto">
            <a:xfrm>
              <a:off x="1861" y="3266"/>
              <a:ext cx="90" cy="23"/>
            </a:xfrm>
            <a:custGeom>
              <a:avLst/>
              <a:gdLst>
                <a:gd name="T0" fmla="*/ 19 w 179"/>
                <a:gd name="T1" fmla="*/ 5 h 48"/>
                <a:gd name="T2" fmla="*/ 16 w 179"/>
                <a:gd name="T3" fmla="*/ 4 h 48"/>
                <a:gd name="T4" fmla="*/ 14 w 179"/>
                <a:gd name="T5" fmla="*/ 4 h 48"/>
                <a:gd name="T6" fmla="*/ 12 w 179"/>
                <a:gd name="T7" fmla="*/ 4 h 48"/>
                <a:gd name="T8" fmla="*/ 10 w 179"/>
                <a:gd name="T9" fmla="*/ 4 h 48"/>
                <a:gd name="T10" fmla="*/ 8 w 179"/>
                <a:gd name="T11" fmla="*/ 5 h 48"/>
                <a:gd name="T12" fmla="*/ 6 w 179"/>
                <a:gd name="T13" fmla="*/ 5 h 48"/>
                <a:gd name="T14" fmla="*/ 4 w 179"/>
                <a:gd name="T15" fmla="*/ 5 h 48"/>
                <a:gd name="T16" fmla="*/ 2 w 179"/>
                <a:gd name="T17" fmla="*/ 5 h 48"/>
                <a:gd name="T18" fmla="*/ 1 w 179"/>
                <a:gd name="T19" fmla="*/ 5 h 48"/>
                <a:gd name="T20" fmla="*/ 1 w 179"/>
                <a:gd name="T21" fmla="*/ 3 h 48"/>
                <a:gd name="T22" fmla="*/ 0 w 179"/>
                <a:gd name="T23" fmla="*/ 2 h 48"/>
                <a:gd name="T24" fmla="*/ 1 w 179"/>
                <a:gd name="T25" fmla="*/ 1 h 48"/>
                <a:gd name="T26" fmla="*/ 1 w 179"/>
                <a:gd name="T27" fmla="*/ 1 h 48"/>
                <a:gd name="T28" fmla="*/ 1 w 179"/>
                <a:gd name="T29" fmla="*/ 1 h 48"/>
                <a:gd name="T30" fmla="*/ 2 w 179"/>
                <a:gd name="T31" fmla="*/ 1 h 48"/>
                <a:gd name="T32" fmla="*/ 2 w 179"/>
                <a:gd name="T33" fmla="*/ 0 h 48"/>
                <a:gd name="T34" fmla="*/ 2 w 179"/>
                <a:gd name="T35" fmla="*/ 1 h 48"/>
                <a:gd name="T36" fmla="*/ 3 w 179"/>
                <a:gd name="T37" fmla="*/ 2 h 48"/>
                <a:gd name="T38" fmla="*/ 3 w 179"/>
                <a:gd name="T39" fmla="*/ 2 h 48"/>
                <a:gd name="T40" fmla="*/ 4 w 179"/>
                <a:gd name="T41" fmla="*/ 3 h 48"/>
                <a:gd name="T42" fmla="*/ 6 w 179"/>
                <a:gd name="T43" fmla="*/ 3 h 48"/>
                <a:gd name="T44" fmla="*/ 8 w 179"/>
                <a:gd name="T45" fmla="*/ 2 h 48"/>
                <a:gd name="T46" fmla="*/ 10 w 179"/>
                <a:gd name="T47" fmla="*/ 2 h 48"/>
                <a:gd name="T48" fmla="*/ 12 w 179"/>
                <a:gd name="T49" fmla="*/ 1 h 48"/>
                <a:gd name="T50" fmla="*/ 14 w 179"/>
                <a:gd name="T51" fmla="*/ 0 h 48"/>
                <a:gd name="T52" fmla="*/ 16 w 179"/>
                <a:gd name="T53" fmla="*/ 0 h 48"/>
                <a:gd name="T54" fmla="*/ 18 w 179"/>
                <a:gd name="T55" fmla="*/ 0 h 48"/>
                <a:gd name="T56" fmla="*/ 20 w 179"/>
                <a:gd name="T57" fmla="*/ 0 h 48"/>
                <a:gd name="T58" fmla="*/ 21 w 179"/>
                <a:gd name="T59" fmla="*/ 0 h 48"/>
                <a:gd name="T60" fmla="*/ 22 w 179"/>
                <a:gd name="T61" fmla="*/ 1 h 48"/>
                <a:gd name="T62" fmla="*/ 22 w 179"/>
                <a:gd name="T63" fmla="*/ 2 h 48"/>
                <a:gd name="T64" fmla="*/ 23 w 179"/>
                <a:gd name="T65" fmla="*/ 3 h 48"/>
                <a:gd name="T66" fmla="*/ 22 w 179"/>
                <a:gd name="T67" fmla="*/ 3 h 48"/>
                <a:gd name="T68" fmla="*/ 22 w 179"/>
                <a:gd name="T69" fmla="*/ 4 h 48"/>
                <a:gd name="T70" fmla="*/ 21 w 179"/>
                <a:gd name="T71" fmla="*/ 4 h 48"/>
                <a:gd name="T72" fmla="*/ 21 w 179"/>
                <a:gd name="T73" fmla="*/ 4 h 48"/>
                <a:gd name="T74" fmla="*/ 20 w 179"/>
                <a:gd name="T75" fmla="*/ 4 h 48"/>
                <a:gd name="T76" fmla="*/ 20 w 179"/>
                <a:gd name="T77" fmla="*/ 4 h 48"/>
                <a:gd name="T78" fmla="*/ 19 w 179"/>
                <a:gd name="T79" fmla="*/ 5 h 48"/>
                <a:gd name="T80" fmla="*/ 19 w 179"/>
                <a:gd name="T81" fmla="*/ 5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79" h="48">
                  <a:moveTo>
                    <a:pt x="145" y="43"/>
                  </a:moveTo>
                  <a:lnTo>
                    <a:pt x="125" y="37"/>
                  </a:lnTo>
                  <a:lnTo>
                    <a:pt x="108" y="36"/>
                  </a:lnTo>
                  <a:lnTo>
                    <a:pt x="92" y="36"/>
                  </a:lnTo>
                  <a:lnTo>
                    <a:pt x="77" y="40"/>
                  </a:lnTo>
                  <a:lnTo>
                    <a:pt x="61" y="43"/>
                  </a:lnTo>
                  <a:lnTo>
                    <a:pt x="46" y="46"/>
                  </a:lnTo>
                  <a:lnTo>
                    <a:pt x="31" y="48"/>
                  </a:lnTo>
                  <a:lnTo>
                    <a:pt x="15" y="48"/>
                  </a:lnTo>
                  <a:lnTo>
                    <a:pt x="6" y="41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5" y="14"/>
                  </a:lnTo>
                  <a:lnTo>
                    <a:pt x="17" y="20"/>
                  </a:lnTo>
                  <a:lnTo>
                    <a:pt x="21" y="23"/>
                  </a:lnTo>
                  <a:lnTo>
                    <a:pt x="31" y="28"/>
                  </a:lnTo>
                  <a:lnTo>
                    <a:pt x="47" y="26"/>
                  </a:lnTo>
                  <a:lnTo>
                    <a:pt x="62" y="21"/>
                  </a:lnTo>
                  <a:lnTo>
                    <a:pt x="78" y="16"/>
                  </a:lnTo>
                  <a:lnTo>
                    <a:pt x="93" y="12"/>
                  </a:lnTo>
                  <a:lnTo>
                    <a:pt x="109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60" y="0"/>
                  </a:lnTo>
                  <a:lnTo>
                    <a:pt x="164" y="6"/>
                  </a:lnTo>
                  <a:lnTo>
                    <a:pt x="169" y="12"/>
                  </a:lnTo>
                  <a:lnTo>
                    <a:pt x="175" y="19"/>
                  </a:lnTo>
                  <a:lnTo>
                    <a:pt x="179" y="27"/>
                  </a:lnTo>
                  <a:lnTo>
                    <a:pt x="174" y="30"/>
                  </a:lnTo>
                  <a:lnTo>
                    <a:pt x="169" y="33"/>
                  </a:lnTo>
                  <a:lnTo>
                    <a:pt x="165" y="34"/>
                  </a:lnTo>
                  <a:lnTo>
                    <a:pt x="162" y="36"/>
                  </a:lnTo>
                  <a:lnTo>
                    <a:pt x="159" y="37"/>
                  </a:lnTo>
                  <a:lnTo>
                    <a:pt x="155" y="38"/>
                  </a:lnTo>
                  <a:lnTo>
                    <a:pt x="151" y="41"/>
                  </a:lnTo>
                  <a:lnTo>
                    <a:pt x="145" y="43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2" name="Freeform 35"/>
            <p:cNvSpPr>
              <a:spLocks/>
            </p:cNvSpPr>
            <p:nvPr/>
          </p:nvSpPr>
          <p:spPr bwMode="auto">
            <a:xfrm>
              <a:off x="1876" y="3171"/>
              <a:ext cx="80" cy="105"/>
            </a:xfrm>
            <a:custGeom>
              <a:avLst/>
              <a:gdLst>
                <a:gd name="T0" fmla="*/ 10 w 162"/>
                <a:gd name="T1" fmla="*/ 23 h 211"/>
                <a:gd name="T2" fmla="*/ 7 w 162"/>
                <a:gd name="T3" fmla="*/ 24 h 211"/>
                <a:gd name="T4" fmla="*/ 4 w 162"/>
                <a:gd name="T5" fmla="*/ 25 h 211"/>
                <a:gd name="T6" fmla="*/ 1 w 162"/>
                <a:gd name="T7" fmla="*/ 26 h 211"/>
                <a:gd name="T8" fmla="*/ 0 w 162"/>
                <a:gd name="T9" fmla="*/ 26 h 211"/>
                <a:gd name="T10" fmla="*/ 0 w 162"/>
                <a:gd name="T11" fmla="*/ 26 h 211"/>
                <a:gd name="T12" fmla="*/ 1 w 162"/>
                <a:gd name="T13" fmla="*/ 25 h 211"/>
                <a:gd name="T14" fmla="*/ 4 w 162"/>
                <a:gd name="T15" fmla="*/ 20 h 211"/>
                <a:gd name="T16" fmla="*/ 6 w 162"/>
                <a:gd name="T17" fmla="*/ 16 h 211"/>
                <a:gd name="T18" fmla="*/ 8 w 162"/>
                <a:gd name="T19" fmla="*/ 11 h 211"/>
                <a:gd name="T20" fmla="*/ 10 w 162"/>
                <a:gd name="T21" fmla="*/ 8 h 211"/>
                <a:gd name="T22" fmla="*/ 12 w 162"/>
                <a:gd name="T23" fmla="*/ 4 h 211"/>
                <a:gd name="T24" fmla="*/ 15 w 162"/>
                <a:gd name="T25" fmla="*/ 0 h 211"/>
                <a:gd name="T26" fmla="*/ 18 w 162"/>
                <a:gd name="T27" fmla="*/ 0 h 211"/>
                <a:gd name="T28" fmla="*/ 19 w 162"/>
                <a:gd name="T29" fmla="*/ 2 h 211"/>
                <a:gd name="T30" fmla="*/ 19 w 162"/>
                <a:gd name="T31" fmla="*/ 3 h 211"/>
                <a:gd name="T32" fmla="*/ 18 w 162"/>
                <a:gd name="T33" fmla="*/ 4 h 211"/>
                <a:gd name="T34" fmla="*/ 19 w 162"/>
                <a:gd name="T35" fmla="*/ 3 h 211"/>
                <a:gd name="T36" fmla="*/ 20 w 162"/>
                <a:gd name="T37" fmla="*/ 3 h 211"/>
                <a:gd name="T38" fmla="*/ 18 w 162"/>
                <a:gd name="T39" fmla="*/ 4 h 211"/>
                <a:gd name="T40" fmla="*/ 17 w 162"/>
                <a:gd name="T41" fmla="*/ 6 h 211"/>
                <a:gd name="T42" fmla="*/ 18 w 162"/>
                <a:gd name="T43" fmla="*/ 5 h 211"/>
                <a:gd name="T44" fmla="*/ 18 w 162"/>
                <a:gd name="T45" fmla="*/ 6 h 211"/>
                <a:gd name="T46" fmla="*/ 16 w 162"/>
                <a:gd name="T47" fmla="*/ 7 h 211"/>
                <a:gd name="T48" fmla="*/ 16 w 162"/>
                <a:gd name="T49" fmla="*/ 8 h 211"/>
                <a:gd name="T50" fmla="*/ 17 w 162"/>
                <a:gd name="T51" fmla="*/ 8 h 211"/>
                <a:gd name="T52" fmla="*/ 17 w 162"/>
                <a:gd name="T53" fmla="*/ 8 h 211"/>
                <a:gd name="T54" fmla="*/ 15 w 162"/>
                <a:gd name="T55" fmla="*/ 9 h 211"/>
                <a:gd name="T56" fmla="*/ 15 w 162"/>
                <a:gd name="T57" fmla="*/ 10 h 211"/>
                <a:gd name="T58" fmla="*/ 15 w 162"/>
                <a:gd name="T59" fmla="*/ 10 h 211"/>
                <a:gd name="T60" fmla="*/ 15 w 162"/>
                <a:gd name="T61" fmla="*/ 10 h 211"/>
                <a:gd name="T62" fmla="*/ 16 w 162"/>
                <a:gd name="T63" fmla="*/ 10 h 211"/>
                <a:gd name="T64" fmla="*/ 16 w 162"/>
                <a:gd name="T65" fmla="*/ 11 h 211"/>
                <a:gd name="T66" fmla="*/ 14 w 162"/>
                <a:gd name="T67" fmla="*/ 11 h 211"/>
                <a:gd name="T68" fmla="*/ 14 w 162"/>
                <a:gd name="T69" fmla="*/ 12 h 211"/>
                <a:gd name="T70" fmla="*/ 15 w 162"/>
                <a:gd name="T71" fmla="*/ 12 h 211"/>
                <a:gd name="T72" fmla="*/ 15 w 162"/>
                <a:gd name="T73" fmla="*/ 12 h 211"/>
                <a:gd name="T74" fmla="*/ 13 w 162"/>
                <a:gd name="T75" fmla="*/ 14 h 211"/>
                <a:gd name="T76" fmla="*/ 12 w 162"/>
                <a:gd name="T77" fmla="*/ 14 h 211"/>
                <a:gd name="T78" fmla="*/ 12 w 162"/>
                <a:gd name="T79" fmla="*/ 14 h 211"/>
                <a:gd name="T80" fmla="*/ 13 w 162"/>
                <a:gd name="T81" fmla="*/ 14 h 211"/>
                <a:gd name="T82" fmla="*/ 14 w 162"/>
                <a:gd name="T83" fmla="*/ 14 h 211"/>
                <a:gd name="T84" fmla="*/ 14 w 162"/>
                <a:gd name="T85" fmla="*/ 15 h 211"/>
                <a:gd name="T86" fmla="*/ 13 w 162"/>
                <a:gd name="T87" fmla="*/ 16 h 211"/>
                <a:gd name="T88" fmla="*/ 12 w 162"/>
                <a:gd name="T89" fmla="*/ 16 h 211"/>
                <a:gd name="T90" fmla="*/ 13 w 162"/>
                <a:gd name="T91" fmla="*/ 16 h 211"/>
                <a:gd name="T92" fmla="*/ 13 w 162"/>
                <a:gd name="T93" fmla="*/ 17 h 211"/>
                <a:gd name="T94" fmla="*/ 12 w 162"/>
                <a:gd name="T95" fmla="*/ 18 h 211"/>
                <a:gd name="T96" fmla="*/ 11 w 162"/>
                <a:gd name="T97" fmla="*/ 19 h 211"/>
                <a:gd name="T98" fmla="*/ 11 w 162"/>
                <a:gd name="T99" fmla="*/ 19 h 211"/>
                <a:gd name="T100" fmla="*/ 12 w 162"/>
                <a:gd name="T101" fmla="*/ 19 h 211"/>
                <a:gd name="T102" fmla="*/ 12 w 162"/>
                <a:gd name="T103" fmla="*/ 18 h 211"/>
                <a:gd name="T104" fmla="*/ 12 w 162"/>
                <a:gd name="T105" fmla="*/ 19 h 211"/>
                <a:gd name="T106" fmla="*/ 10 w 162"/>
                <a:gd name="T107" fmla="*/ 21 h 211"/>
                <a:gd name="T108" fmla="*/ 10 w 162"/>
                <a:gd name="T109" fmla="*/ 21 h 211"/>
                <a:gd name="T110" fmla="*/ 11 w 162"/>
                <a:gd name="T111" fmla="*/ 21 h 211"/>
                <a:gd name="T112" fmla="*/ 12 w 162"/>
                <a:gd name="T113" fmla="*/ 20 h 211"/>
                <a:gd name="T114" fmla="*/ 12 w 162"/>
                <a:gd name="T115" fmla="*/ 20 h 211"/>
                <a:gd name="T116" fmla="*/ 12 w 162"/>
                <a:gd name="T117" fmla="*/ 21 h 211"/>
                <a:gd name="T118" fmla="*/ 12 w 162"/>
                <a:gd name="T119" fmla="*/ 22 h 211"/>
                <a:gd name="T120" fmla="*/ 12 w 162"/>
                <a:gd name="T121" fmla="*/ 23 h 211"/>
                <a:gd name="T122" fmla="*/ 11 w 162"/>
                <a:gd name="T123" fmla="*/ 23 h 2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2" h="211">
                  <a:moveTo>
                    <a:pt x="95" y="187"/>
                  </a:moveTo>
                  <a:lnTo>
                    <a:pt x="82" y="190"/>
                  </a:lnTo>
                  <a:lnTo>
                    <a:pt x="71" y="194"/>
                  </a:lnTo>
                  <a:lnTo>
                    <a:pt x="59" y="197"/>
                  </a:lnTo>
                  <a:lnTo>
                    <a:pt x="48" y="201"/>
                  </a:lnTo>
                  <a:lnTo>
                    <a:pt x="36" y="204"/>
                  </a:lnTo>
                  <a:lnTo>
                    <a:pt x="26" y="206"/>
                  </a:lnTo>
                  <a:lnTo>
                    <a:pt x="14" y="210"/>
                  </a:lnTo>
                  <a:lnTo>
                    <a:pt x="3" y="211"/>
                  </a:lnTo>
                  <a:lnTo>
                    <a:pt x="3" y="210"/>
                  </a:lnTo>
                  <a:lnTo>
                    <a:pt x="2" y="210"/>
                  </a:lnTo>
                  <a:lnTo>
                    <a:pt x="0" y="209"/>
                  </a:lnTo>
                  <a:lnTo>
                    <a:pt x="12" y="200"/>
                  </a:lnTo>
                  <a:lnTo>
                    <a:pt x="22" y="185"/>
                  </a:lnTo>
                  <a:lnTo>
                    <a:pt x="34" y="167"/>
                  </a:lnTo>
                  <a:lnTo>
                    <a:pt x="44" y="148"/>
                  </a:lnTo>
                  <a:lnTo>
                    <a:pt x="53" y="128"/>
                  </a:lnTo>
                  <a:lnTo>
                    <a:pt x="63" y="109"/>
                  </a:lnTo>
                  <a:lnTo>
                    <a:pt x="71" y="92"/>
                  </a:lnTo>
                  <a:lnTo>
                    <a:pt x="76" y="80"/>
                  </a:lnTo>
                  <a:lnTo>
                    <a:pt x="81" y="71"/>
                  </a:lnTo>
                  <a:lnTo>
                    <a:pt x="89" y="56"/>
                  </a:lnTo>
                  <a:lnTo>
                    <a:pt x="99" y="38"/>
                  </a:lnTo>
                  <a:lnTo>
                    <a:pt x="111" y="21"/>
                  </a:lnTo>
                  <a:lnTo>
                    <a:pt x="124" y="7"/>
                  </a:lnTo>
                  <a:lnTo>
                    <a:pt x="136" y="0"/>
                  </a:lnTo>
                  <a:lnTo>
                    <a:pt x="149" y="4"/>
                  </a:lnTo>
                  <a:lnTo>
                    <a:pt x="161" y="20"/>
                  </a:lnTo>
                  <a:lnTo>
                    <a:pt x="159" y="22"/>
                  </a:lnTo>
                  <a:lnTo>
                    <a:pt x="157" y="25"/>
                  </a:lnTo>
                  <a:lnTo>
                    <a:pt x="154" y="27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52" y="33"/>
                  </a:lnTo>
                  <a:lnTo>
                    <a:pt x="157" y="31"/>
                  </a:lnTo>
                  <a:lnTo>
                    <a:pt x="162" y="30"/>
                  </a:lnTo>
                  <a:lnTo>
                    <a:pt x="162" y="31"/>
                  </a:lnTo>
                  <a:lnTo>
                    <a:pt x="159" y="34"/>
                  </a:lnTo>
                  <a:lnTo>
                    <a:pt x="152" y="39"/>
                  </a:lnTo>
                  <a:lnTo>
                    <a:pt x="139" y="49"/>
                  </a:lnTo>
                  <a:lnTo>
                    <a:pt x="142" y="48"/>
                  </a:lnTo>
                  <a:lnTo>
                    <a:pt x="147" y="46"/>
                  </a:lnTo>
                  <a:lnTo>
                    <a:pt x="150" y="45"/>
                  </a:lnTo>
                  <a:lnTo>
                    <a:pt x="155" y="44"/>
                  </a:lnTo>
                  <a:lnTo>
                    <a:pt x="151" y="52"/>
                  </a:lnTo>
                  <a:lnTo>
                    <a:pt x="143" y="58"/>
                  </a:lnTo>
                  <a:lnTo>
                    <a:pt x="135" y="63"/>
                  </a:lnTo>
                  <a:lnTo>
                    <a:pt x="128" y="66"/>
                  </a:lnTo>
                  <a:lnTo>
                    <a:pt x="132" y="65"/>
                  </a:lnTo>
                  <a:lnTo>
                    <a:pt x="136" y="64"/>
                  </a:lnTo>
                  <a:lnTo>
                    <a:pt x="141" y="64"/>
                  </a:lnTo>
                  <a:lnTo>
                    <a:pt x="146" y="63"/>
                  </a:lnTo>
                  <a:lnTo>
                    <a:pt x="142" y="68"/>
                  </a:lnTo>
                  <a:lnTo>
                    <a:pt x="135" y="74"/>
                  </a:lnTo>
                  <a:lnTo>
                    <a:pt x="128" y="79"/>
                  </a:lnTo>
                  <a:lnTo>
                    <a:pt x="123" y="81"/>
                  </a:lnTo>
                  <a:lnTo>
                    <a:pt x="123" y="82"/>
                  </a:lnTo>
                  <a:lnTo>
                    <a:pt x="124" y="82"/>
                  </a:lnTo>
                  <a:lnTo>
                    <a:pt x="124" y="83"/>
                  </a:lnTo>
                  <a:lnTo>
                    <a:pt x="125" y="84"/>
                  </a:lnTo>
                  <a:lnTo>
                    <a:pt x="127" y="83"/>
                  </a:lnTo>
                  <a:lnTo>
                    <a:pt x="131" y="82"/>
                  </a:lnTo>
                  <a:lnTo>
                    <a:pt x="133" y="82"/>
                  </a:lnTo>
                  <a:lnTo>
                    <a:pt x="136" y="81"/>
                  </a:lnTo>
                  <a:lnTo>
                    <a:pt x="131" y="88"/>
                  </a:lnTo>
                  <a:lnTo>
                    <a:pt x="126" y="91"/>
                  </a:lnTo>
                  <a:lnTo>
                    <a:pt x="120" y="95"/>
                  </a:lnTo>
                  <a:lnTo>
                    <a:pt x="114" y="98"/>
                  </a:lnTo>
                  <a:lnTo>
                    <a:pt x="116" y="101"/>
                  </a:lnTo>
                  <a:lnTo>
                    <a:pt x="119" y="101"/>
                  </a:lnTo>
                  <a:lnTo>
                    <a:pt x="124" y="99"/>
                  </a:lnTo>
                  <a:lnTo>
                    <a:pt x="128" y="97"/>
                  </a:lnTo>
                  <a:lnTo>
                    <a:pt x="124" y="103"/>
                  </a:lnTo>
                  <a:lnTo>
                    <a:pt x="117" y="109"/>
                  </a:lnTo>
                  <a:lnTo>
                    <a:pt x="110" y="112"/>
                  </a:lnTo>
                  <a:lnTo>
                    <a:pt x="104" y="115"/>
                  </a:lnTo>
                  <a:lnTo>
                    <a:pt x="104" y="117"/>
                  </a:lnTo>
                  <a:lnTo>
                    <a:pt x="104" y="118"/>
                  </a:lnTo>
                  <a:lnTo>
                    <a:pt x="108" y="117"/>
                  </a:lnTo>
                  <a:lnTo>
                    <a:pt x="112" y="114"/>
                  </a:lnTo>
                  <a:lnTo>
                    <a:pt x="116" y="113"/>
                  </a:lnTo>
                  <a:lnTo>
                    <a:pt x="120" y="112"/>
                  </a:lnTo>
                  <a:lnTo>
                    <a:pt x="118" y="120"/>
                  </a:lnTo>
                  <a:lnTo>
                    <a:pt x="112" y="126"/>
                  </a:lnTo>
                  <a:lnTo>
                    <a:pt x="105" y="129"/>
                  </a:lnTo>
                  <a:lnTo>
                    <a:pt x="101" y="134"/>
                  </a:lnTo>
                  <a:lnTo>
                    <a:pt x="104" y="133"/>
                  </a:lnTo>
                  <a:lnTo>
                    <a:pt x="108" y="132"/>
                  </a:lnTo>
                  <a:lnTo>
                    <a:pt x="111" y="132"/>
                  </a:lnTo>
                  <a:lnTo>
                    <a:pt x="114" y="130"/>
                  </a:lnTo>
                  <a:lnTo>
                    <a:pt x="112" y="137"/>
                  </a:lnTo>
                  <a:lnTo>
                    <a:pt x="106" y="143"/>
                  </a:lnTo>
                  <a:lnTo>
                    <a:pt x="98" y="148"/>
                  </a:lnTo>
                  <a:lnTo>
                    <a:pt x="91" y="152"/>
                  </a:lnTo>
                  <a:lnTo>
                    <a:pt x="91" y="153"/>
                  </a:lnTo>
                  <a:lnTo>
                    <a:pt x="93" y="153"/>
                  </a:lnTo>
                  <a:lnTo>
                    <a:pt x="93" y="155"/>
                  </a:lnTo>
                  <a:lnTo>
                    <a:pt x="93" y="156"/>
                  </a:lnTo>
                  <a:lnTo>
                    <a:pt x="97" y="155"/>
                  </a:lnTo>
                  <a:lnTo>
                    <a:pt x="101" y="152"/>
                  </a:lnTo>
                  <a:lnTo>
                    <a:pt x="104" y="151"/>
                  </a:lnTo>
                  <a:lnTo>
                    <a:pt x="109" y="150"/>
                  </a:lnTo>
                  <a:lnTo>
                    <a:pt x="103" y="159"/>
                  </a:lnTo>
                  <a:lnTo>
                    <a:pt x="93" y="166"/>
                  </a:lnTo>
                  <a:lnTo>
                    <a:pt x="83" y="172"/>
                  </a:lnTo>
                  <a:lnTo>
                    <a:pt x="76" y="178"/>
                  </a:lnTo>
                  <a:lnTo>
                    <a:pt x="83" y="175"/>
                  </a:lnTo>
                  <a:lnTo>
                    <a:pt x="88" y="173"/>
                  </a:lnTo>
                  <a:lnTo>
                    <a:pt x="94" y="171"/>
                  </a:lnTo>
                  <a:lnTo>
                    <a:pt x="102" y="166"/>
                  </a:lnTo>
                  <a:lnTo>
                    <a:pt x="103" y="166"/>
                  </a:lnTo>
                  <a:lnTo>
                    <a:pt x="104" y="167"/>
                  </a:lnTo>
                  <a:lnTo>
                    <a:pt x="103" y="172"/>
                  </a:lnTo>
                  <a:lnTo>
                    <a:pt x="101" y="177"/>
                  </a:lnTo>
                  <a:lnTo>
                    <a:pt x="99" y="181"/>
                  </a:lnTo>
                  <a:lnTo>
                    <a:pt x="98" y="186"/>
                  </a:lnTo>
                  <a:lnTo>
                    <a:pt x="97" y="186"/>
                  </a:lnTo>
                  <a:lnTo>
                    <a:pt x="96" y="186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3" name="Freeform 36"/>
            <p:cNvSpPr>
              <a:spLocks/>
            </p:cNvSpPr>
            <p:nvPr/>
          </p:nvSpPr>
          <p:spPr bwMode="auto">
            <a:xfrm>
              <a:off x="1747" y="3319"/>
              <a:ext cx="8" cy="12"/>
            </a:xfrm>
            <a:custGeom>
              <a:avLst/>
              <a:gdLst>
                <a:gd name="T0" fmla="*/ 1 w 16"/>
                <a:gd name="T1" fmla="*/ 3 h 26"/>
                <a:gd name="T2" fmla="*/ 0 w 16"/>
                <a:gd name="T3" fmla="*/ 2 h 26"/>
                <a:gd name="T4" fmla="*/ 0 w 16"/>
                <a:gd name="T5" fmla="*/ 1 h 26"/>
                <a:gd name="T6" fmla="*/ 1 w 16"/>
                <a:gd name="T7" fmla="*/ 1 h 26"/>
                <a:gd name="T8" fmla="*/ 1 w 16"/>
                <a:gd name="T9" fmla="*/ 0 h 26"/>
                <a:gd name="T10" fmla="*/ 1 w 16"/>
                <a:gd name="T11" fmla="*/ 0 h 26"/>
                <a:gd name="T12" fmla="*/ 1 w 16"/>
                <a:gd name="T13" fmla="*/ 0 h 26"/>
                <a:gd name="T14" fmla="*/ 2 w 16"/>
                <a:gd name="T15" fmla="*/ 0 h 26"/>
                <a:gd name="T16" fmla="*/ 2 w 16"/>
                <a:gd name="T17" fmla="*/ 0 h 26"/>
                <a:gd name="T18" fmla="*/ 2 w 16"/>
                <a:gd name="T19" fmla="*/ 0 h 26"/>
                <a:gd name="T20" fmla="*/ 2 w 16"/>
                <a:gd name="T21" fmla="*/ 0 h 26"/>
                <a:gd name="T22" fmla="*/ 2 w 16"/>
                <a:gd name="T23" fmla="*/ 0 h 26"/>
                <a:gd name="T24" fmla="*/ 2 w 16"/>
                <a:gd name="T25" fmla="*/ 0 h 26"/>
                <a:gd name="T26" fmla="*/ 2 w 16"/>
                <a:gd name="T27" fmla="*/ 1 h 26"/>
                <a:gd name="T28" fmla="*/ 1 w 16"/>
                <a:gd name="T29" fmla="*/ 2 h 26"/>
                <a:gd name="T30" fmla="*/ 1 w 16"/>
                <a:gd name="T31" fmla="*/ 2 h 26"/>
                <a:gd name="T32" fmla="*/ 1 w 16"/>
                <a:gd name="T33" fmla="*/ 3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26">
                  <a:moveTo>
                    <a:pt x="3" y="26"/>
                  </a:move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6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6" y="6"/>
                  </a:lnTo>
                  <a:lnTo>
                    <a:pt x="12" y="14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4" name="Freeform 37"/>
            <p:cNvSpPr>
              <a:spLocks/>
            </p:cNvSpPr>
            <p:nvPr/>
          </p:nvSpPr>
          <p:spPr bwMode="auto">
            <a:xfrm>
              <a:off x="1870" y="3254"/>
              <a:ext cx="18" cy="18"/>
            </a:xfrm>
            <a:custGeom>
              <a:avLst/>
              <a:gdLst>
                <a:gd name="T0" fmla="*/ 1 w 36"/>
                <a:gd name="T1" fmla="*/ 4 h 37"/>
                <a:gd name="T2" fmla="*/ 1 w 36"/>
                <a:gd name="T3" fmla="*/ 3 h 37"/>
                <a:gd name="T4" fmla="*/ 1 w 36"/>
                <a:gd name="T5" fmla="*/ 3 h 37"/>
                <a:gd name="T6" fmla="*/ 1 w 36"/>
                <a:gd name="T7" fmla="*/ 2 h 37"/>
                <a:gd name="T8" fmla="*/ 0 w 36"/>
                <a:gd name="T9" fmla="*/ 1 h 37"/>
                <a:gd name="T10" fmla="*/ 1 w 36"/>
                <a:gd name="T11" fmla="*/ 1 h 37"/>
                <a:gd name="T12" fmla="*/ 1 w 36"/>
                <a:gd name="T13" fmla="*/ 1 h 37"/>
                <a:gd name="T14" fmla="*/ 1 w 36"/>
                <a:gd name="T15" fmla="*/ 1 h 37"/>
                <a:gd name="T16" fmla="*/ 2 w 36"/>
                <a:gd name="T17" fmla="*/ 1 h 37"/>
                <a:gd name="T18" fmla="*/ 2 w 36"/>
                <a:gd name="T19" fmla="*/ 0 h 37"/>
                <a:gd name="T20" fmla="*/ 3 w 36"/>
                <a:gd name="T21" fmla="*/ 0 h 37"/>
                <a:gd name="T22" fmla="*/ 4 w 36"/>
                <a:gd name="T23" fmla="*/ 0 h 37"/>
                <a:gd name="T24" fmla="*/ 5 w 36"/>
                <a:gd name="T25" fmla="*/ 0 h 37"/>
                <a:gd name="T26" fmla="*/ 4 w 36"/>
                <a:gd name="T27" fmla="*/ 1 h 37"/>
                <a:gd name="T28" fmla="*/ 3 w 36"/>
                <a:gd name="T29" fmla="*/ 2 h 37"/>
                <a:gd name="T30" fmla="*/ 2 w 36"/>
                <a:gd name="T31" fmla="*/ 3 h 37"/>
                <a:gd name="T32" fmla="*/ 1 w 36"/>
                <a:gd name="T33" fmla="*/ 4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37">
                  <a:moveTo>
                    <a:pt x="6" y="37"/>
                  </a:moveTo>
                  <a:lnTo>
                    <a:pt x="2" y="29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2" y="8"/>
                  </a:lnTo>
                  <a:lnTo>
                    <a:pt x="15" y="7"/>
                  </a:lnTo>
                  <a:lnTo>
                    <a:pt x="21" y="6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30" y="11"/>
                  </a:lnTo>
                  <a:lnTo>
                    <a:pt x="23" y="21"/>
                  </a:lnTo>
                  <a:lnTo>
                    <a:pt x="15" y="30"/>
                  </a:lnTo>
                  <a:lnTo>
                    <a:pt x="6" y="3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5" name="Freeform 38"/>
            <p:cNvSpPr>
              <a:spLocks/>
            </p:cNvSpPr>
            <p:nvPr/>
          </p:nvSpPr>
          <p:spPr bwMode="auto">
            <a:xfrm>
              <a:off x="1731" y="3255"/>
              <a:ext cx="51" cy="61"/>
            </a:xfrm>
            <a:custGeom>
              <a:avLst/>
              <a:gdLst>
                <a:gd name="T0" fmla="*/ 8 w 102"/>
                <a:gd name="T1" fmla="*/ 15 h 121"/>
                <a:gd name="T2" fmla="*/ 8 w 102"/>
                <a:gd name="T3" fmla="*/ 15 h 121"/>
                <a:gd name="T4" fmla="*/ 7 w 102"/>
                <a:gd name="T5" fmla="*/ 14 h 121"/>
                <a:gd name="T6" fmla="*/ 7 w 102"/>
                <a:gd name="T7" fmla="*/ 13 h 121"/>
                <a:gd name="T8" fmla="*/ 7 w 102"/>
                <a:gd name="T9" fmla="*/ 12 h 121"/>
                <a:gd name="T10" fmla="*/ 8 w 102"/>
                <a:gd name="T11" fmla="*/ 11 h 121"/>
                <a:gd name="T12" fmla="*/ 9 w 102"/>
                <a:gd name="T13" fmla="*/ 10 h 121"/>
                <a:gd name="T14" fmla="*/ 9 w 102"/>
                <a:gd name="T15" fmla="*/ 9 h 121"/>
                <a:gd name="T16" fmla="*/ 7 w 102"/>
                <a:gd name="T17" fmla="*/ 8 h 121"/>
                <a:gd name="T18" fmla="*/ 5 w 102"/>
                <a:gd name="T19" fmla="*/ 8 h 121"/>
                <a:gd name="T20" fmla="*/ 4 w 102"/>
                <a:gd name="T21" fmla="*/ 8 h 121"/>
                <a:gd name="T22" fmla="*/ 4 w 102"/>
                <a:gd name="T23" fmla="*/ 7 h 121"/>
                <a:gd name="T24" fmla="*/ 2 w 102"/>
                <a:gd name="T25" fmla="*/ 6 h 121"/>
                <a:gd name="T26" fmla="*/ 1 w 102"/>
                <a:gd name="T27" fmla="*/ 6 h 121"/>
                <a:gd name="T28" fmla="*/ 0 w 102"/>
                <a:gd name="T29" fmla="*/ 5 h 121"/>
                <a:gd name="T30" fmla="*/ 2 w 102"/>
                <a:gd name="T31" fmla="*/ 2 h 121"/>
                <a:gd name="T32" fmla="*/ 4 w 102"/>
                <a:gd name="T33" fmla="*/ 0 h 121"/>
                <a:gd name="T34" fmla="*/ 6 w 102"/>
                <a:gd name="T35" fmla="*/ 1 h 121"/>
                <a:gd name="T36" fmla="*/ 9 w 102"/>
                <a:gd name="T37" fmla="*/ 2 h 121"/>
                <a:gd name="T38" fmla="*/ 12 w 102"/>
                <a:gd name="T39" fmla="*/ 3 h 121"/>
                <a:gd name="T40" fmla="*/ 13 w 102"/>
                <a:gd name="T41" fmla="*/ 3 h 121"/>
                <a:gd name="T42" fmla="*/ 13 w 102"/>
                <a:gd name="T43" fmla="*/ 3 h 121"/>
                <a:gd name="T44" fmla="*/ 13 w 102"/>
                <a:gd name="T45" fmla="*/ 4 h 121"/>
                <a:gd name="T46" fmla="*/ 13 w 102"/>
                <a:gd name="T47" fmla="*/ 4 h 121"/>
                <a:gd name="T48" fmla="*/ 13 w 102"/>
                <a:gd name="T49" fmla="*/ 4 h 121"/>
                <a:gd name="T50" fmla="*/ 13 w 102"/>
                <a:gd name="T51" fmla="*/ 4 h 121"/>
                <a:gd name="T52" fmla="*/ 13 w 102"/>
                <a:gd name="T53" fmla="*/ 5 h 121"/>
                <a:gd name="T54" fmla="*/ 11 w 102"/>
                <a:gd name="T55" fmla="*/ 6 h 121"/>
                <a:gd name="T56" fmla="*/ 11 w 102"/>
                <a:gd name="T57" fmla="*/ 6 h 121"/>
                <a:gd name="T58" fmla="*/ 11 w 102"/>
                <a:gd name="T59" fmla="*/ 6 h 121"/>
                <a:gd name="T60" fmla="*/ 12 w 102"/>
                <a:gd name="T61" fmla="*/ 6 h 121"/>
                <a:gd name="T62" fmla="*/ 12 w 102"/>
                <a:gd name="T63" fmla="*/ 6 h 121"/>
                <a:gd name="T64" fmla="*/ 13 w 102"/>
                <a:gd name="T65" fmla="*/ 6 h 121"/>
                <a:gd name="T66" fmla="*/ 12 w 102"/>
                <a:gd name="T67" fmla="*/ 7 h 121"/>
                <a:gd name="T68" fmla="*/ 12 w 102"/>
                <a:gd name="T69" fmla="*/ 7 h 121"/>
                <a:gd name="T70" fmla="*/ 12 w 102"/>
                <a:gd name="T71" fmla="*/ 7 h 121"/>
                <a:gd name="T72" fmla="*/ 12 w 102"/>
                <a:gd name="T73" fmla="*/ 7 h 121"/>
                <a:gd name="T74" fmla="*/ 12 w 102"/>
                <a:gd name="T75" fmla="*/ 7 h 121"/>
                <a:gd name="T76" fmla="*/ 12 w 102"/>
                <a:gd name="T77" fmla="*/ 8 h 121"/>
                <a:gd name="T78" fmla="*/ 12 w 102"/>
                <a:gd name="T79" fmla="*/ 9 h 121"/>
                <a:gd name="T80" fmla="*/ 11 w 102"/>
                <a:gd name="T81" fmla="*/ 9 h 121"/>
                <a:gd name="T82" fmla="*/ 12 w 102"/>
                <a:gd name="T83" fmla="*/ 9 h 121"/>
                <a:gd name="T84" fmla="*/ 12 w 102"/>
                <a:gd name="T85" fmla="*/ 10 h 121"/>
                <a:gd name="T86" fmla="*/ 11 w 102"/>
                <a:gd name="T87" fmla="*/ 11 h 121"/>
                <a:gd name="T88" fmla="*/ 11 w 102"/>
                <a:gd name="T89" fmla="*/ 11 h 121"/>
                <a:gd name="T90" fmla="*/ 11 w 102"/>
                <a:gd name="T91" fmla="*/ 11 h 121"/>
                <a:gd name="T92" fmla="*/ 11 w 102"/>
                <a:gd name="T93" fmla="*/ 11 h 121"/>
                <a:gd name="T94" fmla="*/ 12 w 102"/>
                <a:gd name="T95" fmla="*/ 11 h 121"/>
                <a:gd name="T96" fmla="*/ 12 w 102"/>
                <a:gd name="T97" fmla="*/ 12 h 121"/>
                <a:gd name="T98" fmla="*/ 11 w 102"/>
                <a:gd name="T99" fmla="*/ 13 h 121"/>
                <a:gd name="T100" fmla="*/ 10 w 102"/>
                <a:gd name="T101" fmla="*/ 13 h 121"/>
                <a:gd name="T102" fmla="*/ 11 w 102"/>
                <a:gd name="T103" fmla="*/ 13 h 121"/>
                <a:gd name="T104" fmla="*/ 11 w 102"/>
                <a:gd name="T105" fmla="*/ 13 h 121"/>
                <a:gd name="T106" fmla="*/ 11 w 102"/>
                <a:gd name="T107" fmla="*/ 13 h 121"/>
                <a:gd name="T108" fmla="*/ 11 w 102"/>
                <a:gd name="T109" fmla="*/ 13 h 121"/>
                <a:gd name="T110" fmla="*/ 11 w 102"/>
                <a:gd name="T111" fmla="*/ 14 h 121"/>
                <a:gd name="T112" fmla="*/ 11 w 102"/>
                <a:gd name="T113" fmla="*/ 14 h 121"/>
                <a:gd name="T114" fmla="*/ 9 w 102"/>
                <a:gd name="T115" fmla="*/ 15 h 1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2" h="121">
                  <a:moveTo>
                    <a:pt x="61" y="121"/>
                  </a:moveTo>
                  <a:lnTo>
                    <a:pt x="60" y="119"/>
                  </a:lnTo>
                  <a:lnTo>
                    <a:pt x="59" y="119"/>
                  </a:lnTo>
                  <a:lnTo>
                    <a:pt x="57" y="119"/>
                  </a:lnTo>
                  <a:lnTo>
                    <a:pt x="54" y="119"/>
                  </a:lnTo>
                  <a:lnTo>
                    <a:pt x="52" y="111"/>
                  </a:lnTo>
                  <a:lnTo>
                    <a:pt x="50" y="106"/>
                  </a:lnTo>
                  <a:lnTo>
                    <a:pt x="49" y="101"/>
                  </a:lnTo>
                  <a:lnTo>
                    <a:pt x="47" y="93"/>
                  </a:lnTo>
                  <a:lnTo>
                    <a:pt x="52" y="91"/>
                  </a:lnTo>
                  <a:lnTo>
                    <a:pt x="57" y="89"/>
                  </a:lnTo>
                  <a:lnTo>
                    <a:pt x="61" y="87"/>
                  </a:lnTo>
                  <a:lnTo>
                    <a:pt x="68" y="85"/>
                  </a:lnTo>
                  <a:lnTo>
                    <a:pt x="70" y="76"/>
                  </a:lnTo>
                  <a:lnTo>
                    <a:pt x="68" y="70"/>
                  </a:lnTo>
                  <a:lnTo>
                    <a:pt x="65" y="65"/>
                  </a:lnTo>
                  <a:lnTo>
                    <a:pt x="60" y="63"/>
                  </a:lnTo>
                  <a:lnTo>
                    <a:pt x="53" y="62"/>
                  </a:lnTo>
                  <a:lnTo>
                    <a:pt x="46" y="62"/>
                  </a:lnTo>
                  <a:lnTo>
                    <a:pt x="40" y="62"/>
                  </a:lnTo>
                  <a:lnTo>
                    <a:pt x="35" y="63"/>
                  </a:lnTo>
                  <a:lnTo>
                    <a:pt x="32" y="58"/>
                  </a:lnTo>
                  <a:lnTo>
                    <a:pt x="32" y="54"/>
                  </a:lnTo>
                  <a:lnTo>
                    <a:pt x="31" y="50"/>
                  </a:lnTo>
                  <a:lnTo>
                    <a:pt x="30" y="46"/>
                  </a:lnTo>
                  <a:lnTo>
                    <a:pt x="15" y="47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7" y="25"/>
                  </a:lnTo>
                  <a:lnTo>
                    <a:pt x="15" y="11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6" y="1"/>
                  </a:lnTo>
                  <a:lnTo>
                    <a:pt x="46" y="3"/>
                  </a:lnTo>
                  <a:lnTo>
                    <a:pt x="57" y="7"/>
                  </a:lnTo>
                  <a:lnTo>
                    <a:pt x="68" y="10"/>
                  </a:lnTo>
                  <a:lnTo>
                    <a:pt x="78" y="13"/>
                  </a:lnTo>
                  <a:lnTo>
                    <a:pt x="89" y="17"/>
                  </a:lnTo>
                  <a:lnTo>
                    <a:pt x="99" y="19"/>
                  </a:lnTo>
                  <a:lnTo>
                    <a:pt x="99" y="20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100" y="24"/>
                  </a:lnTo>
                  <a:lnTo>
                    <a:pt x="99" y="25"/>
                  </a:lnTo>
                  <a:lnTo>
                    <a:pt x="98" y="26"/>
                  </a:lnTo>
                  <a:lnTo>
                    <a:pt x="97" y="28"/>
                  </a:lnTo>
                  <a:lnTo>
                    <a:pt x="96" y="30"/>
                  </a:lnTo>
                  <a:lnTo>
                    <a:pt x="97" y="30"/>
                  </a:lnTo>
                  <a:lnTo>
                    <a:pt x="98" y="30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98" y="35"/>
                  </a:lnTo>
                  <a:lnTo>
                    <a:pt x="92" y="39"/>
                  </a:lnTo>
                  <a:lnTo>
                    <a:pt x="88" y="41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4" y="46"/>
                  </a:lnTo>
                  <a:lnTo>
                    <a:pt x="85" y="47"/>
                  </a:lnTo>
                  <a:lnTo>
                    <a:pt x="89" y="46"/>
                  </a:lnTo>
                  <a:lnTo>
                    <a:pt x="92" y="45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6" y="48"/>
                  </a:lnTo>
                  <a:lnTo>
                    <a:pt x="92" y="49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4"/>
                  </a:lnTo>
                  <a:lnTo>
                    <a:pt x="92" y="54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7" y="54"/>
                  </a:lnTo>
                  <a:lnTo>
                    <a:pt x="96" y="60"/>
                  </a:lnTo>
                  <a:lnTo>
                    <a:pt x="92" y="64"/>
                  </a:lnTo>
                  <a:lnTo>
                    <a:pt x="89" y="68"/>
                  </a:lnTo>
                  <a:lnTo>
                    <a:pt x="84" y="71"/>
                  </a:lnTo>
                  <a:lnTo>
                    <a:pt x="85" y="72"/>
                  </a:lnTo>
                  <a:lnTo>
                    <a:pt x="87" y="72"/>
                  </a:lnTo>
                  <a:lnTo>
                    <a:pt x="89" y="72"/>
                  </a:lnTo>
                  <a:lnTo>
                    <a:pt x="93" y="71"/>
                  </a:lnTo>
                  <a:lnTo>
                    <a:pt x="93" y="76"/>
                  </a:lnTo>
                  <a:lnTo>
                    <a:pt x="91" y="79"/>
                  </a:lnTo>
                  <a:lnTo>
                    <a:pt x="88" y="81"/>
                  </a:lnTo>
                  <a:lnTo>
                    <a:pt x="83" y="84"/>
                  </a:lnTo>
                  <a:lnTo>
                    <a:pt x="83" y="85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7" y="87"/>
                  </a:lnTo>
                  <a:lnTo>
                    <a:pt x="88" y="87"/>
                  </a:lnTo>
                  <a:lnTo>
                    <a:pt x="90" y="86"/>
                  </a:lnTo>
                  <a:lnTo>
                    <a:pt x="91" y="86"/>
                  </a:lnTo>
                  <a:lnTo>
                    <a:pt x="91" y="92"/>
                  </a:lnTo>
                  <a:lnTo>
                    <a:pt x="88" y="95"/>
                  </a:lnTo>
                  <a:lnTo>
                    <a:pt x="84" y="99"/>
                  </a:lnTo>
                  <a:lnTo>
                    <a:pt x="80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3" y="103"/>
                  </a:lnTo>
                  <a:lnTo>
                    <a:pt x="84" y="103"/>
                  </a:lnTo>
                  <a:lnTo>
                    <a:pt x="87" y="103"/>
                  </a:lnTo>
                  <a:lnTo>
                    <a:pt x="88" y="102"/>
                  </a:lnTo>
                  <a:lnTo>
                    <a:pt x="88" y="103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7"/>
                  </a:lnTo>
                  <a:lnTo>
                    <a:pt x="81" y="111"/>
                  </a:lnTo>
                  <a:lnTo>
                    <a:pt x="74" y="115"/>
                  </a:lnTo>
                  <a:lnTo>
                    <a:pt x="67" y="118"/>
                  </a:lnTo>
                  <a:lnTo>
                    <a:pt x="61" y="12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6" name="Freeform 39"/>
            <p:cNvSpPr>
              <a:spLocks/>
            </p:cNvSpPr>
            <p:nvPr/>
          </p:nvSpPr>
          <p:spPr bwMode="auto">
            <a:xfrm>
              <a:off x="1861" y="3259"/>
              <a:ext cx="6" cy="8"/>
            </a:xfrm>
            <a:custGeom>
              <a:avLst/>
              <a:gdLst>
                <a:gd name="T0" fmla="*/ 0 w 13"/>
                <a:gd name="T1" fmla="*/ 2 h 17"/>
                <a:gd name="T2" fmla="*/ 0 w 13"/>
                <a:gd name="T3" fmla="*/ 1 h 17"/>
                <a:gd name="T4" fmla="*/ 0 w 13"/>
                <a:gd name="T5" fmla="*/ 0 h 17"/>
                <a:gd name="T6" fmla="*/ 0 w 13"/>
                <a:gd name="T7" fmla="*/ 0 h 17"/>
                <a:gd name="T8" fmla="*/ 1 w 13"/>
                <a:gd name="T9" fmla="*/ 0 h 17"/>
                <a:gd name="T10" fmla="*/ 1 w 13"/>
                <a:gd name="T11" fmla="*/ 0 h 17"/>
                <a:gd name="T12" fmla="*/ 1 w 13"/>
                <a:gd name="T13" fmla="*/ 1 h 17"/>
                <a:gd name="T14" fmla="*/ 1 w 13"/>
                <a:gd name="T15" fmla="*/ 1 h 17"/>
                <a:gd name="T16" fmla="*/ 0 w 13"/>
                <a:gd name="T17" fmla="*/ 2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7">
                  <a:moveTo>
                    <a:pt x="5" y="17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3" y="6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7" name="Freeform 40"/>
            <p:cNvSpPr>
              <a:spLocks/>
            </p:cNvSpPr>
            <p:nvPr/>
          </p:nvSpPr>
          <p:spPr bwMode="auto">
            <a:xfrm>
              <a:off x="1845" y="3198"/>
              <a:ext cx="45" cy="57"/>
            </a:xfrm>
            <a:custGeom>
              <a:avLst/>
              <a:gdLst>
                <a:gd name="T0" fmla="*/ 7 w 89"/>
                <a:gd name="T1" fmla="*/ 15 h 114"/>
                <a:gd name="T2" fmla="*/ 7 w 89"/>
                <a:gd name="T3" fmla="*/ 15 h 114"/>
                <a:gd name="T4" fmla="*/ 6 w 89"/>
                <a:gd name="T5" fmla="*/ 12 h 114"/>
                <a:gd name="T6" fmla="*/ 7 w 89"/>
                <a:gd name="T7" fmla="*/ 10 h 114"/>
                <a:gd name="T8" fmla="*/ 9 w 89"/>
                <a:gd name="T9" fmla="*/ 8 h 114"/>
                <a:gd name="T10" fmla="*/ 8 w 89"/>
                <a:gd name="T11" fmla="*/ 7 h 114"/>
                <a:gd name="T12" fmla="*/ 6 w 89"/>
                <a:gd name="T13" fmla="*/ 7 h 114"/>
                <a:gd name="T14" fmla="*/ 4 w 89"/>
                <a:gd name="T15" fmla="*/ 8 h 114"/>
                <a:gd name="T16" fmla="*/ 3 w 89"/>
                <a:gd name="T17" fmla="*/ 7 h 114"/>
                <a:gd name="T18" fmla="*/ 2 w 89"/>
                <a:gd name="T19" fmla="*/ 6 h 114"/>
                <a:gd name="T20" fmla="*/ 0 w 89"/>
                <a:gd name="T21" fmla="*/ 5 h 114"/>
                <a:gd name="T22" fmla="*/ 1 w 89"/>
                <a:gd name="T23" fmla="*/ 2 h 114"/>
                <a:gd name="T24" fmla="*/ 2 w 89"/>
                <a:gd name="T25" fmla="*/ 1 h 114"/>
                <a:gd name="T26" fmla="*/ 2 w 89"/>
                <a:gd name="T27" fmla="*/ 1 h 114"/>
                <a:gd name="T28" fmla="*/ 3 w 89"/>
                <a:gd name="T29" fmla="*/ 1 h 114"/>
                <a:gd name="T30" fmla="*/ 5 w 89"/>
                <a:gd name="T31" fmla="*/ 1 h 114"/>
                <a:gd name="T32" fmla="*/ 6 w 89"/>
                <a:gd name="T33" fmla="*/ 1 h 114"/>
                <a:gd name="T34" fmla="*/ 7 w 89"/>
                <a:gd name="T35" fmla="*/ 3 h 114"/>
                <a:gd name="T36" fmla="*/ 8 w 89"/>
                <a:gd name="T37" fmla="*/ 4 h 114"/>
                <a:gd name="T38" fmla="*/ 9 w 89"/>
                <a:gd name="T39" fmla="*/ 2 h 114"/>
                <a:gd name="T40" fmla="*/ 9 w 89"/>
                <a:gd name="T41" fmla="*/ 1 h 114"/>
                <a:gd name="T42" fmla="*/ 10 w 89"/>
                <a:gd name="T43" fmla="*/ 1 h 114"/>
                <a:gd name="T44" fmla="*/ 10 w 89"/>
                <a:gd name="T45" fmla="*/ 2 h 114"/>
                <a:gd name="T46" fmla="*/ 10 w 89"/>
                <a:gd name="T47" fmla="*/ 4 h 114"/>
                <a:gd name="T48" fmla="*/ 10 w 89"/>
                <a:gd name="T49" fmla="*/ 6 h 114"/>
                <a:gd name="T50" fmla="*/ 11 w 89"/>
                <a:gd name="T51" fmla="*/ 6 h 114"/>
                <a:gd name="T52" fmla="*/ 11 w 89"/>
                <a:gd name="T53" fmla="*/ 6 h 114"/>
                <a:gd name="T54" fmla="*/ 11 w 89"/>
                <a:gd name="T55" fmla="*/ 6 h 114"/>
                <a:gd name="T56" fmla="*/ 11 w 89"/>
                <a:gd name="T57" fmla="*/ 7 h 114"/>
                <a:gd name="T58" fmla="*/ 11 w 89"/>
                <a:gd name="T59" fmla="*/ 7 h 114"/>
                <a:gd name="T60" fmla="*/ 11 w 89"/>
                <a:gd name="T61" fmla="*/ 7 h 114"/>
                <a:gd name="T62" fmla="*/ 11 w 89"/>
                <a:gd name="T63" fmla="*/ 8 h 114"/>
                <a:gd name="T64" fmla="*/ 11 w 89"/>
                <a:gd name="T65" fmla="*/ 9 h 114"/>
                <a:gd name="T66" fmla="*/ 11 w 89"/>
                <a:gd name="T67" fmla="*/ 9 h 114"/>
                <a:gd name="T68" fmla="*/ 11 w 89"/>
                <a:gd name="T69" fmla="*/ 9 h 114"/>
                <a:gd name="T70" fmla="*/ 11 w 89"/>
                <a:gd name="T71" fmla="*/ 10 h 114"/>
                <a:gd name="T72" fmla="*/ 11 w 89"/>
                <a:gd name="T73" fmla="*/ 10 h 114"/>
                <a:gd name="T74" fmla="*/ 11 w 89"/>
                <a:gd name="T75" fmla="*/ 10 h 114"/>
                <a:gd name="T76" fmla="*/ 11 w 89"/>
                <a:gd name="T77" fmla="*/ 10 h 114"/>
                <a:gd name="T78" fmla="*/ 11 w 89"/>
                <a:gd name="T79" fmla="*/ 11 h 114"/>
                <a:gd name="T80" fmla="*/ 11 w 89"/>
                <a:gd name="T81" fmla="*/ 12 h 114"/>
                <a:gd name="T82" fmla="*/ 11 w 89"/>
                <a:gd name="T83" fmla="*/ 13 h 114"/>
                <a:gd name="T84" fmla="*/ 9 w 89"/>
                <a:gd name="T85" fmla="*/ 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9" h="114">
                  <a:moveTo>
                    <a:pt x="57" y="114"/>
                  </a:moveTo>
                  <a:lnTo>
                    <a:pt x="56" y="114"/>
                  </a:lnTo>
                  <a:lnTo>
                    <a:pt x="54" y="114"/>
                  </a:lnTo>
                  <a:lnTo>
                    <a:pt x="53" y="114"/>
                  </a:lnTo>
                  <a:lnTo>
                    <a:pt x="52" y="114"/>
                  </a:lnTo>
                  <a:lnTo>
                    <a:pt x="44" y="96"/>
                  </a:lnTo>
                  <a:lnTo>
                    <a:pt x="44" y="86"/>
                  </a:lnTo>
                  <a:lnTo>
                    <a:pt x="52" y="78"/>
                  </a:lnTo>
                  <a:lnTo>
                    <a:pt x="66" y="69"/>
                  </a:lnTo>
                  <a:lnTo>
                    <a:pt x="69" y="61"/>
                  </a:lnTo>
                  <a:lnTo>
                    <a:pt x="68" y="55"/>
                  </a:lnTo>
                  <a:lnTo>
                    <a:pt x="63" y="53"/>
                  </a:lnTo>
                  <a:lnTo>
                    <a:pt x="56" y="53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23" y="50"/>
                  </a:lnTo>
                  <a:lnTo>
                    <a:pt x="20" y="47"/>
                  </a:lnTo>
                  <a:lnTo>
                    <a:pt x="13" y="47"/>
                  </a:lnTo>
                  <a:lnTo>
                    <a:pt x="3" y="48"/>
                  </a:lnTo>
                  <a:lnTo>
                    <a:pt x="0" y="38"/>
                  </a:lnTo>
                  <a:lnTo>
                    <a:pt x="3" y="25"/>
                  </a:lnTo>
                  <a:lnTo>
                    <a:pt x="7" y="13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5" y="2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9" y="17"/>
                  </a:lnTo>
                  <a:lnTo>
                    <a:pt x="51" y="24"/>
                  </a:lnTo>
                  <a:lnTo>
                    <a:pt x="60" y="25"/>
                  </a:lnTo>
                  <a:lnTo>
                    <a:pt x="65" y="23"/>
                  </a:lnTo>
                  <a:lnTo>
                    <a:pt x="67" y="16"/>
                  </a:lnTo>
                  <a:lnTo>
                    <a:pt x="69" y="7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13"/>
                  </a:lnTo>
                  <a:lnTo>
                    <a:pt x="77" y="23"/>
                  </a:lnTo>
                  <a:lnTo>
                    <a:pt x="77" y="32"/>
                  </a:lnTo>
                  <a:lnTo>
                    <a:pt x="77" y="42"/>
                  </a:lnTo>
                  <a:lnTo>
                    <a:pt x="79" y="43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3" y="41"/>
                  </a:lnTo>
                  <a:lnTo>
                    <a:pt x="84" y="45"/>
                  </a:lnTo>
                  <a:lnTo>
                    <a:pt x="83" y="48"/>
                  </a:lnTo>
                  <a:lnTo>
                    <a:pt x="82" y="51"/>
                  </a:lnTo>
                  <a:lnTo>
                    <a:pt x="82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6" y="61"/>
                  </a:lnTo>
                  <a:lnTo>
                    <a:pt x="84" y="64"/>
                  </a:lnTo>
                  <a:lnTo>
                    <a:pt x="83" y="66"/>
                  </a:lnTo>
                  <a:lnTo>
                    <a:pt x="84" y="69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8" y="71"/>
                  </a:lnTo>
                  <a:lnTo>
                    <a:pt x="84" y="74"/>
                  </a:lnTo>
                  <a:lnTo>
                    <a:pt x="83" y="77"/>
                  </a:lnTo>
                  <a:lnTo>
                    <a:pt x="82" y="79"/>
                  </a:lnTo>
                  <a:lnTo>
                    <a:pt x="82" y="80"/>
                  </a:lnTo>
                  <a:lnTo>
                    <a:pt x="83" y="81"/>
                  </a:lnTo>
                  <a:lnTo>
                    <a:pt x="84" y="80"/>
                  </a:lnTo>
                  <a:lnTo>
                    <a:pt x="87" y="79"/>
                  </a:lnTo>
                  <a:lnTo>
                    <a:pt x="88" y="79"/>
                  </a:lnTo>
                  <a:lnTo>
                    <a:pt x="89" y="78"/>
                  </a:lnTo>
                  <a:lnTo>
                    <a:pt x="88" y="83"/>
                  </a:lnTo>
                  <a:lnTo>
                    <a:pt x="88" y="88"/>
                  </a:lnTo>
                  <a:lnTo>
                    <a:pt x="88" y="93"/>
                  </a:lnTo>
                  <a:lnTo>
                    <a:pt x="88" y="99"/>
                  </a:lnTo>
                  <a:lnTo>
                    <a:pt x="84" y="101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8" name="Freeform 41"/>
            <p:cNvSpPr>
              <a:spLocks/>
            </p:cNvSpPr>
            <p:nvPr/>
          </p:nvSpPr>
          <p:spPr bwMode="auto">
            <a:xfrm>
              <a:off x="1885" y="3153"/>
              <a:ext cx="33" cy="88"/>
            </a:xfrm>
            <a:custGeom>
              <a:avLst/>
              <a:gdLst>
                <a:gd name="T0" fmla="*/ 3 w 66"/>
                <a:gd name="T1" fmla="*/ 22 h 176"/>
                <a:gd name="T2" fmla="*/ 3 w 66"/>
                <a:gd name="T3" fmla="*/ 21 h 176"/>
                <a:gd name="T4" fmla="*/ 2 w 66"/>
                <a:gd name="T5" fmla="*/ 20 h 176"/>
                <a:gd name="T6" fmla="*/ 2 w 66"/>
                <a:gd name="T7" fmla="*/ 19 h 176"/>
                <a:gd name="T8" fmla="*/ 2 w 66"/>
                <a:gd name="T9" fmla="*/ 17 h 176"/>
                <a:gd name="T10" fmla="*/ 2 w 66"/>
                <a:gd name="T11" fmla="*/ 16 h 176"/>
                <a:gd name="T12" fmla="*/ 2 w 66"/>
                <a:gd name="T13" fmla="*/ 14 h 176"/>
                <a:gd name="T14" fmla="*/ 3 w 66"/>
                <a:gd name="T15" fmla="*/ 12 h 176"/>
                <a:gd name="T16" fmla="*/ 3 w 66"/>
                <a:gd name="T17" fmla="*/ 10 h 176"/>
                <a:gd name="T18" fmla="*/ 3 w 66"/>
                <a:gd name="T19" fmla="*/ 8 h 176"/>
                <a:gd name="T20" fmla="*/ 3 w 66"/>
                <a:gd name="T21" fmla="*/ 6 h 176"/>
                <a:gd name="T22" fmla="*/ 2 w 66"/>
                <a:gd name="T23" fmla="*/ 5 h 176"/>
                <a:gd name="T24" fmla="*/ 0 w 66"/>
                <a:gd name="T25" fmla="*/ 4 h 176"/>
                <a:gd name="T26" fmla="*/ 0 w 66"/>
                <a:gd name="T27" fmla="*/ 4 h 176"/>
                <a:gd name="T28" fmla="*/ 0 w 66"/>
                <a:gd name="T29" fmla="*/ 4 h 176"/>
                <a:gd name="T30" fmla="*/ 0 w 66"/>
                <a:gd name="T31" fmla="*/ 4 h 176"/>
                <a:gd name="T32" fmla="*/ 0 w 66"/>
                <a:gd name="T33" fmla="*/ 3 h 176"/>
                <a:gd name="T34" fmla="*/ 1 w 66"/>
                <a:gd name="T35" fmla="*/ 2 h 176"/>
                <a:gd name="T36" fmla="*/ 2 w 66"/>
                <a:gd name="T37" fmla="*/ 1 h 176"/>
                <a:gd name="T38" fmla="*/ 3 w 66"/>
                <a:gd name="T39" fmla="*/ 1 h 176"/>
                <a:gd name="T40" fmla="*/ 4 w 66"/>
                <a:gd name="T41" fmla="*/ 0 h 176"/>
                <a:gd name="T42" fmla="*/ 5 w 66"/>
                <a:gd name="T43" fmla="*/ 1 h 176"/>
                <a:gd name="T44" fmla="*/ 6 w 66"/>
                <a:gd name="T45" fmla="*/ 1 h 176"/>
                <a:gd name="T46" fmla="*/ 7 w 66"/>
                <a:gd name="T47" fmla="*/ 1 h 176"/>
                <a:gd name="T48" fmla="*/ 8 w 66"/>
                <a:gd name="T49" fmla="*/ 2 h 176"/>
                <a:gd name="T50" fmla="*/ 9 w 66"/>
                <a:gd name="T51" fmla="*/ 4 h 176"/>
                <a:gd name="T52" fmla="*/ 8 w 66"/>
                <a:gd name="T53" fmla="*/ 6 h 176"/>
                <a:gd name="T54" fmla="*/ 8 w 66"/>
                <a:gd name="T55" fmla="*/ 8 h 176"/>
                <a:gd name="T56" fmla="*/ 7 w 66"/>
                <a:gd name="T57" fmla="*/ 10 h 176"/>
                <a:gd name="T58" fmla="*/ 6 w 66"/>
                <a:gd name="T59" fmla="*/ 12 h 176"/>
                <a:gd name="T60" fmla="*/ 5 w 66"/>
                <a:gd name="T61" fmla="*/ 15 h 176"/>
                <a:gd name="T62" fmla="*/ 5 w 66"/>
                <a:gd name="T63" fmla="*/ 17 h 176"/>
                <a:gd name="T64" fmla="*/ 4 w 66"/>
                <a:gd name="T65" fmla="*/ 19 h 176"/>
                <a:gd name="T66" fmla="*/ 4 w 66"/>
                <a:gd name="T67" fmla="*/ 20 h 176"/>
                <a:gd name="T68" fmla="*/ 4 w 66"/>
                <a:gd name="T69" fmla="*/ 21 h 176"/>
                <a:gd name="T70" fmla="*/ 3 w 66"/>
                <a:gd name="T71" fmla="*/ 22 h 176"/>
                <a:gd name="T72" fmla="*/ 3 w 66"/>
                <a:gd name="T73" fmla="*/ 22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176">
                  <a:moveTo>
                    <a:pt x="20" y="176"/>
                  </a:moveTo>
                  <a:lnTo>
                    <a:pt x="17" y="166"/>
                  </a:lnTo>
                  <a:lnTo>
                    <a:pt x="15" y="155"/>
                  </a:lnTo>
                  <a:lnTo>
                    <a:pt x="13" y="145"/>
                  </a:lnTo>
                  <a:lnTo>
                    <a:pt x="10" y="133"/>
                  </a:lnTo>
                  <a:lnTo>
                    <a:pt x="14" y="122"/>
                  </a:lnTo>
                  <a:lnTo>
                    <a:pt x="16" y="108"/>
                  </a:lnTo>
                  <a:lnTo>
                    <a:pt x="20" y="93"/>
                  </a:lnTo>
                  <a:lnTo>
                    <a:pt x="21" y="77"/>
                  </a:lnTo>
                  <a:lnTo>
                    <a:pt x="21" y="61"/>
                  </a:lnTo>
                  <a:lnTo>
                    <a:pt x="17" y="47"/>
                  </a:lnTo>
                  <a:lnTo>
                    <a:pt x="11" y="35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6" y="14"/>
                  </a:lnTo>
                  <a:lnTo>
                    <a:pt x="13" y="7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43" y="3"/>
                  </a:lnTo>
                  <a:lnTo>
                    <a:pt x="53" y="8"/>
                  </a:lnTo>
                  <a:lnTo>
                    <a:pt x="64" y="16"/>
                  </a:lnTo>
                  <a:lnTo>
                    <a:pt x="66" y="27"/>
                  </a:lnTo>
                  <a:lnTo>
                    <a:pt x="63" y="41"/>
                  </a:lnTo>
                  <a:lnTo>
                    <a:pt x="58" y="59"/>
                  </a:lnTo>
                  <a:lnTo>
                    <a:pt x="51" y="77"/>
                  </a:lnTo>
                  <a:lnTo>
                    <a:pt x="44" y="95"/>
                  </a:lnTo>
                  <a:lnTo>
                    <a:pt x="37" y="115"/>
                  </a:lnTo>
                  <a:lnTo>
                    <a:pt x="33" y="133"/>
                  </a:lnTo>
                  <a:lnTo>
                    <a:pt x="32" y="149"/>
                  </a:lnTo>
                  <a:lnTo>
                    <a:pt x="29" y="156"/>
                  </a:lnTo>
                  <a:lnTo>
                    <a:pt x="25" y="163"/>
                  </a:lnTo>
                  <a:lnTo>
                    <a:pt x="22" y="170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19" name="Freeform 42"/>
            <p:cNvSpPr>
              <a:spLocks/>
            </p:cNvSpPr>
            <p:nvPr/>
          </p:nvSpPr>
          <p:spPr bwMode="auto">
            <a:xfrm>
              <a:off x="1714" y="3229"/>
              <a:ext cx="99" cy="37"/>
            </a:xfrm>
            <a:custGeom>
              <a:avLst/>
              <a:gdLst>
                <a:gd name="T0" fmla="*/ 24 w 198"/>
                <a:gd name="T1" fmla="*/ 9 h 73"/>
                <a:gd name="T2" fmla="*/ 24 w 198"/>
                <a:gd name="T3" fmla="*/ 9 h 73"/>
                <a:gd name="T4" fmla="*/ 24 w 198"/>
                <a:gd name="T5" fmla="*/ 9 h 73"/>
                <a:gd name="T6" fmla="*/ 23 w 198"/>
                <a:gd name="T7" fmla="*/ 9 h 73"/>
                <a:gd name="T8" fmla="*/ 23 w 198"/>
                <a:gd name="T9" fmla="*/ 10 h 73"/>
                <a:gd name="T10" fmla="*/ 20 w 198"/>
                <a:gd name="T11" fmla="*/ 9 h 73"/>
                <a:gd name="T12" fmla="*/ 17 w 198"/>
                <a:gd name="T13" fmla="*/ 9 h 73"/>
                <a:gd name="T14" fmla="*/ 14 w 198"/>
                <a:gd name="T15" fmla="*/ 8 h 73"/>
                <a:gd name="T16" fmla="*/ 10 w 198"/>
                <a:gd name="T17" fmla="*/ 7 h 73"/>
                <a:gd name="T18" fmla="*/ 7 w 198"/>
                <a:gd name="T19" fmla="*/ 6 h 73"/>
                <a:gd name="T20" fmla="*/ 4 w 198"/>
                <a:gd name="T21" fmla="*/ 5 h 73"/>
                <a:gd name="T22" fmla="*/ 2 w 198"/>
                <a:gd name="T23" fmla="*/ 3 h 73"/>
                <a:gd name="T24" fmla="*/ 0 w 198"/>
                <a:gd name="T25" fmla="*/ 1 h 73"/>
                <a:gd name="T26" fmla="*/ 1 w 198"/>
                <a:gd name="T27" fmla="*/ 1 h 73"/>
                <a:gd name="T28" fmla="*/ 2 w 198"/>
                <a:gd name="T29" fmla="*/ 0 h 73"/>
                <a:gd name="T30" fmla="*/ 3 w 198"/>
                <a:gd name="T31" fmla="*/ 0 h 73"/>
                <a:gd name="T32" fmla="*/ 4 w 198"/>
                <a:gd name="T33" fmla="*/ 1 h 73"/>
                <a:gd name="T34" fmla="*/ 6 w 198"/>
                <a:gd name="T35" fmla="*/ 1 h 73"/>
                <a:gd name="T36" fmla="*/ 7 w 198"/>
                <a:gd name="T37" fmla="*/ 1 h 73"/>
                <a:gd name="T38" fmla="*/ 8 w 198"/>
                <a:gd name="T39" fmla="*/ 2 h 73"/>
                <a:gd name="T40" fmla="*/ 9 w 198"/>
                <a:gd name="T41" fmla="*/ 2 h 73"/>
                <a:gd name="T42" fmla="*/ 10 w 198"/>
                <a:gd name="T43" fmla="*/ 3 h 73"/>
                <a:gd name="T44" fmla="*/ 11 w 198"/>
                <a:gd name="T45" fmla="*/ 3 h 73"/>
                <a:gd name="T46" fmla="*/ 12 w 198"/>
                <a:gd name="T47" fmla="*/ 4 h 73"/>
                <a:gd name="T48" fmla="*/ 13 w 198"/>
                <a:gd name="T49" fmla="*/ 4 h 73"/>
                <a:gd name="T50" fmla="*/ 14 w 198"/>
                <a:gd name="T51" fmla="*/ 4 h 73"/>
                <a:gd name="T52" fmla="*/ 15 w 198"/>
                <a:gd name="T53" fmla="*/ 5 h 73"/>
                <a:gd name="T54" fmla="*/ 16 w 198"/>
                <a:gd name="T55" fmla="*/ 5 h 73"/>
                <a:gd name="T56" fmla="*/ 18 w 198"/>
                <a:gd name="T57" fmla="*/ 5 h 73"/>
                <a:gd name="T58" fmla="*/ 19 w 198"/>
                <a:gd name="T59" fmla="*/ 5 h 73"/>
                <a:gd name="T60" fmla="*/ 20 w 198"/>
                <a:gd name="T61" fmla="*/ 5 h 73"/>
                <a:gd name="T62" fmla="*/ 21 w 198"/>
                <a:gd name="T63" fmla="*/ 5 h 73"/>
                <a:gd name="T64" fmla="*/ 22 w 198"/>
                <a:gd name="T65" fmla="*/ 5 h 73"/>
                <a:gd name="T66" fmla="*/ 23 w 198"/>
                <a:gd name="T67" fmla="*/ 6 h 73"/>
                <a:gd name="T68" fmla="*/ 24 w 198"/>
                <a:gd name="T69" fmla="*/ 7 h 73"/>
                <a:gd name="T70" fmla="*/ 25 w 198"/>
                <a:gd name="T71" fmla="*/ 8 h 73"/>
                <a:gd name="T72" fmla="*/ 25 w 198"/>
                <a:gd name="T73" fmla="*/ 9 h 73"/>
                <a:gd name="T74" fmla="*/ 25 w 198"/>
                <a:gd name="T75" fmla="*/ 9 h 73"/>
                <a:gd name="T76" fmla="*/ 25 w 198"/>
                <a:gd name="T77" fmla="*/ 9 h 73"/>
                <a:gd name="T78" fmla="*/ 25 w 198"/>
                <a:gd name="T79" fmla="*/ 9 h 73"/>
                <a:gd name="T80" fmla="*/ 24 w 198"/>
                <a:gd name="T81" fmla="*/ 9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98" h="73">
                  <a:moveTo>
                    <a:pt x="192" y="72"/>
                  </a:moveTo>
                  <a:lnTo>
                    <a:pt x="189" y="72"/>
                  </a:lnTo>
                  <a:lnTo>
                    <a:pt x="185" y="72"/>
                  </a:lnTo>
                  <a:lnTo>
                    <a:pt x="182" y="72"/>
                  </a:lnTo>
                  <a:lnTo>
                    <a:pt x="178" y="73"/>
                  </a:lnTo>
                  <a:lnTo>
                    <a:pt x="159" y="70"/>
                  </a:lnTo>
                  <a:lnTo>
                    <a:pt x="134" y="65"/>
                  </a:lnTo>
                  <a:lnTo>
                    <a:pt x="107" y="60"/>
                  </a:lnTo>
                  <a:lnTo>
                    <a:pt x="80" y="51"/>
                  </a:lnTo>
                  <a:lnTo>
                    <a:pt x="54" y="43"/>
                  </a:lnTo>
                  <a:lnTo>
                    <a:pt x="31" y="33"/>
                  </a:lnTo>
                  <a:lnTo>
                    <a:pt x="11" y="20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1"/>
                  </a:lnTo>
                  <a:lnTo>
                    <a:pt x="42" y="3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8" y="11"/>
                  </a:lnTo>
                  <a:lnTo>
                    <a:pt x="74" y="17"/>
                  </a:lnTo>
                  <a:lnTo>
                    <a:pt x="81" y="23"/>
                  </a:lnTo>
                  <a:lnTo>
                    <a:pt x="89" y="26"/>
                  </a:lnTo>
                  <a:lnTo>
                    <a:pt x="99" y="30"/>
                  </a:lnTo>
                  <a:lnTo>
                    <a:pt x="108" y="32"/>
                  </a:lnTo>
                  <a:lnTo>
                    <a:pt x="117" y="34"/>
                  </a:lnTo>
                  <a:lnTo>
                    <a:pt x="127" y="35"/>
                  </a:lnTo>
                  <a:lnTo>
                    <a:pt x="138" y="36"/>
                  </a:lnTo>
                  <a:lnTo>
                    <a:pt x="145" y="34"/>
                  </a:lnTo>
                  <a:lnTo>
                    <a:pt x="153" y="33"/>
                  </a:lnTo>
                  <a:lnTo>
                    <a:pt x="162" y="35"/>
                  </a:lnTo>
                  <a:lnTo>
                    <a:pt x="171" y="40"/>
                  </a:lnTo>
                  <a:lnTo>
                    <a:pt x="179" y="46"/>
                  </a:lnTo>
                  <a:lnTo>
                    <a:pt x="187" y="53"/>
                  </a:lnTo>
                  <a:lnTo>
                    <a:pt x="193" y="60"/>
                  </a:lnTo>
                  <a:lnTo>
                    <a:pt x="198" y="68"/>
                  </a:lnTo>
                  <a:lnTo>
                    <a:pt x="197" y="70"/>
                  </a:lnTo>
                  <a:lnTo>
                    <a:pt x="197" y="71"/>
                  </a:lnTo>
                  <a:lnTo>
                    <a:pt x="194" y="71"/>
                  </a:lnTo>
                  <a:lnTo>
                    <a:pt x="192" y="72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0" name="Freeform 43"/>
            <p:cNvSpPr>
              <a:spLocks/>
            </p:cNvSpPr>
            <p:nvPr/>
          </p:nvSpPr>
          <p:spPr bwMode="auto">
            <a:xfrm>
              <a:off x="1848" y="3167"/>
              <a:ext cx="44" cy="47"/>
            </a:xfrm>
            <a:custGeom>
              <a:avLst/>
              <a:gdLst>
                <a:gd name="T0" fmla="*/ 10 w 89"/>
                <a:gd name="T1" fmla="*/ 12 h 94"/>
                <a:gd name="T2" fmla="*/ 9 w 89"/>
                <a:gd name="T3" fmla="*/ 11 h 94"/>
                <a:gd name="T4" fmla="*/ 9 w 89"/>
                <a:gd name="T5" fmla="*/ 10 h 94"/>
                <a:gd name="T6" fmla="*/ 9 w 89"/>
                <a:gd name="T7" fmla="*/ 9 h 94"/>
                <a:gd name="T8" fmla="*/ 8 w 89"/>
                <a:gd name="T9" fmla="*/ 8 h 94"/>
                <a:gd name="T10" fmla="*/ 8 w 89"/>
                <a:gd name="T11" fmla="*/ 8 h 94"/>
                <a:gd name="T12" fmla="*/ 8 w 89"/>
                <a:gd name="T13" fmla="*/ 8 h 94"/>
                <a:gd name="T14" fmla="*/ 7 w 89"/>
                <a:gd name="T15" fmla="*/ 8 h 94"/>
                <a:gd name="T16" fmla="*/ 7 w 89"/>
                <a:gd name="T17" fmla="*/ 8 h 94"/>
                <a:gd name="T18" fmla="*/ 7 w 89"/>
                <a:gd name="T19" fmla="*/ 9 h 94"/>
                <a:gd name="T20" fmla="*/ 7 w 89"/>
                <a:gd name="T21" fmla="*/ 9 h 94"/>
                <a:gd name="T22" fmla="*/ 6 w 89"/>
                <a:gd name="T23" fmla="*/ 10 h 94"/>
                <a:gd name="T24" fmla="*/ 6 w 89"/>
                <a:gd name="T25" fmla="*/ 11 h 94"/>
                <a:gd name="T26" fmla="*/ 6 w 89"/>
                <a:gd name="T27" fmla="*/ 10 h 94"/>
                <a:gd name="T28" fmla="*/ 6 w 89"/>
                <a:gd name="T29" fmla="*/ 9 h 94"/>
                <a:gd name="T30" fmla="*/ 5 w 89"/>
                <a:gd name="T31" fmla="*/ 9 h 94"/>
                <a:gd name="T32" fmla="*/ 5 w 89"/>
                <a:gd name="T33" fmla="*/ 8 h 94"/>
                <a:gd name="T34" fmla="*/ 4 w 89"/>
                <a:gd name="T35" fmla="*/ 8 h 94"/>
                <a:gd name="T36" fmla="*/ 4 w 89"/>
                <a:gd name="T37" fmla="*/ 8 h 94"/>
                <a:gd name="T38" fmla="*/ 3 w 89"/>
                <a:gd name="T39" fmla="*/ 8 h 94"/>
                <a:gd name="T40" fmla="*/ 2 w 89"/>
                <a:gd name="T41" fmla="*/ 8 h 94"/>
                <a:gd name="T42" fmla="*/ 2 w 89"/>
                <a:gd name="T43" fmla="*/ 8 h 94"/>
                <a:gd name="T44" fmla="*/ 1 w 89"/>
                <a:gd name="T45" fmla="*/ 7 h 94"/>
                <a:gd name="T46" fmla="*/ 0 w 89"/>
                <a:gd name="T47" fmla="*/ 7 h 94"/>
                <a:gd name="T48" fmla="*/ 0 w 89"/>
                <a:gd name="T49" fmla="*/ 7 h 94"/>
                <a:gd name="T50" fmla="*/ 0 w 89"/>
                <a:gd name="T51" fmla="*/ 6 h 94"/>
                <a:gd name="T52" fmla="*/ 0 w 89"/>
                <a:gd name="T53" fmla="*/ 5 h 94"/>
                <a:gd name="T54" fmla="*/ 0 w 89"/>
                <a:gd name="T55" fmla="*/ 4 h 94"/>
                <a:gd name="T56" fmla="*/ 1 w 89"/>
                <a:gd name="T57" fmla="*/ 3 h 94"/>
                <a:gd name="T58" fmla="*/ 1 w 89"/>
                <a:gd name="T59" fmla="*/ 2 h 94"/>
                <a:gd name="T60" fmla="*/ 2 w 89"/>
                <a:gd name="T61" fmla="*/ 1 h 94"/>
                <a:gd name="T62" fmla="*/ 3 w 89"/>
                <a:gd name="T63" fmla="*/ 1 h 94"/>
                <a:gd name="T64" fmla="*/ 5 w 89"/>
                <a:gd name="T65" fmla="*/ 0 h 94"/>
                <a:gd name="T66" fmla="*/ 7 w 89"/>
                <a:gd name="T67" fmla="*/ 1 h 94"/>
                <a:gd name="T68" fmla="*/ 9 w 89"/>
                <a:gd name="T69" fmla="*/ 1 h 94"/>
                <a:gd name="T70" fmla="*/ 10 w 89"/>
                <a:gd name="T71" fmla="*/ 2 h 94"/>
                <a:gd name="T72" fmla="*/ 11 w 89"/>
                <a:gd name="T73" fmla="*/ 4 h 94"/>
                <a:gd name="T74" fmla="*/ 11 w 89"/>
                <a:gd name="T75" fmla="*/ 5 h 94"/>
                <a:gd name="T76" fmla="*/ 11 w 89"/>
                <a:gd name="T77" fmla="*/ 7 h 94"/>
                <a:gd name="T78" fmla="*/ 10 w 89"/>
                <a:gd name="T79" fmla="*/ 9 h 94"/>
                <a:gd name="T80" fmla="*/ 10 w 89"/>
                <a:gd name="T81" fmla="*/ 11 h 94"/>
                <a:gd name="T82" fmla="*/ 10 w 89"/>
                <a:gd name="T83" fmla="*/ 11 h 94"/>
                <a:gd name="T84" fmla="*/ 10 w 89"/>
                <a:gd name="T85" fmla="*/ 12 h 94"/>
                <a:gd name="T86" fmla="*/ 10 w 89"/>
                <a:gd name="T87" fmla="*/ 12 h 94"/>
                <a:gd name="T88" fmla="*/ 10 w 89"/>
                <a:gd name="T89" fmla="*/ 12 h 9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94">
                  <a:moveTo>
                    <a:pt x="80" y="94"/>
                  </a:moveTo>
                  <a:lnTo>
                    <a:pt x="77" y="83"/>
                  </a:lnTo>
                  <a:lnTo>
                    <a:pt x="77" y="74"/>
                  </a:lnTo>
                  <a:lnTo>
                    <a:pt x="75" y="67"/>
                  </a:lnTo>
                  <a:lnTo>
                    <a:pt x="68" y="60"/>
                  </a:lnTo>
                  <a:lnTo>
                    <a:pt x="66" y="61"/>
                  </a:lnTo>
                  <a:lnTo>
                    <a:pt x="65" y="61"/>
                  </a:lnTo>
                  <a:lnTo>
                    <a:pt x="62" y="61"/>
                  </a:lnTo>
                  <a:lnTo>
                    <a:pt x="60" y="63"/>
                  </a:lnTo>
                  <a:lnTo>
                    <a:pt x="58" y="67"/>
                  </a:lnTo>
                  <a:lnTo>
                    <a:pt x="57" y="72"/>
                  </a:lnTo>
                  <a:lnTo>
                    <a:pt x="54" y="76"/>
                  </a:lnTo>
                  <a:lnTo>
                    <a:pt x="52" y="81"/>
                  </a:lnTo>
                  <a:lnTo>
                    <a:pt x="50" y="75"/>
                  </a:lnTo>
                  <a:lnTo>
                    <a:pt x="48" y="71"/>
                  </a:lnTo>
                  <a:lnTo>
                    <a:pt x="47" y="65"/>
                  </a:lnTo>
                  <a:lnTo>
                    <a:pt x="46" y="61"/>
                  </a:lnTo>
                  <a:lnTo>
                    <a:pt x="39" y="59"/>
                  </a:lnTo>
                  <a:lnTo>
                    <a:pt x="33" y="58"/>
                  </a:lnTo>
                  <a:lnTo>
                    <a:pt x="28" y="58"/>
                  </a:lnTo>
                  <a:lnTo>
                    <a:pt x="22" y="57"/>
                  </a:lnTo>
                  <a:lnTo>
                    <a:pt x="17" y="57"/>
                  </a:lnTo>
                  <a:lnTo>
                    <a:pt x="12" y="56"/>
                  </a:lnTo>
                  <a:lnTo>
                    <a:pt x="7" y="53"/>
                  </a:lnTo>
                  <a:lnTo>
                    <a:pt x="1" y="51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5" y="25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3" y="7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9" y="4"/>
                  </a:lnTo>
                  <a:lnTo>
                    <a:pt x="73" y="8"/>
                  </a:lnTo>
                  <a:lnTo>
                    <a:pt x="82" y="15"/>
                  </a:lnTo>
                  <a:lnTo>
                    <a:pt x="88" y="25"/>
                  </a:lnTo>
                  <a:lnTo>
                    <a:pt x="89" y="36"/>
                  </a:lnTo>
                  <a:lnTo>
                    <a:pt x="89" y="50"/>
                  </a:lnTo>
                  <a:lnTo>
                    <a:pt x="86" y="67"/>
                  </a:lnTo>
                  <a:lnTo>
                    <a:pt x="83" y="86"/>
                  </a:lnTo>
                  <a:lnTo>
                    <a:pt x="82" y="88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1" name="Freeform 44"/>
            <p:cNvSpPr>
              <a:spLocks/>
            </p:cNvSpPr>
            <p:nvPr/>
          </p:nvSpPr>
          <p:spPr bwMode="auto">
            <a:xfrm>
              <a:off x="1944" y="3153"/>
              <a:ext cx="22" cy="23"/>
            </a:xfrm>
            <a:custGeom>
              <a:avLst/>
              <a:gdLst>
                <a:gd name="T0" fmla="*/ 3 w 45"/>
                <a:gd name="T1" fmla="*/ 6 h 46"/>
                <a:gd name="T2" fmla="*/ 2 w 45"/>
                <a:gd name="T3" fmla="*/ 5 h 46"/>
                <a:gd name="T4" fmla="*/ 1 w 45"/>
                <a:gd name="T5" fmla="*/ 5 h 46"/>
                <a:gd name="T6" fmla="*/ 0 w 45"/>
                <a:gd name="T7" fmla="*/ 4 h 46"/>
                <a:gd name="T8" fmla="*/ 0 w 45"/>
                <a:gd name="T9" fmla="*/ 4 h 46"/>
                <a:gd name="T10" fmla="*/ 0 w 45"/>
                <a:gd name="T11" fmla="*/ 3 h 46"/>
                <a:gd name="T12" fmla="*/ 0 w 45"/>
                <a:gd name="T13" fmla="*/ 2 h 46"/>
                <a:gd name="T14" fmla="*/ 1 w 45"/>
                <a:gd name="T15" fmla="*/ 1 h 46"/>
                <a:gd name="T16" fmla="*/ 2 w 45"/>
                <a:gd name="T17" fmla="*/ 0 h 46"/>
                <a:gd name="T18" fmla="*/ 3 w 45"/>
                <a:gd name="T19" fmla="*/ 1 h 46"/>
                <a:gd name="T20" fmla="*/ 4 w 45"/>
                <a:gd name="T21" fmla="*/ 1 h 46"/>
                <a:gd name="T22" fmla="*/ 5 w 45"/>
                <a:gd name="T23" fmla="*/ 2 h 46"/>
                <a:gd name="T24" fmla="*/ 5 w 45"/>
                <a:gd name="T25" fmla="*/ 3 h 46"/>
                <a:gd name="T26" fmla="*/ 5 w 45"/>
                <a:gd name="T27" fmla="*/ 3 h 46"/>
                <a:gd name="T28" fmla="*/ 5 w 45"/>
                <a:gd name="T29" fmla="*/ 3 h 46"/>
                <a:gd name="T30" fmla="*/ 4 w 45"/>
                <a:gd name="T31" fmla="*/ 3 h 46"/>
                <a:gd name="T32" fmla="*/ 4 w 45"/>
                <a:gd name="T33" fmla="*/ 4 h 46"/>
                <a:gd name="T34" fmla="*/ 4 w 45"/>
                <a:gd name="T35" fmla="*/ 4 h 46"/>
                <a:gd name="T36" fmla="*/ 4 w 45"/>
                <a:gd name="T37" fmla="*/ 4 h 46"/>
                <a:gd name="T38" fmla="*/ 5 w 45"/>
                <a:gd name="T39" fmla="*/ 4 h 46"/>
                <a:gd name="T40" fmla="*/ 5 w 45"/>
                <a:gd name="T41" fmla="*/ 4 h 46"/>
                <a:gd name="T42" fmla="*/ 5 w 45"/>
                <a:gd name="T43" fmla="*/ 4 h 46"/>
                <a:gd name="T44" fmla="*/ 4 w 45"/>
                <a:gd name="T45" fmla="*/ 5 h 46"/>
                <a:gd name="T46" fmla="*/ 4 w 45"/>
                <a:gd name="T47" fmla="*/ 5 h 46"/>
                <a:gd name="T48" fmla="*/ 3 w 45"/>
                <a:gd name="T49" fmla="*/ 5 h 46"/>
                <a:gd name="T50" fmla="*/ 3 w 45"/>
                <a:gd name="T51" fmla="*/ 5 h 46"/>
                <a:gd name="T52" fmla="*/ 3 w 45"/>
                <a:gd name="T53" fmla="*/ 5 h 46"/>
                <a:gd name="T54" fmla="*/ 3 w 45"/>
                <a:gd name="T55" fmla="*/ 5 h 46"/>
                <a:gd name="T56" fmla="*/ 4 w 45"/>
                <a:gd name="T57" fmla="*/ 5 h 46"/>
                <a:gd name="T58" fmla="*/ 4 w 45"/>
                <a:gd name="T59" fmla="*/ 5 h 46"/>
                <a:gd name="T60" fmla="*/ 4 w 45"/>
                <a:gd name="T61" fmla="*/ 5 h 46"/>
                <a:gd name="T62" fmla="*/ 4 w 45"/>
                <a:gd name="T63" fmla="*/ 5 h 46"/>
                <a:gd name="T64" fmla="*/ 4 w 45"/>
                <a:gd name="T65" fmla="*/ 6 h 46"/>
                <a:gd name="T66" fmla="*/ 4 w 45"/>
                <a:gd name="T67" fmla="*/ 6 h 46"/>
                <a:gd name="T68" fmla="*/ 4 w 45"/>
                <a:gd name="T69" fmla="*/ 6 h 46"/>
                <a:gd name="T70" fmla="*/ 3 w 45"/>
                <a:gd name="T71" fmla="*/ 6 h 46"/>
                <a:gd name="T72" fmla="*/ 3 w 45"/>
                <a:gd name="T73" fmla="*/ 6 h 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46">
                  <a:moveTo>
                    <a:pt x="29" y="46"/>
                  </a:moveTo>
                  <a:lnTo>
                    <a:pt x="21" y="39"/>
                  </a:lnTo>
                  <a:lnTo>
                    <a:pt x="13" y="33"/>
                  </a:lnTo>
                  <a:lnTo>
                    <a:pt x="5" y="29"/>
                  </a:lnTo>
                  <a:lnTo>
                    <a:pt x="0" y="25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40" y="10"/>
                  </a:lnTo>
                  <a:lnTo>
                    <a:pt x="45" y="18"/>
                  </a:lnTo>
                  <a:lnTo>
                    <a:pt x="43" y="19"/>
                  </a:lnTo>
                  <a:lnTo>
                    <a:pt x="41" y="22"/>
                  </a:lnTo>
                  <a:lnTo>
                    <a:pt x="37" y="23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5" y="25"/>
                  </a:lnTo>
                  <a:lnTo>
                    <a:pt x="42" y="30"/>
                  </a:lnTo>
                  <a:lnTo>
                    <a:pt x="37" y="33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3" y="39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33" y="44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2" name="Freeform 45"/>
            <p:cNvSpPr>
              <a:spLocks/>
            </p:cNvSpPr>
            <p:nvPr/>
          </p:nvSpPr>
          <p:spPr bwMode="auto">
            <a:xfrm>
              <a:off x="1953" y="3111"/>
              <a:ext cx="51" cy="50"/>
            </a:xfrm>
            <a:custGeom>
              <a:avLst/>
              <a:gdLst>
                <a:gd name="T0" fmla="*/ 10 w 102"/>
                <a:gd name="T1" fmla="*/ 11 h 100"/>
                <a:gd name="T2" fmla="*/ 8 w 102"/>
                <a:gd name="T3" fmla="*/ 11 h 100"/>
                <a:gd name="T4" fmla="*/ 7 w 102"/>
                <a:gd name="T5" fmla="*/ 11 h 100"/>
                <a:gd name="T6" fmla="*/ 6 w 102"/>
                <a:gd name="T7" fmla="*/ 12 h 100"/>
                <a:gd name="T8" fmla="*/ 4 w 102"/>
                <a:gd name="T9" fmla="*/ 12 h 100"/>
                <a:gd name="T10" fmla="*/ 3 w 102"/>
                <a:gd name="T11" fmla="*/ 11 h 100"/>
                <a:gd name="T12" fmla="*/ 1 w 102"/>
                <a:gd name="T13" fmla="*/ 10 h 100"/>
                <a:gd name="T14" fmla="*/ 1 w 102"/>
                <a:gd name="T15" fmla="*/ 9 h 100"/>
                <a:gd name="T16" fmla="*/ 1 w 102"/>
                <a:gd name="T17" fmla="*/ 6 h 100"/>
                <a:gd name="T18" fmla="*/ 2 w 102"/>
                <a:gd name="T19" fmla="*/ 3 h 100"/>
                <a:gd name="T20" fmla="*/ 2 w 102"/>
                <a:gd name="T21" fmla="*/ 1 h 100"/>
                <a:gd name="T22" fmla="*/ 2 w 102"/>
                <a:gd name="T23" fmla="*/ 1 h 100"/>
                <a:gd name="T24" fmla="*/ 2 w 102"/>
                <a:gd name="T25" fmla="*/ 3 h 100"/>
                <a:gd name="T26" fmla="*/ 3 w 102"/>
                <a:gd name="T27" fmla="*/ 4 h 100"/>
                <a:gd name="T28" fmla="*/ 4 w 102"/>
                <a:gd name="T29" fmla="*/ 5 h 100"/>
                <a:gd name="T30" fmla="*/ 6 w 102"/>
                <a:gd name="T31" fmla="*/ 4 h 100"/>
                <a:gd name="T32" fmla="*/ 7 w 102"/>
                <a:gd name="T33" fmla="*/ 2 h 100"/>
                <a:gd name="T34" fmla="*/ 9 w 102"/>
                <a:gd name="T35" fmla="*/ 1 h 100"/>
                <a:gd name="T36" fmla="*/ 9 w 102"/>
                <a:gd name="T37" fmla="*/ 2 h 100"/>
                <a:gd name="T38" fmla="*/ 7 w 102"/>
                <a:gd name="T39" fmla="*/ 4 h 100"/>
                <a:gd name="T40" fmla="*/ 7 w 102"/>
                <a:gd name="T41" fmla="*/ 5 h 100"/>
                <a:gd name="T42" fmla="*/ 7 w 102"/>
                <a:gd name="T43" fmla="*/ 6 h 100"/>
                <a:gd name="T44" fmla="*/ 8 w 102"/>
                <a:gd name="T45" fmla="*/ 6 h 100"/>
                <a:gd name="T46" fmla="*/ 9 w 102"/>
                <a:gd name="T47" fmla="*/ 5 h 100"/>
                <a:gd name="T48" fmla="*/ 10 w 102"/>
                <a:gd name="T49" fmla="*/ 4 h 100"/>
                <a:gd name="T50" fmla="*/ 12 w 102"/>
                <a:gd name="T51" fmla="*/ 3 h 100"/>
                <a:gd name="T52" fmla="*/ 12 w 102"/>
                <a:gd name="T53" fmla="*/ 4 h 100"/>
                <a:gd name="T54" fmla="*/ 11 w 102"/>
                <a:gd name="T55" fmla="*/ 5 h 100"/>
                <a:gd name="T56" fmla="*/ 9 w 102"/>
                <a:gd name="T57" fmla="*/ 6 h 100"/>
                <a:gd name="T58" fmla="*/ 8 w 102"/>
                <a:gd name="T59" fmla="*/ 7 h 100"/>
                <a:gd name="T60" fmla="*/ 9 w 102"/>
                <a:gd name="T61" fmla="*/ 8 h 100"/>
                <a:gd name="T62" fmla="*/ 10 w 102"/>
                <a:gd name="T63" fmla="*/ 8 h 100"/>
                <a:gd name="T64" fmla="*/ 11 w 102"/>
                <a:gd name="T65" fmla="*/ 7 h 100"/>
                <a:gd name="T66" fmla="*/ 12 w 102"/>
                <a:gd name="T67" fmla="*/ 7 h 100"/>
                <a:gd name="T68" fmla="*/ 13 w 102"/>
                <a:gd name="T69" fmla="*/ 7 h 100"/>
                <a:gd name="T70" fmla="*/ 13 w 102"/>
                <a:gd name="T71" fmla="*/ 7 h 100"/>
                <a:gd name="T72" fmla="*/ 13 w 102"/>
                <a:gd name="T73" fmla="*/ 8 h 100"/>
                <a:gd name="T74" fmla="*/ 12 w 102"/>
                <a:gd name="T75" fmla="*/ 8 h 100"/>
                <a:gd name="T76" fmla="*/ 10 w 102"/>
                <a:gd name="T77" fmla="*/ 9 h 100"/>
                <a:gd name="T78" fmla="*/ 9 w 102"/>
                <a:gd name="T79" fmla="*/ 9 h 100"/>
                <a:gd name="T80" fmla="*/ 9 w 102"/>
                <a:gd name="T81" fmla="*/ 9 h 100"/>
                <a:gd name="T82" fmla="*/ 8 w 102"/>
                <a:gd name="T83" fmla="*/ 9 h 100"/>
                <a:gd name="T84" fmla="*/ 9 w 102"/>
                <a:gd name="T85" fmla="*/ 10 h 100"/>
                <a:gd name="T86" fmla="*/ 11 w 102"/>
                <a:gd name="T87" fmla="*/ 10 h 100"/>
                <a:gd name="T88" fmla="*/ 12 w 102"/>
                <a:gd name="T89" fmla="*/ 11 h 100"/>
                <a:gd name="T90" fmla="*/ 12 w 102"/>
                <a:gd name="T91" fmla="*/ 11 h 1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2" h="100">
                  <a:moveTo>
                    <a:pt x="90" y="86"/>
                  </a:moveTo>
                  <a:lnTo>
                    <a:pt x="77" y="84"/>
                  </a:lnTo>
                  <a:lnTo>
                    <a:pt x="69" y="84"/>
                  </a:lnTo>
                  <a:lnTo>
                    <a:pt x="62" y="84"/>
                  </a:lnTo>
                  <a:lnTo>
                    <a:pt x="57" y="85"/>
                  </a:lnTo>
                  <a:lnTo>
                    <a:pt x="54" y="87"/>
                  </a:lnTo>
                  <a:lnTo>
                    <a:pt x="49" y="91"/>
                  </a:lnTo>
                  <a:lnTo>
                    <a:pt x="42" y="95"/>
                  </a:lnTo>
                  <a:lnTo>
                    <a:pt x="34" y="100"/>
                  </a:lnTo>
                  <a:lnTo>
                    <a:pt x="30" y="95"/>
                  </a:lnTo>
                  <a:lnTo>
                    <a:pt x="24" y="91"/>
                  </a:lnTo>
                  <a:lnTo>
                    <a:pt x="18" y="86"/>
                  </a:lnTo>
                  <a:lnTo>
                    <a:pt x="12" y="81"/>
                  </a:lnTo>
                  <a:lnTo>
                    <a:pt x="8" y="78"/>
                  </a:lnTo>
                  <a:lnTo>
                    <a:pt x="3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6" y="47"/>
                  </a:lnTo>
                  <a:lnTo>
                    <a:pt x="8" y="34"/>
                  </a:lnTo>
                  <a:lnTo>
                    <a:pt x="9" y="23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5" y="17"/>
                  </a:lnTo>
                  <a:lnTo>
                    <a:pt x="17" y="24"/>
                  </a:lnTo>
                  <a:lnTo>
                    <a:pt x="19" y="29"/>
                  </a:lnTo>
                  <a:lnTo>
                    <a:pt x="23" y="35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29"/>
                  </a:lnTo>
                  <a:lnTo>
                    <a:pt x="48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8" y="3"/>
                  </a:lnTo>
                  <a:lnTo>
                    <a:pt x="77" y="0"/>
                  </a:lnTo>
                  <a:lnTo>
                    <a:pt x="70" y="9"/>
                  </a:lnTo>
                  <a:lnTo>
                    <a:pt x="63" y="19"/>
                  </a:lnTo>
                  <a:lnTo>
                    <a:pt x="56" y="29"/>
                  </a:lnTo>
                  <a:lnTo>
                    <a:pt x="49" y="39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63" y="39"/>
                  </a:lnTo>
                  <a:lnTo>
                    <a:pt x="68" y="35"/>
                  </a:lnTo>
                  <a:lnTo>
                    <a:pt x="74" y="32"/>
                  </a:lnTo>
                  <a:lnTo>
                    <a:pt x="78" y="28"/>
                  </a:lnTo>
                  <a:lnTo>
                    <a:pt x="85" y="25"/>
                  </a:lnTo>
                  <a:lnTo>
                    <a:pt x="91" y="23"/>
                  </a:lnTo>
                  <a:lnTo>
                    <a:pt x="99" y="21"/>
                  </a:lnTo>
                  <a:lnTo>
                    <a:pt x="95" y="26"/>
                  </a:lnTo>
                  <a:lnTo>
                    <a:pt x="90" y="31"/>
                  </a:lnTo>
                  <a:lnTo>
                    <a:pt x="83" y="35"/>
                  </a:lnTo>
                  <a:lnTo>
                    <a:pt x="77" y="40"/>
                  </a:lnTo>
                  <a:lnTo>
                    <a:pt x="70" y="44"/>
                  </a:lnTo>
                  <a:lnTo>
                    <a:pt x="65" y="49"/>
                  </a:lnTo>
                  <a:lnTo>
                    <a:pt x="63" y="55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71" y="61"/>
                  </a:lnTo>
                  <a:lnTo>
                    <a:pt x="76" y="59"/>
                  </a:lnTo>
                  <a:lnTo>
                    <a:pt x="80" y="57"/>
                  </a:lnTo>
                  <a:lnTo>
                    <a:pt x="85" y="55"/>
                  </a:lnTo>
                  <a:lnTo>
                    <a:pt x="90" y="54"/>
                  </a:lnTo>
                  <a:lnTo>
                    <a:pt x="95" y="51"/>
                  </a:lnTo>
                  <a:lnTo>
                    <a:pt x="100" y="51"/>
                  </a:lnTo>
                  <a:lnTo>
                    <a:pt x="101" y="53"/>
                  </a:lnTo>
                  <a:lnTo>
                    <a:pt x="101" y="54"/>
                  </a:lnTo>
                  <a:lnTo>
                    <a:pt x="102" y="55"/>
                  </a:lnTo>
                  <a:lnTo>
                    <a:pt x="98" y="57"/>
                  </a:lnTo>
                  <a:lnTo>
                    <a:pt x="93" y="59"/>
                  </a:lnTo>
                  <a:lnTo>
                    <a:pt x="89" y="62"/>
                  </a:lnTo>
                  <a:lnTo>
                    <a:pt x="84" y="64"/>
                  </a:lnTo>
                  <a:lnTo>
                    <a:pt x="78" y="65"/>
                  </a:lnTo>
                  <a:lnTo>
                    <a:pt x="74" y="67"/>
                  </a:lnTo>
                  <a:lnTo>
                    <a:pt x="70" y="69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70" y="76"/>
                  </a:lnTo>
                  <a:lnTo>
                    <a:pt x="77" y="77"/>
                  </a:lnTo>
                  <a:lnTo>
                    <a:pt x="85" y="79"/>
                  </a:lnTo>
                  <a:lnTo>
                    <a:pt x="93" y="82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0" y="86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3" name="Freeform 46"/>
            <p:cNvSpPr>
              <a:spLocks/>
            </p:cNvSpPr>
            <p:nvPr/>
          </p:nvSpPr>
          <p:spPr bwMode="auto">
            <a:xfrm>
              <a:off x="1749" y="3220"/>
              <a:ext cx="34" cy="24"/>
            </a:xfrm>
            <a:custGeom>
              <a:avLst/>
              <a:gdLst>
                <a:gd name="T0" fmla="*/ 8 w 68"/>
                <a:gd name="T1" fmla="*/ 6 h 49"/>
                <a:gd name="T2" fmla="*/ 7 w 68"/>
                <a:gd name="T3" fmla="*/ 5 h 49"/>
                <a:gd name="T4" fmla="*/ 6 w 68"/>
                <a:gd name="T5" fmla="*/ 5 h 49"/>
                <a:gd name="T6" fmla="*/ 5 w 68"/>
                <a:gd name="T7" fmla="*/ 5 h 49"/>
                <a:gd name="T8" fmla="*/ 3 w 68"/>
                <a:gd name="T9" fmla="*/ 5 h 49"/>
                <a:gd name="T10" fmla="*/ 2 w 68"/>
                <a:gd name="T11" fmla="*/ 4 h 49"/>
                <a:gd name="T12" fmla="*/ 2 w 68"/>
                <a:gd name="T13" fmla="*/ 3 h 49"/>
                <a:gd name="T14" fmla="*/ 1 w 68"/>
                <a:gd name="T15" fmla="*/ 3 h 49"/>
                <a:gd name="T16" fmla="*/ 0 w 68"/>
                <a:gd name="T17" fmla="*/ 1 h 49"/>
                <a:gd name="T18" fmla="*/ 1 w 68"/>
                <a:gd name="T19" fmla="*/ 1 h 49"/>
                <a:gd name="T20" fmla="*/ 1 w 68"/>
                <a:gd name="T21" fmla="*/ 0 h 49"/>
                <a:gd name="T22" fmla="*/ 1 w 68"/>
                <a:gd name="T23" fmla="*/ 0 h 49"/>
                <a:gd name="T24" fmla="*/ 1 w 68"/>
                <a:gd name="T25" fmla="*/ 0 h 49"/>
                <a:gd name="T26" fmla="*/ 2 w 68"/>
                <a:gd name="T27" fmla="*/ 0 h 49"/>
                <a:gd name="T28" fmla="*/ 3 w 68"/>
                <a:gd name="T29" fmla="*/ 1 h 49"/>
                <a:gd name="T30" fmla="*/ 4 w 68"/>
                <a:gd name="T31" fmla="*/ 2 h 49"/>
                <a:gd name="T32" fmla="*/ 4 w 68"/>
                <a:gd name="T33" fmla="*/ 2 h 49"/>
                <a:gd name="T34" fmla="*/ 5 w 68"/>
                <a:gd name="T35" fmla="*/ 3 h 49"/>
                <a:gd name="T36" fmla="*/ 6 w 68"/>
                <a:gd name="T37" fmla="*/ 3 h 49"/>
                <a:gd name="T38" fmla="*/ 8 w 68"/>
                <a:gd name="T39" fmla="*/ 3 h 49"/>
                <a:gd name="T40" fmla="*/ 9 w 68"/>
                <a:gd name="T41" fmla="*/ 3 h 49"/>
                <a:gd name="T42" fmla="*/ 9 w 68"/>
                <a:gd name="T43" fmla="*/ 3 h 49"/>
                <a:gd name="T44" fmla="*/ 9 w 68"/>
                <a:gd name="T45" fmla="*/ 4 h 49"/>
                <a:gd name="T46" fmla="*/ 8 w 68"/>
                <a:gd name="T47" fmla="*/ 5 h 49"/>
                <a:gd name="T48" fmla="*/ 8 w 68"/>
                <a:gd name="T49" fmla="*/ 6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49">
                  <a:moveTo>
                    <a:pt x="63" y="49"/>
                  </a:moveTo>
                  <a:lnTo>
                    <a:pt x="54" y="47"/>
                  </a:lnTo>
                  <a:lnTo>
                    <a:pt x="44" y="46"/>
                  </a:lnTo>
                  <a:lnTo>
                    <a:pt x="33" y="44"/>
                  </a:lnTo>
                  <a:lnTo>
                    <a:pt x="24" y="41"/>
                  </a:lnTo>
                  <a:lnTo>
                    <a:pt x="16" y="37"/>
                  </a:lnTo>
                  <a:lnTo>
                    <a:pt x="9" y="31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8" y="14"/>
                  </a:lnTo>
                  <a:lnTo>
                    <a:pt x="25" y="19"/>
                  </a:lnTo>
                  <a:lnTo>
                    <a:pt x="32" y="22"/>
                  </a:lnTo>
                  <a:lnTo>
                    <a:pt x="39" y="26"/>
                  </a:lnTo>
                  <a:lnTo>
                    <a:pt x="47" y="27"/>
                  </a:lnTo>
                  <a:lnTo>
                    <a:pt x="57" y="27"/>
                  </a:lnTo>
                  <a:lnTo>
                    <a:pt x="68" y="26"/>
                  </a:lnTo>
                  <a:lnTo>
                    <a:pt x="68" y="31"/>
                  </a:lnTo>
                  <a:lnTo>
                    <a:pt x="67" y="39"/>
                  </a:lnTo>
                  <a:lnTo>
                    <a:pt x="64" y="46"/>
                  </a:lnTo>
                  <a:lnTo>
                    <a:pt x="63" y="49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4" name="Freeform 47"/>
            <p:cNvSpPr>
              <a:spLocks/>
            </p:cNvSpPr>
            <p:nvPr/>
          </p:nvSpPr>
          <p:spPr bwMode="auto">
            <a:xfrm>
              <a:off x="1753" y="3191"/>
              <a:ext cx="38" cy="38"/>
            </a:xfrm>
            <a:custGeom>
              <a:avLst/>
              <a:gdLst>
                <a:gd name="T0" fmla="*/ 7 w 76"/>
                <a:gd name="T1" fmla="*/ 10 h 76"/>
                <a:gd name="T2" fmla="*/ 6 w 76"/>
                <a:gd name="T3" fmla="*/ 10 h 76"/>
                <a:gd name="T4" fmla="*/ 5 w 76"/>
                <a:gd name="T5" fmla="*/ 10 h 76"/>
                <a:gd name="T6" fmla="*/ 4 w 76"/>
                <a:gd name="T7" fmla="*/ 9 h 76"/>
                <a:gd name="T8" fmla="*/ 3 w 76"/>
                <a:gd name="T9" fmla="*/ 9 h 76"/>
                <a:gd name="T10" fmla="*/ 2 w 76"/>
                <a:gd name="T11" fmla="*/ 9 h 76"/>
                <a:gd name="T12" fmla="*/ 2 w 76"/>
                <a:gd name="T13" fmla="*/ 8 h 76"/>
                <a:gd name="T14" fmla="*/ 1 w 76"/>
                <a:gd name="T15" fmla="*/ 7 h 76"/>
                <a:gd name="T16" fmla="*/ 0 w 76"/>
                <a:gd name="T17" fmla="*/ 6 h 76"/>
                <a:gd name="T18" fmla="*/ 1 w 76"/>
                <a:gd name="T19" fmla="*/ 5 h 76"/>
                <a:gd name="T20" fmla="*/ 2 w 76"/>
                <a:gd name="T21" fmla="*/ 3 h 76"/>
                <a:gd name="T22" fmla="*/ 3 w 76"/>
                <a:gd name="T23" fmla="*/ 1 h 76"/>
                <a:gd name="T24" fmla="*/ 4 w 76"/>
                <a:gd name="T25" fmla="*/ 0 h 76"/>
                <a:gd name="T26" fmla="*/ 5 w 76"/>
                <a:gd name="T27" fmla="*/ 2 h 76"/>
                <a:gd name="T28" fmla="*/ 5 w 76"/>
                <a:gd name="T29" fmla="*/ 4 h 76"/>
                <a:gd name="T30" fmla="*/ 5 w 76"/>
                <a:gd name="T31" fmla="*/ 6 h 76"/>
                <a:gd name="T32" fmla="*/ 5 w 76"/>
                <a:gd name="T33" fmla="*/ 7 h 76"/>
                <a:gd name="T34" fmla="*/ 6 w 76"/>
                <a:gd name="T35" fmla="*/ 6 h 76"/>
                <a:gd name="T36" fmla="*/ 6 w 76"/>
                <a:gd name="T37" fmla="*/ 6 h 76"/>
                <a:gd name="T38" fmla="*/ 7 w 76"/>
                <a:gd name="T39" fmla="*/ 5 h 76"/>
                <a:gd name="T40" fmla="*/ 7 w 76"/>
                <a:gd name="T41" fmla="*/ 4 h 76"/>
                <a:gd name="T42" fmla="*/ 8 w 76"/>
                <a:gd name="T43" fmla="*/ 3 h 76"/>
                <a:gd name="T44" fmla="*/ 8 w 76"/>
                <a:gd name="T45" fmla="*/ 3 h 76"/>
                <a:gd name="T46" fmla="*/ 9 w 76"/>
                <a:gd name="T47" fmla="*/ 2 h 76"/>
                <a:gd name="T48" fmla="*/ 10 w 76"/>
                <a:gd name="T49" fmla="*/ 1 h 76"/>
                <a:gd name="T50" fmla="*/ 10 w 76"/>
                <a:gd name="T51" fmla="*/ 3 h 76"/>
                <a:gd name="T52" fmla="*/ 10 w 76"/>
                <a:gd name="T53" fmla="*/ 5 h 76"/>
                <a:gd name="T54" fmla="*/ 9 w 76"/>
                <a:gd name="T55" fmla="*/ 8 h 76"/>
                <a:gd name="T56" fmla="*/ 9 w 76"/>
                <a:gd name="T57" fmla="*/ 9 h 76"/>
                <a:gd name="T58" fmla="*/ 8 w 76"/>
                <a:gd name="T59" fmla="*/ 9 h 76"/>
                <a:gd name="T60" fmla="*/ 8 w 76"/>
                <a:gd name="T61" fmla="*/ 10 h 76"/>
                <a:gd name="T62" fmla="*/ 8 w 76"/>
                <a:gd name="T63" fmla="*/ 10 h 76"/>
                <a:gd name="T64" fmla="*/ 7 w 76"/>
                <a:gd name="T65" fmla="*/ 10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76">
                  <a:moveTo>
                    <a:pt x="55" y="76"/>
                  </a:moveTo>
                  <a:lnTo>
                    <a:pt x="45" y="76"/>
                  </a:lnTo>
                  <a:lnTo>
                    <a:pt x="36" y="75"/>
                  </a:lnTo>
                  <a:lnTo>
                    <a:pt x="28" y="72"/>
                  </a:lnTo>
                  <a:lnTo>
                    <a:pt x="22" y="69"/>
                  </a:lnTo>
                  <a:lnTo>
                    <a:pt x="16" y="65"/>
                  </a:lnTo>
                  <a:lnTo>
                    <a:pt x="10" y="60"/>
                  </a:lnTo>
                  <a:lnTo>
                    <a:pt x="6" y="53"/>
                  </a:lnTo>
                  <a:lnTo>
                    <a:pt x="0" y="46"/>
                  </a:lnTo>
                  <a:lnTo>
                    <a:pt x="5" y="34"/>
                  </a:lnTo>
                  <a:lnTo>
                    <a:pt x="11" y="19"/>
                  </a:lnTo>
                  <a:lnTo>
                    <a:pt x="21" y="7"/>
                  </a:lnTo>
                  <a:lnTo>
                    <a:pt x="32" y="0"/>
                  </a:lnTo>
                  <a:lnTo>
                    <a:pt x="33" y="12"/>
                  </a:lnTo>
                  <a:lnTo>
                    <a:pt x="36" y="27"/>
                  </a:lnTo>
                  <a:lnTo>
                    <a:pt x="37" y="41"/>
                  </a:lnTo>
                  <a:lnTo>
                    <a:pt x="38" y="50"/>
                  </a:lnTo>
                  <a:lnTo>
                    <a:pt x="43" y="47"/>
                  </a:lnTo>
                  <a:lnTo>
                    <a:pt x="47" y="42"/>
                  </a:lnTo>
                  <a:lnTo>
                    <a:pt x="51" y="37"/>
                  </a:lnTo>
                  <a:lnTo>
                    <a:pt x="54" y="31"/>
                  </a:lnTo>
                  <a:lnTo>
                    <a:pt x="58" y="24"/>
                  </a:lnTo>
                  <a:lnTo>
                    <a:pt x="62" y="18"/>
                  </a:lnTo>
                  <a:lnTo>
                    <a:pt x="67" y="12"/>
                  </a:lnTo>
                  <a:lnTo>
                    <a:pt x="74" y="8"/>
                  </a:lnTo>
                  <a:lnTo>
                    <a:pt x="76" y="22"/>
                  </a:lnTo>
                  <a:lnTo>
                    <a:pt x="74" y="39"/>
                  </a:lnTo>
                  <a:lnTo>
                    <a:pt x="69" y="57"/>
                  </a:lnTo>
                  <a:lnTo>
                    <a:pt x="66" y="71"/>
                  </a:lnTo>
                  <a:lnTo>
                    <a:pt x="63" y="72"/>
                  </a:lnTo>
                  <a:lnTo>
                    <a:pt x="61" y="73"/>
                  </a:lnTo>
                  <a:lnTo>
                    <a:pt x="58" y="75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5" name="Freeform 48"/>
            <p:cNvSpPr>
              <a:spLocks/>
            </p:cNvSpPr>
            <p:nvPr/>
          </p:nvSpPr>
          <p:spPr bwMode="auto">
            <a:xfrm>
              <a:off x="1898" y="3137"/>
              <a:ext cx="19" cy="18"/>
            </a:xfrm>
            <a:custGeom>
              <a:avLst/>
              <a:gdLst>
                <a:gd name="T0" fmla="*/ 4 w 39"/>
                <a:gd name="T1" fmla="*/ 4 h 37"/>
                <a:gd name="T2" fmla="*/ 3 w 39"/>
                <a:gd name="T3" fmla="*/ 4 h 37"/>
                <a:gd name="T4" fmla="*/ 2 w 39"/>
                <a:gd name="T5" fmla="*/ 3 h 37"/>
                <a:gd name="T6" fmla="*/ 1 w 39"/>
                <a:gd name="T7" fmla="*/ 3 h 37"/>
                <a:gd name="T8" fmla="*/ 0 w 39"/>
                <a:gd name="T9" fmla="*/ 3 h 37"/>
                <a:gd name="T10" fmla="*/ 0 w 39"/>
                <a:gd name="T11" fmla="*/ 2 h 37"/>
                <a:gd name="T12" fmla="*/ 0 w 39"/>
                <a:gd name="T13" fmla="*/ 1 h 37"/>
                <a:gd name="T14" fmla="*/ 0 w 39"/>
                <a:gd name="T15" fmla="*/ 0 h 37"/>
                <a:gd name="T16" fmla="*/ 0 w 39"/>
                <a:gd name="T17" fmla="*/ 0 h 37"/>
                <a:gd name="T18" fmla="*/ 2 w 39"/>
                <a:gd name="T19" fmla="*/ 0 h 37"/>
                <a:gd name="T20" fmla="*/ 3 w 39"/>
                <a:gd name="T21" fmla="*/ 0 h 37"/>
                <a:gd name="T22" fmla="*/ 3 w 39"/>
                <a:gd name="T23" fmla="*/ 0 h 37"/>
                <a:gd name="T24" fmla="*/ 4 w 39"/>
                <a:gd name="T25" fmla="*/ 0 h 37"/>
                <a:gd name="T26" fmla="*/ 4 w 39"/>
                <a:gd name="T27" fmla="*/ 1 h 37"/>
                <a:gd name="T28" fmla="*/ 4 w 39"/>
                <a:gd name="T29" fmla="*/ 2 h 37"/>
                <a:gd name="T30" fmla="*/ 4 w 39"/>
                <a:gd name="T31" fmla="*/ 3 h 37"/>
                <a:gd name="T32" fmla="*/ 4 w 39"/>
                <a:gd name="T33" fmla="*/ 4 h 37"/>
                <a:gd name="T34" fmla="*/ 4 w 39"/>
                <a:gd name="T35" fmla="*/ 4 h 37"/>
                <a:gd name="T36" fmla="*/ 4 w 39"/>
                <a:gd name="T37" fmla="*/ 4 h 37"/>
                <a:gd name="T38" fmla="*/ 4 w 39"/>
                <a:gd name="T39" fmla="*/ 4 h 37"/>
                <a:gd name="T40" fmla="*/ 4 w 39"/>
                <a:gd name="T41" fmla="*/ 4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" h="37">
                  <a:moveTo>
                    <a:pt x="34" y="37"/>
                  </a:moveTo>
                  <a:lnTo>
                    <a:pt x="25" y="33"/>
                  </a:lnTo>
                  <a:lnTo>
                    <a:pt x="16" y="30"/>
                  </a:lnTo>
                  <a:lnTo>
                    <a:pt x="8" y="29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6"/>
                  </a:lnTo>
                  <a:lnTo>
                    <a:pt x="38" y="12"/>
                  </a:lnTo>
                  <a:lnTo>
                    <a:pt x="39" y="19"/>
                  </a:lnTo>
                  <a:lnTo>
                    <a:pt x="38" y="28"/>
                  </a:lnTo>
                  <a:lnTo>
                    <a:pt x="35" y="37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6" name="Freeform 49"/>
            <p:cNvSpPr>
              <a:spLocks/>
            </p:cNvSpPr>
            <p:nvPr/>
          </p:nvSpPr>
          <p:spPr bwMode="auto">
            <a:xfrm>
              <a:off x="1897" y="3085"/>
              <a:ext cx="51" cy="55"/>
            </a:xfrm>
            <a:custGeom>
              <a:avLst/>
              <a:gdLst>
                <a:gd name="T0" fmla="*/ 7 w 101"/>
                <a:gd name="T1" fmla="*/ 14 h 109"/>
                <a:gd name="T2" fmla="*/ 6 w 101"/>
                <a:gd name="T3" fmla="*/ 14 h 109"/>
                <a:gd name="T4" fmla="*/ 5 w 101"/>
                <a:gd name="T5" fmla="*/ 13 h 109"/>
                <a:gd name="T6" fmla="*/ 3 w 101"/>
                <a:gd name="T7" fmla="*/ 13 h 109"/>
                <a:gd name="T8" fmla="*/ 2 w 101"/>
                <a:gd name="T9" fmla="*/ 10 h 109"/>
                <a:gd name="T10" fmla="*/ 1 w 101"/>
                <a:gd name="T11" fmla="*/ 6 h 109"/>
                <a:gd name="T12" fmla="*/ 0 w 101"/>
                <a:gd name="T13" fmla="*/ 4 h 109"/>
                <a:gd name="T14" fmla="*/ 0 w 101"/>
                <a:gd name="T15" fmla="*/ 4 h 109"/>
                <a:gd name="T16" fmla="*/ 1 w 101"/>
                <a:gd name="T17" fmla="*/ 4 h 109"/>
                <a:gd name="T18" fmla="*/ 1 w 101"/>
                <a:gd name="T19" fmla="*/ 4 h 109"/>
                <a:gd name="T20" fmla="*/ 1 w 101"/>
                <a:gd name="T21" fmla="*/ 4 h 109"/>
                <a:gd name="T22" fmla="*/ 2 w 101"/>
                <a:gd name="T23" fmla="*/ 6 h 109"/>
                <a:gd name="T24" fmla="*/ 3 w 101"/>
                <a:gd name="T25" fmla="*/ 7 h 109"/>
                <a:gd name="T26" fmla="*/ 3 w 101"/>
                <a:gd name="T27" fmla="*/ 7 h 109"/>
                <a:gd name="T28" fmla="*/ 4 w 101"/>
                <a:gd name="T29" fmla="*/ 5 h 109"/>
                <a:gd name="T30" fmla="*/ 5 w 101"/>
                <a:gd name="T31" fmla="*/ 1 h 109"/>
                <a:gd name="T32" fmla="*/ 6 w 101"/>
                <a:gd name="T33" fmla="*/ 2 h 109"/>
                <a:gd name="T34" fmla="*/ 5 w 101"/>
                <a:gd name="T35" fmla="*/ 5 h 109"/>
                <a:gd name="T36" fmla="*/ 6 w 101"/>
                <a:gd name="T37" fmla="*/ 6 h 109"/>
                <a:gd name="T38" fmla="*/ 6 w 101"/>
                <a:gd name="T39" fmla="*/ 6 h 109"/>
                <a:gd name="T40" fmla="*/ 7 w 101"/>
                <a:gd name="T41" fmla="*/ 5 h 109"/>
                <a:gd name="T42" fmla="*/ 9 w 101"/>
                <a:gd name="T43" fmla="*/ 2 h 109"/>
                <a:gd name="T44" fmla="*/ 10 w 101"/>
                <a:gd name="T45" fmla="*/ 2 h 109"/>
                <a:gd name="T46" fmla="*/ 8 w 101"/>
                <a:gd name="T47" fmla="*/ 6 h 109"/>
                <a:gd name="T48" fmla="*/ 8 w 101"/>
                <a:gd name="T49" fmla="*/ 7 h 109"/>
                <a:gd name="T50" fmla="*/ 9 w 101"/>
                <a:gd name="T51" fmla="*/ 8 h 109"/>
                <a:gd name="T52" fmla="*/ 10 w 101"/>
                <a:gd name="T53" fmla="*/ 6 h 109"/>
                <a:gd name="T54" fmla="*/ 12 w 101"/>
                <a:gd name="T55" fmla="*/ 4 h 109"/>
                <a:gd name="T56" fmla="*/ 13 w 101"/>
                <a:gd name="T57" fmla="*/ 4 h 109"/>
                <a:gd name="T58" fmla="*/ 11 w 101"/>
                <a:gd name="T59" fmla="*/ 8 h 109"/>
                <a:gd name="T60" fmla="*/ 11 w 101"/>
                <a:gd name="T61" fmla="*/ 9 h 109"/>
                <a:gd name="T62" fmla="*/ 12 w 101"/>
                <a:gd name="T63" fmla="*/ 8 h 109"/>
                <a:gd name="T64" fmla="*/ 13 w 101"/>
                <a:gd name="T65" fmla="*/ 8 h 109"/>
                <a:gd name="T66" fmla="*/ 13 w 101"/>
                <a:gd name="T67" fmla="*/ 8 h 109"/>
                <a:gd name="T68" fmla="*/ 13 w 101"/>
                <a:gd name="T69" fmla="*/ 8 h 109"/>
                <a:gd name="T70" fmla="*/ 12 w 101"/>
                <a:gd name="T71" fmla="*/ 10 h 109"/>
                <a:gd name="T72" fmla="*/ 10 w 101"/>
                <a:gd name="T73" fmla="*/ 12 h 109"/>
                <a:gd name="T74" fmla="*/ 8 w 101"/>
                <a:gd name="T75" fmla="*/ 14 h 1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" h="109">
                  <a:moveTo>
                    <a:pt x="53" y="108"/>
                  </a:moveTo>
                  <a:lnTo>
                    <a:pt x="52" y="108"/>
                  </a:lnTo>
                  <a:lnTo>
                    <a:pt x="50" y="108"/>
                  </a:lnTo>
                  <a:lnTo>
                    <a:pt x="48" y="108"/>
                  </a:lnTo>
                  <a:lnTo>
                    <a:pt x="46" y="109"/>
                  </a:lnTo>
                  <a:lnTo>
                    <a:pt x="40" y="103"/>
                  </a:lnTo>
                  <a:lnTo>
                    <a:pt x="32" y="100"/>
                  </a:lnTo>
                  <a:lnTo>
                    <a:pt x="23" y="98"/>
                  </a:lnTo>
                  <a:lnTo>
                    <a:pt x="17" y="96"/>
                  </a:lnTo>
                  <a:lnTo>
                    <a:pt x="13" y="80"/>
                  </a:lnTo>
                  <a:lnTo>
                    <a:pt x="9" y="64"/>
                  </a:lnTo>
                  <a:lnTo>
                    <a:pt x="5" y="48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24"/>
                  </a:lnTo>
                  <a:lnTo>
                    <a:pt x="6" y="31"/>
                  </a:lnTo>
                  <a:lnTo>
                    <a:pt x="9" y="39"/>
                  </a:lnTo>
                  <a:lnTo>
                    <a:pt x="14" y="47"/>
                  </a:lnTo>
                  <a:lnTo>
                    <a:pt x="20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5" y="50"/>
                  </a:lnTo>
                  <a:lnTo>
                    <a:pt x="28" y="39"/>
                  </a:lnTo>
                  <a:lnTo>
                    <a:pt x="31" y="23"/>
                  </a:lnTo>
                  <a:lnTo>
                    <a:pt x="36" y="8"/>
                  </a:lnTo>
                  <a:lnTo>
                    <a:pt x="41" y="0"/>
                  </a:lnTo>
                  <a:lnTo>
                    <a:pt x="41" y="11"/>
                  </a:lnTo>
                  <a:lnTo>
                    <a:pt x="40" y="25"/>
                  </a:lnTo>
                  <a:lnTo>
                    <a:pt x="39" y="38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50" y="45"/>
                  </a:lnTo>
                  <a:lnTo>
                    <a:pt x="54" y="33"/>
                  </a:lnTo>
                  <a:lnTo>
                    <a:pt x="60" y="20"/>
                  </a:lnTo>
                  <a:lnTo>
                    <a:pt x="67" y="9"/>
                  </a:lnTo>
                  <a:lnTo>
                    <a:pt x="75" y="0"/>
                  </a:lnTo>
                  <a:lnTo>
                    <a:pt x="74" y="11"/>
                  </a:lnTo>
                  <a:lnTo>
                    <a:pt x="67" y="26"/>
                  </a:lnTo>
                  <a:lnTo>
                    <a:pt x="61" y="41"/>
                  </a:lnTo>
                  <a:lnTo>
                    <a:pt x="62" y="56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6" y="57"/>
                  </a:lnTo>
                  <a:lnTo>
                    <a:pt x="67" y="57"/>
                  </a:lnTo>
                  <a:lnTo>
                    <a:pt x="75" y="46"/>
                  </a:lnTo>
                  <a:lnTo>
                    <a:pt x="82" y="35"/>
                  </a:lnTo>
                  <a:lnTo>
                    <a:pt x="89" y="26"/>
                  </a:lnTo>
                  <a:lnTo>
                    <a:pt x="99" y="18"/>
                  </a:lnTo>
                  <a:lnTo>
                    <a:pt x="97" y="30"/>
                  </a:lnTo>
                  <a:lnTo>
                    <a:pt x="89" y="43"/>
                  </a:lnTo>
                  <a:lnTo>
                    <a:pt x="81" y="58"/>
                  </a:lnTo>
                  <a:lnTo>
                    <a:pt x="81" y="70"/>
                  </a:lnTo>
                  <a:lnTo>
                    <a:pt x="85" y="68"/>
                  </a:lnTo>
                  <a:lnTo>
                    <a:pt x="90" y="64"/>
                  </a:lnTo>
                  <a:lnTo>
                    <a:pt x="94" y="60"/>
                  </a:lnTo>
                  <a:lnTo>
                    <a:pt x="99" y="56"/>
                  </a:lnTo>
                  <a:lnTo>
                    <a:pt x="100" y="57"/>
                  </a:lnTo>
                  <a:lnTo>
                    <a:pt x="101" y="57"/>
                  </a:lnTo>
                  <a:lnTo>
                    <a:pt x="99" y="63"/>
                  </a:lnTo>
                  <a:lnTo>
                    <a:pt x="94" y="70"/>
                  </a:lnTo>
                  <a:lnTo>
                    <a:pt x="89" y="78"/>
                  </a:lnTo>
                  <a:lnTo>
                    <a:pt x="82" y="85"/>
                  </a:lnTo>
                  <a:lnTo>
                    <a:pt x="74" y="92"/>
                  </a:lnTo>
                  <a:lnTo>
                    <a:pt x="67" y="99"/>
                  </a:lnTo>
                  <a:lnTo>
                    <a:pt x="59" y="105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7" name="Freeform 50"/>
            <p:cNvSpPr>
              <a:spLocks/>
            </p:cNvSpPr>
            <p:nvPr/>
          </p:nvSpPr>
          <p:spPr bwMode="auto">
            <a:xfrm>
              <a:off x="1333" y="3282"/>
              <a:ext cx="391" cy="464"/>
            </a:xfrm>
            <a:custGeom>
              <a:avLst/>
              <a:gdLst>
                <a:gd name="T0" fmla="*/ 67 w 781"/>
                <a:gd name="T1" fmla="*/ 95 h 928"/>
                <a:gd name="T2" fmla="*/ 58 w 781"/>
                <a:gd name="T3" fmla="*/ 95 h 928"/>
                <a:gd name="T4" fmla="*/ 47 w 781"/>
                <a:gd name="T5" fmla="*/ 99 h 928"/>
                <a:gd name="T6" fmla="*/ 35 w 781"/>
                <a:gd name="T7" fmla="*/ 104 h 928"/>
                <a:gd name="T8" fmla="*/ 29 w 781"/>
                <a:gd name="T9" fmla="*/ 114 h 928"/>
                <a:gd name="T10" fmla="*/ 20 w 781"/>
                <a:gd name="T11" fmla="*/ 116 h 928"/>
                <a:gd name="T12" fmla="*/ 13 w 781"/>
                <a:gd name="T13" fmla="*/ 114 h 928"/>
                <a:gd name="T14" fmla="*/ 4 w 781"/>
                <a:gd name="T15" fmla="*/ 116 h 928"/>
                <a:gd name="T16" fmla="*/ 1 w 781"/>
                <a:gd name="T17" fmla="*/ 102 h 928"/>
                <a:gd name="T18" fmla="*/ 4 w 781"/>
                <a:gd name="T19" fmla="*/ 94 h 928"/>
                <a:gd name="T20" fmla="*/ 8 w 781"/>
                <a:gd name="T21" fmla="*/ 73 h 928"/>
                <a:gd name="T22" fmla="*/ 10 w 781"/>
                <a:gd name="T23" fmla="*/ 67 h 928"/>
                <a:gd name="T24" fmla="*/ 15 w 781"/>
                <a:gd name="T25" fmla="*/ 63 h 928"/>
                <a:gd name="T26" fmla="*/ 18 w 781"/>
                <a:gd name="T27" fmla="*/ 60 h 928"/>
                <a:gd name="T28" fmla="*/ 23 w 781"/>
                <a:gd name="T29" fmla="*/ 55 h 928"/>
                <a:gd name="T30" fmla="*/ 27 w 781"/>
                <a:gd name="T31" fmla="*/ 46 h 928"/>
                <a:gd name="T32" fmla="*/ 29 w 781"/>
                <a:gd name="T33" fmla="*/ 38 h 928"/>
                <a:gd name="T34" fmla="*/ 28 w 781"/>
                <a:gd name="T35" fmla="*/ 34 h 928"/>
                <a:gd name="T36" fmla="*/ 31 w 781"/>
                <a:gd name="T37" fmla="*/ 32 h 928"/>
                <a:gd name="T38" fmla="*/ 29 w 781"/>
                <a:gd name="T39" fmla="*/ 30 h 928"/>
                <a:gd name="T40" fmla="*/ 25 w 781"/>
                <a:gd name="T41" fmla="*/ 30 h 928"/>
                <a:gd name="T42" fmla="*/ 22 w 781"/>
                <a:gd name="T43" fmla="*/ 29 h 928"/>
                <a:gd name="T44" fmla="*/ 23 w 781"/>
                <a:gd name="T45" fmla="*/ 26 h 928"/>
                <a:gd name="T46" fmla="*/ 32 w 781"/>
                <a:gd name="T47" fmla="*/ 12 h 928"/>
                <a:gd name="T48" fmla="*/ 34 w 781"/>
                <a:gd name="T49" fmla="*/ 12 h 928"/>
                <a:gd name="T50" fmla="*/ 36 w 781"/>
                <a:gd name="T51" fmla="*/ 15 h 928"/>
                <a:gd name="T52" fmla="*/ 41 w 781"/>
                <a:gd name="T53" fmla="*/ 14 h 928"/>
                <a:gd name="T54" fmla="*/ 38 w 781"/>
                <a:gd name="T55" fmla="*/ 19 h 928"/>
                <a:gd name="T56" fmla="*/ 38 w 781"/>
                <a:gd name="T57" fmla="*/ 21 h 928"/>
                <a:gd name="T58" fmla="*/ 41 w 781"/>
                <a:gd name="T59" fmla="*/ 22 h 928"/>
                <a:gd name="T60" fmla="*/ 41 w 781"/>
                <a:gd name="T61" fmla="*/ 23 h 928"/>
                <a:gd name="T62" fmla="*/ 37 w 781"/>
                <a:gd name="T63" fmla="*/ 25 h 928"/>
                <a:gd name="T64" fmla="*/ 35 w 781"/>
                <a:gd name="T65" fmla="*/ 31 h 928"/>
                <a:gd name="T66" fmla="*/ 38 w 781"/>
                <a:gd name="T67" fmla="*/ 38 h 928"/>
                <a:gd name="T68" fmla="*/ 43 w 781"/>
                <a:gd name="T69" fmla="*/ 47 h 928"/>
                <a:gd name="T70" fmla="*/ 47 w 781"/>
                <a:gd name="T71" fmla="*/ 50 h 928"/>
                <a:gd name="T72" fmla="*/ 52 w 781"/>
                <a:gd name="T73" fmla="*/ 46 h 928"/>
                <a:gd name="T74" fmla="*/ 54 w 781"/>
                <a:gd name="T75" fmla="*/ 39 h 928"/>
                <a:gd name="T76" fmla="*/ 56 w 781"/>
                <a:gd name="T77" fmla="*/ 31 h 928"/>
                <a:gd name="T78" fmla="*/ 57 w 781"/>
                <a:gd name="T79" fmla="*/ 23 h 928"/>
                <a:gd name="T80" fmla="*/ 61 w 781"/>
                <a:gd name="T81" fmla="*/ 21 h 928"/>
                <a:gd name="T82" fmla="*/ 58 w 781"/>
                <a:gd name="T83" fmla="*/ 20 h 928"/>
                <a:gd name="T84" fmla="*/ 54 w 781"/>
                <a:gd name="T85" fmla="*/ 19 h 928"/>
                <a:gd name="T86" fmla="*/ 54 w 781"/>
                <a:gd name="T87" fmla="*/ 14 h 928"/>
                <a:gd name="T88" fmla="*/ 60 w 781"/>
                <a:gd name="T89" fmla="*/ 3 h 928"/>
                <a:gd name="T90" fmla="*/ 70 w 781"/>
                <a:gd name="T91" fmla="*/ 1 h 928"/>
                <a:gd name="T92" fmla="*/ 76 w 781"/>
                <a:gd name="T93" fmla="*/ 2 h 928"/>
                <a:gd name="T94" fmla="*/ 81 w 781"/>
                <a:gd name="T95" fmla="*/ 1 h 928"/>
                <a:gd name="T96" fmla="*/ 82 w 781"/>
                <a:gd name="T97" fmla="*/ 2 h 928"/>
                <a:gd name="T98" fmla="*/ 78 w 781"/>
                <a:gd name="T99" fmla="*/ 9 h 928"/>
                <a:gd name="T100" fmla="*/ 74 w 781"/>
                <a:gd name="T101" fmla="*/ 10 h 928"/>
                <a:gd name="T102" fmla="*/ 70 w 781"/>
                <a:gd name="T103" fmla="*/ 13 h 928"/>
                <a:gd name="T104" fmla="*/ 64 w 781"/>
                <a:gd name="T105" fmla="*/ 19 h 928"/>
                <a:gd name="T106" fmla="*/ 66 w 781"/>
                <a:gd name="T107" fmla="*/ 26 h 928"/>
                <a:gd name="T108" fmla="*/ 71 w 781"/>
                <a:gd name="T109" fmla="*/ 33 h 928"/>
                <a:gd name="T110" fmla="*/ 74 w 781"/>
                <a:gd name="T111" fmla="*/ 42 h 928"/>
                <a:gd name="T112" fmla="*/ 80 w 781"/>
                <a:gd name="T113" fmla="*/ 46 h 928"/>
                <a:gd name="T114" fmla="*/ 88 w 781"/>
                <a:gd name="T115" fmla="*/ 59 h 928"/>
                <a:gd name="T116" fmla="*/ 96 w 781"/>
                <a:gd name="T117" fmla="*/ 69 h 928"/>
                <a:gd name="T118" fmla="*/ 98 w 781"/>
                <a:gd name="T119" fmla="*/ 77 h 928"/>
                <a:gd name="T120" fmla="*/ 89 w 781"/>
                <a:gd name="T121" fmla="*/ 81 h 928"/>
                <a:gd name="T122" fmla="*/ 82 w 781"/>
                <a:gd name="T123" fmla="*/ 89 h 9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81" h="928">
                  <a:moveTo>
                    <a:pt x="603" y="754"/>
                  </a:moveTo>
                  <a:lnTo>
                    <a:pt x="590" y="756"/>
                  </a:lnTo>
                  <a:lnTo>
                    <a:pt x="576" y="757"/>
                  </a:lnTo>
                  <a:lnTo>
                    <a:pt x="562" y="759"/>
                  </a:lnTo>
                  <a:lnTo>
                    <a:pt x="548" y="757"/>
                  </a:lnTo>
                  <a:lnTo>
                    <a:pt x="535" y="755"/>
                  </a:lnTo>
                  <a:lnTo>
                    <a:pt x="523" y="751"/>
                  </a:lnTo>
                  <a:lnTo>
                    <a:pt x="512" y="744"/>
                  </a:lnTo>
                  <a:lnTo>
                    <a:pt x="504" y="734"/>
                  </a:lnTo>
                  <a:lnTo>
                    <a:pt x="489" y="740"/>
                  </a:lnTo>
                  <a:lnTo>
                    <a:pt x="474" y="747"/>
                  </a:lnTo>
                  <a:lnTo>
                    <a:pt x="459" y="753"/>
                  </a:lnTo>
                  <a:lnTo>
                    <a:pt x="444" y="760"/>
                  </a:lnTo>
                  <a:lnTo>
                    <a:pt x="429" y="766"/>
                  </a:lnTo>
                  <a:lnTo>
                    <a:pt x="414" y="772"/>
                  </a:lnTo>
                  <a:lnTo>
                    <a:pt x="399" y="778"/>
                  </a:lnTo>
                  <a:lnTo>
                    <a:pt x="385" y="785"/>
                  </a:lnTo>
                  <a:lnTo>
                    <a:pt x="370" y="792"/>
                  </a:lnTo>
                  <a:lnTo>
                    <a:pt x="355" y="798"/>
                  </a:lnTo>
                  <a:lnTo>
                    <a:pt x="340" y="805"/>
                  </a:lnTo>
                  <a:lnTo>
                    <a:pt x="325" y="810"/>
                  </a:lnTo>
                  <a:lnTo>
                    <a:pt x="310" y="817"/>
                  </a:lnTo>
                  <a:lnTo>
                    <a:pt x="295" y="823"/>
                  </a:lnTo>
                  <a:lnTo>
                    <a:pt x="280" y="830"/>
                  </a:lnTo>
                  <a:lnTo>
                    <a:pt x="265" y="836"/>
                  </a:lnTo>
                  <a:lnTo>
                    <a:pt x="264" y="853"/>
                  </a:lnTo>
                  <a:lnTo>
                    <a:pt x="259" y="869"/>
                  </a:lnTo>
                  <a:lnTo>
                    <a:pt x="251" y="884"/>
                  </a:lnTo>
                  <a:lnTo>
                    <a:pt x="242" y="897"/>
                  </a:lnTo>
                  <a:lnTo>
                    <a:pt x="230" y="909"/>
                  </a:lnTo>
                  <a:lnTo>
                    <a:pt x="217" y="919"/>
                  </a:lnTo>
                  <a:lnTo>
                    <a:pt x="202" y="924"/>
                  </a:lnTo>
                  <a:lnTo>
                    <a:pt x="186" y="928"/>
                  </a:lnTo>
                  <a:lnTo>
                    <a:pt x="176" y="927"/>
                  </a:lnTo>
                  <a:lnTo>
                    <a:pt x="166" y="926"/>
                  </a:lnTo>
                  <a:lnTo>
                    <a:pt x="156" y="923"/>
                  </a:lnTo>
                  <a:lnTo>
                    <a:pt x="146" y="921"/>
                  </a:lnTo>
                  <a:lnTo>
                    <a:pt x="137" y="918"/>
                  </a:lnTo>
                  <a:lnTo>
                    <a:pt x="129" y="913"/>
                  </a:lnTo>
                  <a:lnTo>
                    <a:pt x="122" y="907"/>
                  </a:lnTo>
                  <a:lnTo>
                    <a:pt x="116" y="900"/>
                  </a:lnTo>
                  <a:lnTo>
                    <a:pt x="104" y="906"/>
                  </a:lnTo>
                  <a:lnTo>
                    <a:pt x="91" y="912"/>
                  </a:lnTo>
                  <a:lnTo>
                    <a:pt x="79" y="916"/>
                  </a:lnTo>
                  <a:lnTo>
                    <a:pt x="67" y="921"/>
                  </a:lnTo>
                  <a:lnTo>
                    <a:pt x="55" y="924"/>
                  </a:lnTo>
                  <a:lnTo>
                    <a:pt x="43" y="927"/>
                  </a:lnTo>
                  <a:lnTo>
                    <a:pt x="31" y="926"/>
                  </a:lnTo>
                  <a:lnTo>
                    <a:pt x="20" y="922"/>
                  </a:lnTo>
                  <a:lnTo>
                    <a:pt x="10" y="898"/>
                  </a:lnTo>
                  <a:lnTo>
                    <a:pt x="3" y="875"/>
                  </a:lnTo>
                  <a:lnTo>
                    <a:pt x="0" y="852"/>
                  </a:lnTo>
                  <a:lnTo>
                    <a:pt x="0" y="828"/>
                  </a:lnTo>
                  <a:lnTo>
                    <a:pt x="7" y="814"/>
                  </a:lnTo>
                  <a:lnTo>
                    <a:pt x="13" y="801"/>
                  </a:lnTo>
                  <a:lnTo>
                    <a:pt x="18" y="790"/>
                  </a:lnTo>
                  <a:lnTo>
                    <a:pt x="23" y="779"/>
                  </a:lnTo>
                  <a:lnTo>
                    <a:pt x="25" y="768"/>
                  </a:lnTo>
                  <a:lnTo>
                    <a:pt x="28" y="757"/>
                  </a:lnTo>
                  <a:lnTo>
                    <a:pt x="26" y="745"/>
                  </a:lnTo>
                  <a:lnTo>
                    <a:pt x="23" y="730"/>
                  </a:lnTo>
                  <a:lnTo>
                    <a:pt x="30" y="694"/>
                  </a:lnTo>
                  <a:lnTo>
                    <a:pt x="38" y="658"/>
                  </a:lnTo>
                  <a:lnTo>
                    <a:pt x="46" y="622"/>
                  </a:lnTo>
                  <a:lnTo>
                    <a:pt x="55" y="587"/>
                  </a:lnTo>
                  <a:lnTo>
                    <a:pt x="58" y="581"/>
                  </a:lnTo>
                  <a:lnTo>
                    <a:pt x="60" y="575"/>
                  </a:lnTo>
                  <a:lnTo>
                    <a:pt x="63" y="570"/>
                  </a:lnTo>
                  <a:lnTo>
                    <a:pt x="66" y="564"/>
                  </a:lnTo>
                  <a:lnTo>
                    <a:pt x="66" y="550"/>
                  </a:lnTo>
                  <a:lnTo>
                    <a:pt x="68" y="540"/>
                  </a:lnTo>
                  <a:lnTo>
                    <a:pt x="73" y="532"/>
                  </a:lnTo>
                  <a:lnTo>
                    <a:pt x="78" y="525"/>
                  </a:lnTo>
                  <a:lnTo>
                    <a:pt x="86" y="520"/>
                  </a:lnTo>
                  <a:lnTo>
                    <a:pt x="96" y="517"/>
                  </a:lnTo>
                  <a:lnTo>
                    <a:pt x="107" y="512"/>
                  </a:lnTo>
                  <a:lnTo>
                    <a:pt x="119" y="509"/>
                  </a:lnTo>
                  <a:lnTo>
                    <a:pt x="118" y="503"/>
                  </a:lnTo>
                  <a:lnTo>
                    <a:pt x="118" y="501"/>
                  </a:lnTo>
                  <a:lnTo>
                    <a:pt x="118" y="498"/>
                  </a:lnTo>
                  <a:lnTo>
                    <a:pt x="119" y="497"/>
                  </a:lnTo>
                  <a:lnTo>
                    <a:pt x="127" y="490"/>
                  </a:lnTo>
                  <a:lnTo>
                    <a:pt x="134" y="484"/>
                  </a:lnTo>
                  <a:lnTo>
                    <a:pt x="139" y="480"/>
                  </a:lnTo>
                  <a:lnTo>
                    <a:pt x="145" y="475"/>
                  </a:lnTo>
                  <a:lnTo>
                    <a:pt x="151" y="471"/>
                  </a:lnTo>
                  <a:lnTo>
                    <a:pt x="158" y="466"/>
                  </a:lnTo>
                  <a:lnTo>
                    <a:pt x="167" y="460"/>
                  </a:lnTo>
                  <a:lnTo>
                    <a:pt x="179" y="452"/>
                  </a:lnTo>
                  <a:lnTo>
                    <a:pt x="183" y="440"/>
                  </a:lnTo>
                  <a:lnTo>
                    <a:pt x="188" y="427"/>
                  </a:lnTo>
                  <a:lnTo>
                    <a:pt x="192" y="413"/>
                  </a:lnTo>
                  <a:lnTo>
                    <a:pt x="197" y="400"/>
                  </a:lnTo>
                  <a:lnTo>
                    <a:pt x="200" y="388"/>
                  </a:lnTo>
                  <a:lnTo>
                    <a:pt x="205" y="374"/>
                  </a:lnTo>
                  <a:lnTo>
                    <a:pt x="210" y="361"/>
                  </a:lnTo>
                  <a:lnTo>
                    <a:pt x="214" y="349"/>
                  </a:lnTo>
                  <a:lnTo>
                    <a:pt x="220" y="339"/>
                  </a:lnTo>
                  <a:lnTo>
                    <a:pt x="225" y="330"/>
                  </a:lnTo>
                  <a:lnTo>
                    <a:pt x="230" y="322"/>
                  </a:lnTo>
                  <a:lnTo>
                    <a:pt x="236" y="313"/>
                  </a:lnTo>
                  <a:lnTo>
                    <a:pt x="232" y="303"/>
                  </a:lnTo>
                  <a:lnTo>
                    <a:pt x="227" y="291"/>
                  </a:lnTo>
                  <a:lnTo>
                    <a:pt x="221" y="281"/>
                  </a:lnTo>
                  <a:lnTo>
                    <a:pt x="217" y="270"/>
                  </a:lnTo>
                  <a:lnTo>
                    <a:pt x="218" y="268"/>
                  </a:lnTo>
                  <a:lnTo>
                    <a:pt x="218" y="267"/>
                  </a:lnTo>
                  <a:lnTo>
                    <a:pt x="219" y="265"/>
                  </a:lnTo>
                  <a:lnTo>
                    <a:pt x="219" y="263"/>
                  </a:lnTo>
                  <a:lnTo>
                    <a:pt x="226" y="261"/>
                  </a:lnTo>
                  <a:lnTo>
                    <a:pt x="233" y="258"/>
                  </a:lnTo>
                  <a:lnTo>
                    <a:pt x="240" y="255"/>
                  </a:lnTo>
                  <a:lnTo>
                    <a:pt x="247" y="253"/>
                  </a:lnTo>
                  <a:lnTo>
                    <a:pt x="248" y="251"/>
                  </a:lnTo>
                  <a:lnTo>
                    <a:pt x="248" y="250"/>
                  </a:lnTo>
                  <a:lnTo>
                    <a:pt x="247" y="247"/>
                  </a:lnTo>
                  <a:lnTo>
                    <a:pt x="245" y="244"/>
                  </a:lnTo>
                  <a:lnTo>
                    <a:pt x="240" y="241"/>
                  </a:lnTo>
                  <a:lnTo>
                    <a:pt x="233" y="240"/>
                  </a:lnTo>
                  <a:lnTo>
                    <a:pt x="227" y="239"/>
                  </a:lnTo>
                  <a:lnTo>
                    <a:pt x="221" y="239"/>
                  </a:lnTo>
                  <a:lnTo>
                    <a:pt x="217" y="239"/>
                  </a:lnTo>
                  <a:lnTo>
                    <a:pt x="211" y="240"/>
                  </a:lnTo>
                  <a:lnTo>
                    <a:pt x="206" y="240"/>
                  </a:lnTo>
                  <a:lnTo>
                    <a:pt x="200" y="240"/>
                  </a:lnTo>
                  <a:lnTo>
                    <a:pt x="199" y="237"/>
                  </a:lnTo>
                  <a:lnTo>
                    <a:pt x="197" y="233"/>
                  </a:lnTo>
                  <a:lnTo>
                    <a:pt x="196" y="230"/>
                  </a:lnTo>
                  <a:lnTo>
                    <a:pt x="194" y="227"/>
                  </a:lnTo>
                  <a:lnTo>
                    <a:pt x="184" y="228"/>
                  </a:lnTo>
                  <a:lnTo>
                    <a:pt x="179" y="229"/>
                  </a:lnTo>
                  <a:lnTo>
                    <a:pt x="176" y="229"/>
                  </a:lnTo>
                  <a:lnTo>
                    <a:pt x="173" y="229"/>
                  </a:lnTo>
                  <a:lnTo>
                    <a:pt x="172" y="227"/>
                  </a:lnTo>
                  <a:lnTo>
                    <a:pt x="172" y="225"/>
                  </a:lnTo>
                  <a:lnTo>
                    <a:pt x="172" y="223"/>
                  </a:lnTo>
                  <a:lnTo>
                    <a:pt x="172" y="222"/>
                  </a:lnTo>
                  <a:lnTo>
                    <a:pt x="182" y="201"/>
                  </a:lnTo>
                  <a:lnTo>
                    <a:pt x="192" y="182"/>
                  </a:lnTo>
                  <a:lnTo>
                    <a:pt x="202" y="162"/>
                  </a:lnTo>
                  <a:lnTo>
                    <a:pt x="212" y="145"/>
                  </a:lnTo>
                  <a:lnTo>
                    <a:pt x="224" y="127"/>
                  </a:lnTo>
                  <a:lnTo>
                    <a:pt x="237" y="111"/>
                  </a:lnTo>
                  <a:lnTo>
                    <a:pt x="253" y="96"/>
                  </a:lnTo>
                  <a:lnTo>
                    <a:pt x="272" y="81"/>
                  </a:lnTo>
                  <a:lnTo>
                    <a:pt x="273" y="83"/>
                  </a:lnTo>
                  <a:lnTo>
                    <a:pt x="274" y="84"/>
                  </a:lnTo>
                  <a:lnTo>
                    <a:pt x="274" y="86"/>
                  </a:lnTo>
                  <a:lnTo>
                    <a:pt x="275" y="87"/>
                  </a:lnTo>
                  <a:lnTo>
                    <a:pt x="268" y="96"/>
                  </a:lnTo>
                  <a:lnTo>
                    <a:pt x="263" y="108"/>
                  </a:lnTo>
                  <a:lnTo>
                    <a:pt x="259" y="119"/>
                  </a:lnTo>
                  <a:lnTo>
                    <a:pt x="259" y="131"/>
                  </a:lnTo>
                  <a:lnTo>
                    <a:pt x="267" y="127"/>
                  </a:lnTo>
                  <a:lnTo>
                    <a:pt x="274" y="123"/>
                  </a:lnTo>
                  <a:lnTo>
                    <a:pt x="281" y="119"/>
                  </a:lnTo>
                  <a:lnTo>
                    <a:pt x="288" y="115"/>
                  </a:lnTo>
                  <a:lnTo>
                    <a:pt x="296" y="111"/>
                  </a:lnTo>
                  <a:lnTo>
                    <a:pt x="303" y="109"/>
                  </a:lnTo>
                  <a:lnTo>
                    <a:pt x="312" y="107"/>
                  </a:lnTo>
                  <a:lnTo>
                    <a:pt x="321" y="106"/>
                  </a:lnTo>
                  <a:lnTo>
                    <a:pt x="323" y="107"/>
                  </a:lnTo>
                  <a:lnTo>
                    <a:pt x="324" y="107"/>
                  </a:lnTo>
                  <a:lnTo>
                    <a:pt x="324" y="108"/>
                  </a:lnTo>
                  <a:lnTo>
                    <a:pt x="325" y="109"/>
                  </a:lnTo>
                  <a:lnTo>
                    <a:pt x="316" y="121"/>
                  </a:lnTo>
                  <a:lnTo>
                    <a:pt x="307" y="133"/>
                  </a:lnTo>
                  <a:lnTo>
                    <a:pt x="300" y="145"/>
                  </a:lnTo>
                  <a:lnTo>
                    <a:pt x="292" y="157"/>
                  </a:lnTo>
                  <a:lnTo>
                    <a:pt x="293" y="159"/>
                  </a:lnTo>
                  <a:lnTo>
                    <a:pt x="293" y="160"/>
                  </a:lnTo>
                  <a:lnTo>
                    <a:pt x="294" y="161"/>
                  </a:lnTo>
                  <a:lnTo>
                    <a:pt x="294" y="162"/>
                  </a:lnTo>
                  <a:lnTo>
                    <a:pt x="302" y="165"/>
                  </a:lnTo>
                  <a:lnTo>
                    <a:pt x="309" y="168"/>
                  </a:lnTo>
                  <a:lnTo>
                    <a:pt x="313" y="169"/>
                  </a:lnTo>
                  <a:lnTo>
                    <a:pt x="317" y="170"/>
                  </a:lnTo>
                  <a:lnTo>
                    <a:pt x="320" y="171"/>
                  </a:lnTo>
                  <a:lnTo>
                    <a:pt x="323" y="171"/>
                  </a:lnTo>
                  <a:lnTo>
                    <a:pt x="325" y="172"/>
                  </a:lnTo>
                  <a:lnTo>
                    <a:pt x="328" y="172"/>
                  </a:lnTo>
                  <a:lnTo>
                    <a:pt x="330" y="174"/>
                  </a:lnTo>
                  <a:lnTo>
                    <a:pt x="330" y="175"/>
                  </a:lnTo>
                  <a:lnTo>
                    <a:pt x="330" y="177"/>
                  </a:lnTo>
                  <a:lnTo>
                    <a:pt x="331" y="178"/>
                  </a:lnTo>
                  <a:lnTo>
                    <a:pt x="325" y="182"/>
                  </a:lnTo>
                  <a:lnTo>
                    <a:pt x="318" y="184"/>
                  </a:lnTo>
                  <a:lnTo>
                    <a:pt x="312" y="186"/>
                  </a:lnTo>
                  <a:lnTo>
                    <a:pt x="308" y="190"/>
                  </a:lnTo>
                  <a:lnTo>
                    <a:pt x="302" y="193"/>
                  </a:lnTo>
                  <a:lnTo>
                    <a:pt x="296" y="197"/>
                  </a:lnTo>
                  <a:lnTo>
                    <a:pt x="292" y="200"/>
                  </a:lnTo>
                  <a:lnTo>
                    <a:pt x="287" y="205"/>
                  </a:lnTo>
                  <a:lnTo>
                    <a:pt x="282" y="212"/>
                  </a:lnTo>
                  <a:lnTo>
                    <a:pt x="280" y="216"/>
                  </a:lnTo>
                  <a:lnTo>
                    <a:pt x="278" y="221"/>
                  </a:lnTo>
                  <a:lnTo>
                    <a:pt x="274" y="225"/>
                  </a:lnTo>
                  <a:lnTo>
                    <a:pt x="273" y="241"/>
                  </a:lnTo>
                  <a:lnTo>
                    <a:pt x="272" y="263"/>
                  </a:lnTo>
                  <a:lnTo>
                    <a:pt x="272" y="284"/>
                  </a:lnTo>
                  <a:lnTo>
                    <a:pt x="277" y="298"/>
                  </a:lnTo>
                  <a:lnTo>
                    <a:pt x="287" y="298"/>
                  </a:lnTo>
                  <a:lnTo>
                    <a:pt x="296" y="300"/>
                  </a:lnTo>
                  <a:lnTo>
                    <a:pt x="303" y="304"/>
                  </a:lnTo>
                  <a:lnTo>
                    <a:pt x="310" y="311"/>
                  </a:lnTo>
                  <a:lnTo>
                    <a:pt x="316" y="317"/>
                  </a:lnTo>
                  <a:lnTo>
                    <a:pt x="320" y="327"/>
                  </a:lnTo>
                  <a:lnTo>
                    <a:pt x="326" y="337"/>
                  </a:lnTo>
                  <a:lnTo>
                    <a:pt x="332" y="347"/>
                  </a:lnTo>
                  <a:lnTo>
                    <a:pt x="341" y="375"/>
                  </a:lnTo>
                  <a:lnTo>
                    <a:pt x="348" y="395"/>
                  </a:lnTo>
                  <a:lnTo>
                    <a:pt x="353" y="410"/>
                  </a:lnTo>
                  <a:lnTo>
                    <a:pt x="358" y="425"/>
                  </a:lnTo>
                  <a:lnTo>
                    <a:pt x="364" y="415"/>
                  </a:lnTo>
                  <a:lnTo>
                    <a:pt x="370" y="406"/>
                  </a:lnTo>
                  <a:lnTo>
                    <a:pt x="374" y="399"/>
                  </a:lnTo>
                  <a:lnTo>
                    <a:pt x="380" y="392"/>
                  </a:lnTo>
                  <a:lnTo>
                    <a:pt x="386" y="387"/>
                  </a:lnTo>
                  <a:lnTo>
                    <a:pt x="394" y="381"/>
                  </a:lnTo>
                  <a:lnTo>
                    <a:pt x="402" y="376"/>
                  </a:lnTo>
                  <a:lnTo>
                    <a:pt x="413" y="370"/>
                  </a:lnTo>
                  <a:lnTo>
                    <a:pt x="416" y="364"/>
                  </a:lnTo>
                  <a:lnTo>
                    <a:pt x="423" y="359"/>
                  </a:lnTo>
                  <a:lnTo>
                    <a:pt x="431" y="355"/>
                  </a:lnTo>
                  <a:lnTo>
                    <a:pt x="439" y="352"/>
                  </a:lnTo>
                  <a:lnTo>
                    <a:pt x="433" y="338"/>
                  </a:lnTo>
                  <a:lnTo>
                    <a:pt x="429" y="323"/>
                  </a:lnTo>
                  <a:lnTo>
                    <a:pt x="425" y="308"/>
                  </a:lnTo>
                  <a:lnTo>
                    <a:pt x="424" y="294"/>
                  </a:lnTo>
                  <a:lnTo>
                    <a:pt x="429" y="284"/>
                  </a:lnTo>
                  <a:lnTo>
                    <a:pt x="433" y="275"/>
                  </a:lnTo>
                  <a:lnTo>
                    <a:pt x="438" y="265"/>
                  </a:lnTo>
                  <a:lnTo>
                    <a:pt x="442" y="255"/>
                  </a:lnTo>
                  <a:lnTo>
                    <a:pt x="447" y="246"/>
                  </a:lnTo>
                  <a:lnTo>
                    <a:pt x="453" y="236"/>
                  </a:lnTo>
                  <a:lnTo>
                    <a:pt x="457" y="227"/>
                  </a:lnTo>
                  <a:lnTo>
                    <a:pt x="462" y="216"/>
                  </a:lnTo>
                  <a:lnTo>
                    <a:pt x="459" y="198"/>
                  </a:lnTo>
                  <a:lnTo>
                    <a:pt x="456" y="186"/>
                  </a:lnTo>
                  <a:lnTo>
                    <a:pt x="456" y="180"/>
                  </a:lnTo>
                  <a:lnTo>
                    <a:pt x="457" y="177"/>
                  </a:lnTo>
                  <a:lnTo>
                    <a:pt x="461" y="176"/>
                  </a:lnTo>
                  <a:lnTo>
                    <a:pt x="467" y="175"/>
                  </a:lnTo>
                  <a:lnTo>
                    <a:pt x="475" y="171"/>
                  </a:lnTo>
                  <a:lnTo>
                    <a:pt x="485" y="162"/>
                  </a:lnTo>
                  <a:lnTo>
                    <a:pt x="484" y="161"/>
                  </a:lnTo>
                  <a:lnTo>
                    <a:pt x="484" y="160"/>
                  </a:lnTo>
                  <a:lnTo>
                    <a:pt x="484" y="159"/>
                  </a:lnTo>
                  <a:lnTo>
                    <a:pt x="484" y="157"/>
                  </a:lnTo>
                  <a:lnTo>
                    <a:pt x="476" y="157"/>
                  </a:lnTo>
                  <a:lnTo>
                    <a:pt x="468" y="159"/>
                  </a:lnTo>
                  <a:lnTo>
                    <a:pt x="462" y="160"/>
                  </a:lnTo>
                  <a:lnTo>
                    <a:pt x="455" y="160"/>
                  </a:lnTo>
                  <a:lnTo>
                    <a:pt x="449" y="160"/>
                  </a:lnTo>
                  <a:lnTo>
                    <a:pt x="445" y="159"/>
                  </a:lnTo>
                  <a:lnTo>
                    <a:pt x="440" y="155"/>
                  </a:lnTo>
                  <a:lnTo>
                    <a:pt x="436" y="149"/>
                  </a:lnTo>
                  <a:lnTo>
                    <a:pt x="425" y="150"/>
                  </a:lnTo>
                  <a:lnTo>
                    <a:pt x="418" y="150"/>
                  </a:lnTo>
                  <a:lnTo>
                    <a:pt x="414" y="147"/>
                  </a:lnTo>
                  <a:lnTo>
                    <a:pt x="409" y="141"/>
                  </a:lnTo>
                  <a:lnTo>
                    <a:pt x="413" y="132"/>
                  </a:lnTo>
                  <a:lnTo>
                    <a:pt x="417" y="123"/>
                  </a:lnTo>
                  <a:lnTo>
                    <a:pt x="425" y="107"/>
                  </a:lnTo>
                  <a:lnTo>
                    <a:pt x="439" y="77"/>
                  </a:lnTo>
                  <a:lnTo>
                    <a:pt x="442" y="59"/>
                  </a:lnTo>
                  <a:lnTo>
                    <a:pt x="448" y="46"/>
                  </a:lnTo>
                  <a:lnTo>
                    <a:pt x="456" y="33"/>
                  </a:lnTo>
                  <a:lnTo>
                    <a:pt x="467" y="25"/>
                  </a:lnTo>
                  <a:lnTo>
                    <a:pt x="479" y="19"/>
                  </a:lnTo>
                  <a:lnTo>
                    <a:pt x="494" y="17"/>
                  </a:lnTo>
                  <a:lnTo>
                    <a:pt x="510" y="18"/>
                  </a:lnTo>
                  <a:lnTo>
                    <a:pt x="528" y="21"/>
                  </a:lnTo>
                  <a:lnTo>
                    <a:pt x="538" y="15"/>
                  </a:lnTo>
                  <a:lnTo>
                    <a:pt x="546" y="10"/>
                  </a:lnTo>
                  <a:lnTo>
                    <a:pt x="554" y="5"/>
                  </a:lnTo>
                  <a:lnTo>
                    <a:pt x="561" y="3"/>
                  </a:lnTo>
                  <a:lnTo>
                    <a:pt x="569" y="3"/>
                  </a:lnTo>
                  <a:lnTo>
                    <a:pt x="577" y="4"/>
                  </a:lnTo>
                  <a:lnTo>
                    <a:pt x="587" y="8"/>
                  </a:lnTo>
                  <a:lnTo>
                    <a:pt x="598" y="15"/>
                  </a:lnTo>
                  <a:lnTo>
                    <a:pt x="604" y="15"/>
                  </a:lnTo>
                  <a:lnTo>
                    <a:pt x="611" y="13"/>
                  </a:lnTo>
                  <a:lnTo>
                    <a:pt x="618" y="12"/>
                  </a:lnTo>
                  <a:lnTo>
                    <a:pt x="626" y="10"/>
                  </a:lnTo>
                  <a:lnTo>
                    <a:pt x="633" y="8"/>
                  </a:lnTo>
                  <a:lnTo>
                    <a:pt x="641" y="5"/>
                  </a:lnTo>
                  <a:lnTo>
                    <a:pt x="648" y="2"/>
                  </a:lnTo>
                  <a:lnTo>
                    <a:pt x="655" y="0"/>
                  </a:lnTo>
                  <a:lnTo>
                    <a:pt x="655" y="1"/>
                  </a:lnTo>
                  <a:lnTo>
                    <a:pt x="656" y="3"/>
                  </a:lnTo>
                  <a:lnTo>
                    <a:pt x="657" y="4"/>
                  </a:lnTo>
                  <a:lnTo>
                    <a:pt x="658" y="7"/>
                  </a:lnTo>
                  <a:lnTo>
                    <a:pt x="655" y="13"/>
                  </a:lnTo>
                  <a:lnTo>
                    <a:pt x="650" y="23"/>
                  </a:lnTo>
                  <a:lnTo>
                    <a:pt x="644" y="32"/>
                  </a:lnTo>
                  <a:lnTo>
                    <a:pt x="640" y="41"/>
                  </a:lnTo>
                  <a:lnTo>
                    <a:pt x="634" y="50"/>
                  </a:lnTo>
                  <a:lnTo>
                    <a:pt x="627" y="59"/>
                  </a:lnTo>
                  <a:lnTo>
                    <a:pt x="621" y="65"/>
                  </a:lnTo>
                  <a:lnTo>
                    <a:pt x="614" y="70"/>
                  </a:lnTo>
                  <a:lnTo>
                    <a:pt x="606" y="68"/>
                  </a:lnTo>
                  <a:lnTo>
                    <a:pt x="600" y="69"/>
                  </a:lnTo>
                  <a:lnTo>
                    <a:pt x="595" y="71"/>
                  </a:lnTo>
                  <a:lnTo>
                    <a:pt x="590" y="74"/>
                  </a:lnTo>
                  <a:lnTo>
                    <a:pt x="587" y="79"/>
                  </a:lnTo>
                  <a:lnTo>
                    <a:pt x="582" y="85"/>
                  </a:lnTo>
                  <a:lnTo>
                    <a:pt x="577" y="89"/>
                  </a:lnTo>
                  <a:lnTo>
                    <a:pt x="573" y="95"/>
                  </a:lnTo>
                  <a:lnTo>
                    <a:pt x="563" y="100"/>
                  </a:lnTo>
                  <a:lnTo>
                    <a:pt x="558" y="102"/>
                  </a:lnTo>
                  <a:lnTo>
                    <a:pt x="553" y="100"/>
                  </a:lnTo>
                  <a:lnTo>
                    <a:pt x="547" y="95"/>
                  </a:lnTo>
                  <a:lnTo>
                    <a:pt x="535" y="103"/>
                  </a:lnTo>
                  <a:lnTo>
                    <a:pt x="525" y="112"/>
                  </a:lnTo>
                  <a:lnTo>
                    <a:pt x="519" y="123"/>
                  </a:lnTo>
                  <a:lnTo>
                    <a:pt x="515" y="134"/>
                  </a:lnTo>
                  <a:lnTo>
                    <a:pt x="512" y="148"/>
                  </a:lnTo>
                  <a:lnTo>
                    <a:pt x="510" y="161"/>
                  </a:lnTo>
                  <a:lnTo>
                    <a:pt x="509" y="175"/>
                  </a:lnTo>
                  <a:lnTo>
                    <a:pt x="507" y="188"/>
                  </a:lnTo>
                  <a:lnTo>
                    <a:pt x="510" y="195"/>
                  </a:lnTo>
                  <a:lnTo>
                    <a:pt x="519" y="201"/>
                  </a:lnTo>
                  <a:lnTo>
                    <a:pt x="527" y="207"/>
                  </a:lnTo>
                  <a:lnTo>
                    <a:pt x="536" y="213"/>
                  </a:lnTo>
                  <a:lnTo>
                    <a:pt x="543" y="221"/>
                  </a:lnTo>
                  <a:lnTo>
                    <a:pt x="550" y="230"/>
                  </a:lnTo>
                  <a:lnTo>
                    <a:pt x="555" y="239"/>
                  </a:lnTo>
                  <a:lnTo>
                    <a:pt x="561" y="250"/>
                  </a:lnTo>
                  <a:lnTo>
                    <a:pt x="566" y="260"/>
                  </a:lnTo>
                  <a:lnTo>
                    <a:pt x="570" y="269"/>
                  </a:lnTo>
                  <a:lnTo>
                    <a:pt x="575" y="281"/>
                  </a:lnTo>
                  <a:lnTo>
                    <a:pt x="580" y="291"/>
                  </a:lnTo>
                  <a:lnTo>
                    <a:pt x="583" y="304"/>
                  </a:lnTo>
                  <a:lnTo>
                    <a:pt x="585" y="317"/>
                  </a:lnTo>
                  <a:lnTo>
                    <a:pt x="590" y="331"/>
                  </a:lnTo>
                  <a:lnTo>
                    <a:pt x="595" y="345"/>
                  </a:lnTo>
                  <a:lnTo>
                    <a:pt x="600" y="347"/>
                  </a:lnTo>
                  <a:lnTo>
                    <a:pt x="607" y="350"/>
                  </a:lnTo>
                  <a:lnTo>
                    <a:pt x="614" y="352"/>
                  </a:lnTo>
                  <a:lnTo>
                    <a:pt x="621" y="354"/>
                  </a:lnTo>
                  <a:lnTo>
                    <a:pt x="637" y="367"/>
                  </a:lnTo>
                  <a:lnTo>
                    <a:pt x="650" y="381"/>
                  </a:lnTo>
                  <a:lnTo>
                    <a:pt x="661" y="398"/>
                  </a:lnTo>
                  <a:lnTo>
                    <a:pt x="672" y="415"/>
                  </a:lnTo>
                  <a:lnTo>
                    <a:pt x="681" y="434"/>
                  </a:lnTo>
                  <a:lnTo>
                    <a:pt x="690" y="452"/>
                  </a:lnTo>
                  <a:lnTo>
                    <a:pt x="702" y="470"/>
                  </a:lnTo>
                  <a:lnTo>
                    <a:pt x="713" y="487"/>
                  </a:lnTo>
                  <a:lnTo>
                    <a:pt x="725" y="494"/>
                  </a:lnTo>
                  <a:lnTo>
                    <a:pt x="735" y="504"/>
                  </a:lnTo>
                  <a:lnTo>
                    <a:pt x="744" y="519"/>
                  </a:lnTo>
                  <a:lnTo>
                    <a:pt x="754" y="535"/>
                  </a:lnTo>
                  <a:lnTo>
                    <a:pt x="762" y="552"/>
                  </a:lnTo>
                  <a:lnTo>
                    <a:pt x="769" y="569"/>
                  </a:lnTo>
                  <a:lnTo>
                    <a:pt x="776" y="584"/>
                  </a:lnTo>
                  <a:lnTo>
                    <a:pt x="781" y="596"/>
                  </a:lnTo>
                  <a:lnTo>
                    <a:pt x="781" y="602"/>
                  </a:lnTo>
                  <a:lnTo>
                    <a:pt x="780" y="607"/>
                  </a:lnTo>
                  <a:lnTo>
                    <a:pt x="779" y="612"/>
                  </a:lnTo>
                  <a:lnTo>
                    <a:pt x="778" y="618"/>
                  </a:lnTo>
                  <a:lnTo>
                    <a:pt x="764" y="625"/>
                  </a:lnTo>
                  <a:lnTo>
                    <a:pt x="750" y="631"/>
                  </a:lnTo>
                  <a:lnTo>
                    <a:pt x="735" y="637"/>
                  </a:lnTo>
                  <a:lnTo>
                    <a:pt x="721" y="642"/>
                  </a:lnTo>
                  <a:lnTo>
                    <a:pt x="706" y="648"/>
                  </a:lnTo>
                  <a:lnTo>
                    <a:pt x="691" y="654"/>
                  </a:lnTo>
                  <a:lnTo>
                    <a:pt x="678" y="660"/>
                  </a:lnTo>
                  <a:lnTo>
                    <a:pt x="664" y="665"/>
                  </a:lnTo>
                  <a:lnTo>
                    <a:pt x="661" y="680"/>
                  </a:lnTo>
                  <a:lnTo>
                    <a:pt x="657" y="695"/>
                  </a:lnTo>
                  <a:lnTo>
                    <a:pt x="652" y="707"/>
                  </a:lnTo>
                  <a:lnTo>
                    <a:pt x="645" y="718"/>
                  </a:lnTo>
                  <a:lnTo>
                    <a:pt x="637" y="729"/>
                  </a:lnTo>
                  <a:lnTo>
                    <a:pt x="628" y="738"/>
                  </a:lnTo>
                  <a:lnTo>
                    <a:pt x="616" y="746"/>
                  </a:lnTo>
                  <a:lnTo>
                    <a:pt x="603" y="7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8" name="Freeform 51"/>
            <p:cNvSpPr>
              <a:spLocks/>
            </p:cNvSpPr>
            <p:nvPr/>
          </p:nvSpPr>
          <p:spPr bwMode="auto">
            <a:xfrm>
              <a:off x="1394" y="3702"/>
              <a:ext cx="69" cy="41"/>
            </a:xfrm>
            <a:custGeom>
              <a:avLst/>
              <a:gdLst>
                <a:gd name="T0" fmla="*/ 10 w 137"/>
                <a:gd name="T1" fmla="*/ 10 h 82"/>
                <a:gd name="T2" fmla="*/ 9 w 137"/>
                <a:gd name="T3" fmla="*/ 11 h 82"/>
                <a:gd name="T4" fmla="*/ 7 w 137"/>
                <a:gd name="T5" fmla="*/ 11 h 82"/>
                <a:gd name="T6" fmla="*/ 6 w 137"/>
                <a:gd name="T7" fmla="*/ 11 h 82"/>
                <a:gd name="T8" fmla="*/ 5 w 137"/>
                <a:gd name="T9" fmla="*/ 10 h 82"/>
                <a:gd name="T10" fmla="*/ 4 w 137"/>
                <a:gd name="T11" fmla="*/ 10 h 82"/>
                <a:gd name="T12" fmla="*/ 3 w 137"/>
                <a:gd name="T13" fmla="*/ 9 h 82"/>
                <a:gd name="T14" fmla="*/ 1 w 137"/>
                <a:gd name="T15" fmla="*/ 9 h 82"/>
                <a:gd name="T16" fmla="*/ 0 w 137"/>
                <a:gd name="T17" fmla="*/ 8 h 82"/>
                <a:gd name="T18" fmla="*/ 3 w 137"/>
                <a:gd name="T19" fmla="*/ 7 h 82"/>
                <a:gd name="T20" fmla="*/ 5 w 137"/>
                <a:gd name="T21" fmla="*/ 6 h 82"/>
                <a:gd name="T22" fmla="*/ 7 w 137"/>
                <a:gd name="T23" fmla="*/ 5 h 82"/>
                <a:gd name="T24" fmla="*/ 9 w 137"/>
                <a:gd name="T25" fmla="*/ 4 h 82"/>
                <a:gd name="T26" fmla="*/ 11 w 137"/>
                <a:gd name="T27" fmla="*/ 3 h 82"/>
                <a:gd name="T28" fmla="*/ 13 w 137"/>
                <a:gd name="T29" fmla="*/ 2 h 82"/>
                <a:gd name="T30" fmla="*/ 15 w 137"/>
                <a:gd name="T31" fmla="*/ 1 h 82"/>
                <a:gd name="T32" fmla="*/ 18 w 137"/>
                <a:gd name="T33" fmla="*/ 0 h 82"/>
                <a:gd name="T34" fmla="*/ 18 w 137"/>
                <a:gd name="T35" fmla="*/ 1 h 82"/>
                <a:gd name="T36" fmla="*/ 17 w 137"/>
                <a:gd name="T37" fmla="*/ 3 h 82"/>
                <a:gd name="T38" fmla="*/ 17 w 137"/>
                <a:gd name="T39" fmla="*/ 4 h 82"/>
                <a:gd name="T40" fmla="*/ 16 w 137"/>
                <a:gd name="T41" fmla="*/ 5 h 82"/>
                <a:gd name="T42" fmla="*/ 15 w 137"/>
                <a:gd name="T43" fmla="*/ 7 h 82"/>
                <a:gd name="T44" fmla="*/ 14 w 137"/>
                <a:gd name="T45" fmla="*/ 8 h 82"/>
                <a:gd name="T46" fmla="*/ 14 w 137"/>
                <a:gd name="T47" fmla="*/ 9 h 82"/>
                <a:gd name="T48" fmla="*/ 13 w 137"/>
                <a:gd name="T49" fmla="*/ 9 h 82"/>
                <a:gd name="T50" fmla="*/ 12 w 137"/>
                <a:gd name="T51" fmla="*/ 10 h 82"/>
                <a:gd name="T52" fmla="*/ 12 w 137"/>
                <a:gd name="T53" fmla="*/ 10 h 82"/>
                <a:gd name="T54" fmla="*/ 11 w 137"/>
                <a:gd name="T55" fmla="*/ 10 h 82"/>
                <a:gd name="T56" fmla="*/ 10 w 137"/>
                <a:gd name="T57" fmla="*/ 10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37" h="82">
                  <a:moveTo>
                    <a:pt x="79" y="80"/>
                  </a:moveTo>
                  <a:lnTo>
                    <a:pt x="68" y="81"/>
                  </a:lnTo>
                  <a:lnTo>
                    <a:pt x="56" y="82"/>
                  </a:lnTo>
                  <a:lnTo>
                    <a:pt x="46" y="81"/>
                  </a:lnTo>
                  <a:lnTo>
                    <a:pt x="36" y="79"/>
                  </a:lnTo>
                  <a:lnTo>
                    <a:pt x="26" y="75"/>
                  </a:lnTo>
                  <a:lnTo>
                    <a:pt x="17" y="72"/>
                  </a:lnTo>
                  <a:lnTo>
                    <a:pt x="8" y="66"/>
                  </a:lnTo>
                  <a:lnTo>
                    <a:pt x="0" y="59"/>
                  </a:lnTo>
                  <a:lnTo>
                    <a:pt x="17" y="52"/>
                  </a:lnTo>
                  <a:lnTo>
                    <a:pt x="33" y="44"/>
                  </a:lnTo>
                  <a:lnTo>
                    <a:pt x="51" y="37"/>
                  </a:lnTo>
                  <a:lnTo>
                    <a:pt x="68" y="29"/>
                  </a:lnTo>
                  <a:lnTo>
                    <a:pt x="85" y="22"/>
                  </a:lnTo>
                  <a:lnTo>
                    <a:pt x="103" y="15"/>
                  </a:lnTo>
                  <a:lnTo>
                    <a:pt x="120" y="7"/>
                  </a:lnTo>
                  <a:lnTo>
                    <a:pt x="137" y="0"/>
                  </a:lnTo>
                  <a:lnTo>
                    <a:pt x="137" y="8"/>
                  </a:lnTo>
                  <a:lnTo>
                    <a:pt x="135" y="19"/>
                  </a:lnTo>
                  <a:lnTo>
                    <a:pt x="131" y="28"/>
                  </a:lnTo>
                  <a:lnTo>
                    <a:pt x="126" y="38"/>
                  </a:lnTo>
                  <a:lnTo>
                    <a:pt x="119" y="49"/>
                  </a:lnTo>
                  <a:lnTo>
                    <a:pt x="112" y="57"/>
                  </a:lnTo>
                  <a:lnTo>
                    <a:pt x="105" y="65"/>
                  </a:lnTo>
                  <a:lnTo>
                    <a:pt x="99" y="70"/>
                  </a:lnTo>
                  <a:lnTo>
                    <a:pt x="94" y="73"/>
                  </a:lnTo>
                  <a:lnTo>
                    <a:pt x="90" y="75"/>
                  </a:lnTo>
                  <a:lnTo>
                    <a:pt x="84" y="77"/>
                  </a:lnTo>
                  <a:lnTo>
                    <a:pt x="79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29" name="Freeform 52"/>
            <p:cNvSpPr>
              <a:spLocks/>
            </p:cNvSpPr>
            <p:nvPr/>
          </p:nvSpPr>
          <p:spPr bwMode="auto">
            <a:xfrm>
              <a:off x="1590" y="3617"/>
              <a:ext cx="71" cy="41"/>
            </a:xfrm>
            <a:custGeom>
              <a:avLst/>
              <a:gdLst>
                <a:gd name="T0" fmla="*/ 10 w 143"/>
                <a:gd name="T1" fmla="*/ 9 h 83"/>
                <a:gd name="T2" fmla="*/ 9 w 143"/>
                <a:gd name="T3" fmla="*/ 9 h 83"/>
                <a:gd name="T4" fmla="*/ 7 w 143"/>
                <a:gd name="T5" fmla="*/ 10 h 83"/>
                <a:gd name="T6" fmla="*/ 6 w 143"/>
                <a:gd name="T7" fmla="*/ 10 h 83"/>
                <a:gd name="T8" fmla="*/ 4 w 143"/>
                <a:gd name="T9" fmla="*/ 10 h 83"/>
                <a:gd name="T10" fmla="*/ 3 w 143"/>
                <a:gd name="T11" fmla="*/ 9 h 83"/>
                <a:gd name="T12" fmla="*/ 2 w 143"/>
                <a:gd name="T13" fmla="*/ 9 h 83"/>
                <a:gd name="T14" fmla="*/ 0 w 143"/>
                <a:gd name="T15" fmla="*/ 8 h 83"/>
                <a:gd name="T16" fmla="*/ 0 w 143"/>
                <a:gd name="T17" fmla="*/ 7 h 83"/>
                <a:gd name="T18" fmla="*/ 2 w 143"/>
                <a:gd name="T19" fmla="*/ 6 h 83"/>
                <a:gd name="T20" fmla="*/ 4 w 143"/>
                <a:gd name="T21" fmla="*/ 5 h 83"/>
                <a:gd name="T22" fmla="*/ 6 w 143"/>
                <a:gd name="T23" fmla="*/ 4 h 83"/>
                <a:gd name="T24" fmla="*/ 8 w 143"/>
                <a:gd name="T25" fmla="*/ 3 h 83"/>
                <a:gd name="T26" fmla="*/ 11 w 143"/>
                <a:gd name="T27" fmla="*/ 2 h 83"/>
                <a:gd name="T28" fmla="*/ 13 w 143"/>
                <a:gd name="T29" fmla="*/ 1 h 83"/>
                <a:gd name="T30" fmla="*/ 15 w 143"/>
                <a:gd name="T31" fmla="*/ 0 h 83"/>
                <a:gd name="T32" fmla="*/ 17 w 143"/>
                <a:gd name="T33" fmla="*/ 0 h 83"/>
                <a:gd name="T34" fmla="*/ 17 w 143"/>
                <a:gd name="T35" fmla="*/ 1 h 83"/>
                <a:gd name="T36" fmla="*/ 17 w 143"/>
                <a:gd name="T37" fmla="*/ 3 h 83"/>
                <a:gd name="T38" fmla="*/ 16 w 143"/>
                <a:gd name="T39" fmla="*/ 4 h 83"/>
                <a:gd name="T40" fmla="*/ 15 w 143"/>
                <a:gd name="T41" fmla="*/ 5 h 83"/>
                <a:gd name="T42" fmla="*/ 14 w 143"/>
                <a:gd name="T43" fmla="*/ 6 h 83"/>
                <a:gd name="T44" fmla="*/ 13 w 143"/>
                <a:gd name="T45" fmla="*/ 7 h 83"/>
                <a:gd name="T46" fmla="*/ 12 w 143"/>
                <a:gd name="T47" fmla="*/ 8 h 83"/>
                <a:gd name="T48" fmla="*/ 10 w 143"/>
                <a:gd name="T49" fmla="*/ 9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3" h="83">
                  <a:moveTo>
                    <a:pt x="84" y="77"/>
                  </a:moveTo>
                  <a:lnTo>
                    <a:pt x="74" y="79"/>
                  </a:lnTo>
                  <a:lnTo>
                    <a:pt x="62" y="82"/>
                  </a:lnTo>
                  <a:lnTo>
                    <a:pt x="49" y="83"/>
                  </a:lnTo>
                  <a:lnTo>
                    <a:pt x="38" y="82"/>
                  </a:lnTo>
                  <a:lnTo>
                    <a:pt x="26" y="79"/>
                  </a:lnTo>
                  <a:lnTo>
                    <a:pt x="16" y="76"/>
                  </a:lnTo>
                  <a:lnTo>
                    <a:pt x="7" y="69"/>
                  </a:lnTo>
                  <a:lnTo>
                    <a:pt x="0" y="61"/>
                  </a:lnTo>
                  <a:lnTo>
                    <a:pt x="17" y="53"/>
                  </a:lnTo>
                  <a:lnTo>
                    <a:pt x="35" y="46"/>
                  </a:lnTo>
                  <a:lnTo>
                    <a:pt x="53" y="38"/>
                  </a:lnTo>
                  <a:lnTo>
                    <a:pt x="71" y="30"/>
                  </a:lnTo>
                  <a:lnTo>
                    <a:pt x="90" y="22"/>
                  </a:lnTo>
                  <a:lnTo>
                    <a:pt x="107" y="15"/>
                  </a:lnTo>
                  <a:lnTo>
                    <a:pt x="125" y="7"/>
                  </a:lnTo>
                  <a:lnTo>
                    <a:pt x="143" y="0"/>
                  </a:lnTo>
                  <a:lnTo>
                    <a:pt x="140" y="13"/>
                  </a:lnTo>
                  <a:lnTo>
                    <a:pt x="137" y="25"/>
                  </a:lnTo>
                  <a:lnTo>
                    <a:pt x="131" y="36"/>
                  </a:lnTo>
                  <a:lnTo>
                    <a:pt x="124" y="46"/>
                  </a:lnTo>
                  <a:lnTo>
                    <a:pt x="116" y="55"/>
                  </a:lnTo>
                  <a:lnTo>
                    <a:pt x="107" y="63"/>
                  </a:lnTo>
                  <a:lnTo>
                    <a:pt x="97" y="71"/>
                  </a:lnTo>
                  <a:lnTo>
                    <a:pt x="8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0" name="Freeform 53"/>
            <p:cNvSpPr>
              <a:spLocks/>
            </p:cNvSpPr>
            <p:nvPr/>
          </p:nvSpPr>
          <p:spPr bwMode="auto">
            <a:xfrm>
              <a:off x="1337" y="3459"/>
              <a:ext cx="383" cy="284"/>
            </a:xfrm>
            <a:custGeom>
              <a:avLst/>
              <a:gdLst>
                <a:gd name="T0" fmla="*/ 45 w 766"/>
                <a:gd name="T1" fmla="*/ 55 h 567"/>
                <a:gd name="T2" fmla="*/ 6 w 766"/>
                <a:gd name="T3" fmla="*/ 71 h 567"/>
                <a:gd name="T4" fmla="*/ 5 w 766"/>
                <a:gd name="T5" fmla="*/ 69 h 567"/>
                <a:gd name="T6" fmla="*/ 5 w 766"/>
                <a:gd name="T7" fmla="*/ 67 h 567"/>
                <a:gd name="T8" fmla="*/ 5 w 766"/>
                <a:gd name="T9" fmla="*/ 67 h 567"/>
                <a:gd name="T10" fmla="*/ 4 w 766"/>
                <a:gd name="T11" fmla="*/ 66 h 567"/>
                <a:gd name="T12" fmla="*/ 4 w 766"/>
                <a:gd name="T13" fmla="*/ 65 h 567"/>
                <a:gd name="T14" fmla="*/ 6 w 766"/>
                <a:gd name="T15" fmla="*/ 62 h 567"/>
                <a:gd name="T16" fmla="*/ 5 w 766"/>
                <a:gd name="T17" fmla="*/ 62 h 567"/>
                <a:gd name="T18" fmla="*/ 4 w 766"/>
                <a:gd name="T19" fmla="*/ 60 h 567"/>
                <a:gd name="T20" fmla="*/ 4 w 766"/>
                <a:gd name="T21" fmla="*/ 59 h 567"/>
                <a:gd name="T22" fmla="*/ 3 w 766"/>
                <a:gd name="T23" fmla="*/ 58 h 567"/>
                <a:gd name="T24" fmla="*/ 7 w 766"/>
                <a:gd name="T25" fmla="*/ 55 h 567"/>
                <a:gd name="T26" fmla="*/ 10 w 766"/>
                <a:gd name="T27" fmla="*/ 52 h 567"/>
                <a:gd name="T28" fmla="*/ 3 w 766"/>
                <a:gd name="T29" fmla="*/ 53 h 567"/>
                <a:gd name="T30" fmla="*/ 9 w 766"/>
                <a:gd name="T31" fmla="*/ 49 h 567"/>
                <a:gd name="T32" fmla="*/ 5 w 766"/>
                <a:gd name="T33" fmla="*/ 48 h 567"/>
                <a:gd name="T34" fmla="*/ 10 w 766"/>
                <a:gd name="T35" fmla="*/ 46 h 567"/>
                <a:gd name="T36" fmla="*/ 4 w 766"/>
                <a:gd name="T37" fmla="*/ 46 h 567"/>
                <a:gd name="T38" fmla="*/ 11 w 766"/>
                <a:gd name="T39" fmla="*/ 42 h 567"/>
                <a:gd name="T40" fmla="*/ 4 w 766"/>
                <a:gd name="T41" fmla="*/ 44 h 567"/>
                <a:gd name="T42" fmla="*/ 12 w 766"/>
                <a:gd name="T43" fmla="*/ 38 h 567"/>
                <a:gd name="T44" fmla="*/ 5 w 766"/>
                <a:gd name="T45" fmla="*/ 41 h 567"/>
                <a:gd name="T46" fmla="*/ 11 w 766"/>
                <a:gd name="T47" fmla="*/ 37 h 567"/>
                <a:gd name="T48" fmla="*/ 6 w 766"/>
                <a:gd name="T49" fmla="*/ 38 h 567"/>
                <a:gd name="T50" fmla="*/ 13 w 766"/>
                <a:gd name="T51" fmla="*/ 33 h 567"/>
                <a:gd name="T52" fmla="*/ 6 w 766"/>
                <a:gd name="T53" fmla="*/ 35 h 567"/>
                <a:gd name="T54" fmla="*/ 11 w 766"/>
                <a:gd name="T55" fmla="*/ 31 h 567"/>
                <a:gd name="T56" fmla="*/ 7 w 766"/>
                <a:gd name="T57" fmla="*/ 32 h 567"/>
                <a:gd name="T58" fmla="*/ 12 w 766"/>
                <a:gd name="T59" fmla="*/ 30 h 567"/>
                <a:gd name="T60" fmla="*/ 41 w 766"/>
                <a:gd name="T61" fmla="*/ 19 h 567"/>
                <a:gd name="T62" fmla="*/ 67 w 766"/>
                <a:gd name="T63" fmla="*/ 7 h 567"/>
                <a:gd name="T64" fmla="*/ 75 w 766"/>
                <a:gd name="T65" fmla="*/ 0 h 567"/>
                <a:gd name="T66" fmla="*/ 78 w 766"/>
                <a:gd name="T67" fmla="*/ 3 h 567"/>
                <a:gd name="T68" fmla="*/ 75 w 766"/>
                <a:gd name="T69" fmla="*/ 6 h 567"/>
                <a:gd name="T70" fmla="*/ 79 w 766"/>
                <a:gd name="T71" fmla="*/ 5 h 567"/>
                <a:gd name="T72" fmla="*/ 76 w 766"/>
                <a:gd name="T73" fmla="*/ 8 h 567"/>
                <a:gd name="T74" fmla="*/ 80 w 766"/>
                <a:gd name="T75" fmla="*/ 6 h 567"/>
                <a:gd name="T76" fmla="*/ 78 w 766"/>
                <a:gd name="T77" fmla="*/ 11 h 567"/>
                <a:gd name="T78" fmla="*/ 82 w 766"/>
                <a:gd name="T79" fmla="*/ 9 h 567"/>
                <a:gd name="T80" fmla="*/ 79 w 766"/>
                <a:gd name="T81" fmla="*/ 13 h 567"/>
                <a:gd name="T82" fmla="*/ 82 w 766"/>
                <a:gd name="T83" fmla="*/ 12 h 567"/>
                <a:gd name="T84" fmla="*/ 80 w 766"/>
                <a:gd name="T85" fmla="*/ 16 h 567"/>
                <a:gd name="T86" fmla="*/ 83 w 766"/>
                <a:gd name="T87" fmla="*/ 15 h 567"/>
                <a:gd name="T88" fmla="*/ 82 w 766"/>
                <a:gd name="T89" fmla="*/ 18 h 567"/>
                <a:gd name="T90" fmla="*/ 86 w 766"/>
                <a:gd name="T91" fmla="*/ 17 h 567"/>
                <a:gd name="T92" fmla="*/ 85 w 766"/>
                <a:gd name="T93" fmla="*/ 20 h 567"/>
                <a:gd name="T94" fmla="*/ 89 w 766"/>
                <a:gd name="T95" fmla="*/ 19 h 567"/>
                <a:gd name="T96" fmla="*/ 85 w 766"/>
                <a:gd name="T97" fmla="*/ 23 h 567"/>
                <a:gd name="T98" fmla="*/ 89 w 766"/>
                <a:gd name="T99" fmla="*/ 22 h 567"/>
                <a:gd name="T100" fmla="*/ 87 w 766"/>
                <a:gd name="T101" fmla="*/ 26 h 567"/>
                <a:gd name="T102" fmla="*/ 91 w 766"/>
                <a:gd name="T103" fmla="*/ 24 h 567"/>
                <a:gd name="T104" fmla="*/ 91 w 766"/>
                <a:gd name="T105" fmla="*/ 26 h 567"/>
                <a:gd name="T106" fmla="*/ 89 w 766"/>
                <a:gd name="T107" fmla="*/ 27 h 567"/>
                <a:gd name="T108" fmla="*/ 94 w 766"/>
                <a:gd name="T109" fmla="*/ 28 h 567"/>
                <a:gd name="T110" fmla="*/ 89 w 766"/>
                <a:gd name="T111" fmla="*/ 30 h 567"/>
                <a:gd name="T112" fmla="*/ 94 w 766"/>
                <a:gd name="T113" fmla="*/ 30 h 567"/>
                <a:gd name="T114" fmla="*/ 87 w 766"/>
                <a:gd name="T115" fmla="*/ 34 h 567"/>
                <a:gd name="T116" fmla="*/ 96 w 766"/>
                <a:gd name="T117" fmla="*/ 31 h 5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66" h="567">
                  <a:moveTo>
                    <a:pt x="732" y="273"/>
                  </a:moveTo>
                  <a:lnTo>
                    <a:pt x="690" y="291"/>
                  </a:lnTo>
                  <a:lnTo>
                    <a:pt x="648" y="309"/>
                  </a:lnTo>
                  <a:lnTo>
                    <a:pt x="606" y="326"/>
                  </a:lnTo>
                  <a:lnTo>
                    <a:pt x="565" y="345"/>
                  </a:lnTo>
                  <a:lnTo>
                    <a:pt x="522" y="362"/>
                  </a:lnTo>
                  <a:lnTo>
                    <a:pt x="480" y="380"/>
                  </a:lnTo>
                  <a:lnTo>
                    <a:pt x="439" y="398"/>
                  </a:lnTo>
                  <a:lnTo>
                    <a:pt x="397" y="415"/>
                  </a:lnTo>
                  <a:lnTo>
                    <a:pt x="355" y="433"/>
                  </a:lnTo>
                  <a:lnTo>
                    <a:pt x="313" y="451"/>
                  </a:lnTo>
                  <a:lnTo>
                    <a:pt x="272" y="469"/>
                  </a:lnTo>
                  <a:lnTo>
                    <a:pt x="230" y="486"/>
                  </a:lnTo>
                  <a:lnTo>
                    <a:pt x="189" y="505"/>
                  </a:lnTo>
                  <a:lnTo>
                    <a:pt x="146" y="522"/>
                  </a:lnTo>
                  <a:lnTo>
                    <a:pt x="105" y="541"/>
                  </a:lnTo>
                  <a:lnTo>
                    <a:pt x="63" y="558"/>
                  </a:lnTo>
                  <a:lnTo>
                    <a:pt x="58" y="559"/>
                  </a:lnTo>
                  <a:lnTo>
                    <a:pt x="51" y="561"/>
                  </a:lnTo>
                  <a:lnTo>
                    <a:pt x="45" y="564"/>
                  </a:lnTo>
                  <a:lnTo>
                    <a:pt x="38" y="566"/>
                  </a:lnTo>
                  <a:lnTo>
                    <a:pt x="32" y="567"/>
                  </a:lnTo>
                  <a:lnTo>
                    <a:pt x="28" y="567"/>
                  </a:lnTo>
                  <a:lnTo>
                    <a:pt x="23" y="565"/>
                  </a:lnTo>
                  <a:lnTo>
                    <a:pt x="21" y="559"/>
                  </a:lnTo>
                  <a:lnTo>
                    <a:pt x="31" y="553"/>
                  </a:lnTo>
                  <a:lnTo>
                    <a:pt x="37" y="551"/>
                  </a:lnTo>
                  <a:lnTo>
                    <a:pt x="39" y="549"/>
                  </a:lnTo>
                  <a:lnTo>
                    <a:pt x="41" y="547"/>
                  </a:lnTo>
                  <a:lnTo>
                    <a:pt x="34" y="550"/>
                  </a:lnTo>
                  <a:lnTo>
                    <a:pt x="29" y="551"/>
                  </a:lnTo>
                  <a:lnTo>
                    <a:pt x="22" y="553"/>
                  </a:lnTo>
                  <a:lnTo>
                    <a:pt x="16" y="555"/>
                  </a:lnTo>
                  <a:lnTo>
                    <a:pt x="15" y="553"/>
                  </a:lnTo>
                  <a:lnTo>
                    <a:pt x="15" y="551"/>
                  </a:lnTo>
                  <a:lnTo>
                    <a:pt x="14" y="550"/>
                  </a:lnTo>
                  <a:lnTo>
                    <a:pt x="13" y="547"/>
                  </a:lnTo>
                  <a:lnTo>
                    <a:pt x="21" y="544"/>
                  </a:lnTo>
                  <a:lnTo>
                    <a:pt x="28" y="541"/>
                  </a:lnTo>
                  <a:lnTo>
                    <a:pt x="36" y="536"/>
                  </a:lnTo>
                  <a:lnTo>
                    <a:pt x="44" y="532"/>
                  </a:lnTo>
                  <a:lnTo>
                    <a:pt x="51" y="528"/>
                  </a:lnTo>
                  <a:lnTo>
                    <a:pt x="59" y="523"/>
                  </a:lnTo>
                  <a:lnTo>
                    <a:pt x="66" y="519"/>
                  </a:lnTo>
                  <a:lnTo>
                    <a:pt x="74" y="514"/>
                  </a:lnTo>
                  <a:lnTo>
                    <a:pt x="66" y="517"/>
                  </a:lnTo>
                  <a:lnTo>
                    <a:pt x="58" y="522"/>
                  </a:lnTo>
                  <a:lnTo>
                    <a:pt x="49" y="526"/>
                  </a:lnTo>
                  <a:lnTo>
                    <a:pt x="41" y="529"/>
                  </a:lnTo>
                  <a:lnTo>
                    <a:pt x="33" y="531"/>
                  </a:lnTo>
                  <a:lnTo>
                    <a:pt x="25" y="535"/>
                  </a:lnTo>
                  <a:lnTo>
                    <a:pt x="17" y="538"/>
                  </a:lnTo>
                  <a:lnTo>
                    <a:pt x="10" y="541"/>
                  </a:lnTo>
                  <a:lnTo>
                    <a:pt x="9" y="538"/>
                  </a:lnTo>
                  <a:lnTo>
                    <a:pt x="8" y="536"/>
                  </a:lnTo>
                  <a:lnTo>
                    <a:pt x="7" y="534"/>
                  </a:lnTo>
                  <a:lnTo>
                    <a:pt x="6" y="531"/>
                  </a:lnTo>
                  <a:lnTo>
                    <a:pt x="13" y="528"/>
                  </a:lnTo>
                  <a:lnTo>
                    <a:pt x="21" y="524"/>
                  </a:lnTo>
                  <a:lnTo>
                    <a:pt x="30" y="521"/>
                  </a:lnTo>
                  <a:lnTo>
                    <a:pt x="38" y="516"/>
                  </a:lnTo>
                  <a:lnTo>
                    <a:pt x="47" y="512"/>
                  </a:lnTo>
                  <a:lnTo>
                    <a:pt x="55" y="507"/>
                  </a:lnTo>
                  <a:lnTo>
                    <a:pt x="63" y="501"/>
                  </a:lnTo>
                  <a:lnTo>
                    <a:pt x="70" y="497"/>
                  </a:lnTo>
                  <a:lnTo>
                    <a:pt x="62" y="500"/>
                  </a:lnTo>
                  <a:lnTo>
                    <a:pt x="54" y="504"/>
                  </a:lnTo>
                  <a:lnTo>
                    <a:pt x="46" y="507"/>
                  </a:lnTo>
                  <a:lnTo>
                    <a:pt x="38" y="511"/>
                  </a:lnTo>
                  <a:lnTo>
                    <a:pt x="29" y="514"/>
                  </a:lnTo>
                  <a:lnTo>
                    <a:pt x="21" y="517"/>
                  </a:lnTo>
                  <a:lnTo>
                    <a:pt x="13" y="522"/>
                  </a:lnTo>
                  <a:lnTo>
                    <a:pt x="4" y="526"/>
                  </a:lnTo>
                  <a:lnTo>
                    <a:pt x="4" y="522"/>
                  </a:lnTo>
                  <a:lnTo>
                    <a:pt x="3" y="520"/>
                  </a:lnTo>
                  <a:lnTo>
                    <a:pt x="3" y="516"/>
                  </a:lnTo>
                  <a:lnTo>
                    <a:pt x="2" y="514"/>
                  </a:lnTo>
                  <a:lnTo>
                    <a:pt x="19" y="504"/>
                  </a:lnTo>
                  <a:lnTo>
                    <a:pt x="33" y="497"/>
                  </a:lnTo>
                  <a:lnTo>
                    <a:pt x="43" y="491"/>
                  </a:lnTo>
                  <a:lnTo>
                    <a:pt x="49" y="488"/>
                  </a:lnTo>
                  <a:lnTo>
                    <a:pt x="53" y="485"/>
                  </a:lnTo>
                  <a:lnTo>
                    <a:pt x="56" y="483"/>
                  </a:lnTo>
                  <a:lnTo>
                    <a:pt x="58" y="482"/>
                  </a:lnTo>
                  <a:lnTo>
                    <a:pt x="59" y="481"/>
                  </a:lnTo>
                  <a:lnTo>
                    <a:pt x="56" y="482"/>
                  </a:lnTo>
                  <a:lnTo>
                    <a:pt x="54" y="482"/>
                  </a:lnTo>
                  <a:lnTo>
                    <a:pt x="51" y="484"/>
                  </a:lnTo>
                  <a:lnTo>
                    <a:pt x="46" y="485"/>
                  </a:lnTo>
                  <a:lnTo>
                    <a:pt x="40" y="489"/>
                  </a:lnTo>
                  <a:lnTo>
                    <a:pt x="31" y="492"/>
                  </a:lnTo>
                  <a:lnTo>
                    <a:pt x="18" y="498"/>
                  </a:lnTo>
                  <a:lnTo>
                    <a:pt x="2" y="506"/>
                  </a:lnTo>
                  <a:lnTo>
                    <a:pt x="1" y="499"/>
                  </a:lnTo>
                  <a:lnTo>
                    <a:pt x="0" y="496"/>
                  </a:lnTo>
                  <a:lnTo>
                    <a:pt x="0" y="493"/>
                  </a:lnTo>
                  <a:lnTo>
                    <a:pt x="0" y="491"/>
                  </a:lnTo>
                  <a:lnTo>
                    <a:pt x="10" y="486"/>
                  </a:lnTo>
                  <a:lnTo>
                    <a:pt x="21" y="482"/>
                  </a:lnTo>
                  <a:lnTo>
                    <a:pt x="31" y="476"/>
                  </a:lnTo>
                  <a:lnTo>
                    <a:pt x="41" y="471"/>
                  </a:lnTo>
                  <a:lnTo>
                    <a:pt x="52" y="466"/>
                  </a:lnTo>
                  <a:lnTo>
                    <a:pt x="62" y="461"/>
                  </a:lnTo>
                  <a:lnTo>
                    <a:pt x="72" y="454"/>
                  </a:lnTo>
                  <a:lnTo>
                    <a:pt x="84" y="448"/>
                  </a:lnTo>
                  <a:lnTo>
                    <a:pt x="74" y="453"/>
                  </a:lnTo>
                  <a:lnTo>
                    <a:pt x="62" y="458"/>
                  </a:lnTo>
                  <a:lnTo>
                    <a:pt x="52" y="462"/>
                  </a:lnTo>
                  <a:lnTo>
                    <a:pt x="41" y="466"/>
                  </a:lnTo>
                  <a:lnTo>
                    <a:pt x="31" y="470"/>
                  </a:lnTo>
                  <a:lnTo>
                    <a:pt x="21" y="475"/>
                  </a:lnTo>
                  <a:lnTo>
                    <a:pt x="11" y="479"/>
                  </a:lnTo>
                  <a:lnTo>
                    <a:pt x="1" y="484"/>
                  </a:lnTo>
                  <a:lnTo>
                    <a:pt x="1" y="478"/>
                  </a:lnTo>
                  <a:lnTo>
                    <a:pt x="1" y="475"/>
                  </a:lnTo>
                  <a:lnTo>
                    <a:pt x="2" y="471"/>
                  </a:lnTo>
                  <a:lnTo>
                    <a:pt x="4" y="467"/>
                  </a:lnTo>
                  <a:lnTo>
                    <a:pt x="9" y="465"/>
                  </a:lnTo>
                  <a:lnTo>
                    <a:pt x="13" y="462"/>
                  </a:lnTo>
                  <a:lnTo>
                    <a:pt x="17" y="459"/>
                  </a:lnTo>
                  <a:lnTo>
                    <a:pt x="23" y="456"/>
                  </a:lnTo>
                  <a:lnTo>
                    <a:pt x="31" y="452"/>
                  </a:lnTo>
                  <a:lnTo>
                    <a:pt x="43" y="446"/>
                  </a:lnTo>
                  <a:lnTo>
                    <a:pt x="58" y="439"/>
                  </a:lnTo>
                  <a:lnTo>
                    <a:pt x="78" y="429"/>
                  </a:lnTo>
                  <a:lnTo>
                    <a:pt x="75" y="430"/>
                  </a:lnTo>
                  <a:lnTo>
                    <a:pt x="71" y="430"/>
                  </a:lnTo>
                  <a:lnTo>
                    <a:pt x="68" y="432"/>
                  </a:lnTo>
                  <a:lnTo>
                    <a:pt x="62" y="433"/>
                  </a:lnTo>
                  <a:lnTo>
                    <a:pt x="55" y="437"/>
                  </a:lnTo>
                  <a:lnTo>
                    <a:pt x="45" y="441"/>
                  </a:lnTo>
                  <a:lnTo>
                    <a:pt x="31" y="447"/>
                  </a:lnTo>
                  <a:lnTo>
                    <a:pt x="13" y="455"/>
                  </a:lnTo>
                  <a:lnTo>
                    <a:pt x="13" y="448"/>
                  </a:lnTo>
                  <a:lnTo>
                    <a:pt x="18" y="441"/>
                  </a:lnTo>
                  <a:lnTo>
                    <a:pt x="29" y="435"/>
                  </a:lnTo>
                  <a:lnTo>
                    <a:pt x="40" y="428"/>
                  </a:lnTo>
                  <a:lnTo>
                    <a:pt x="53" y="421"/>
                  </a:lnTo>
                  <a:lnTo>
                    <a:pt x="66" y="415"/>
                  </a:lnTo>
                  <a:lnTo>
                    <a:pt x="76" y="410"/>
                  </a:lnTo>
                  <a:lnTo>
                    <a:pt x="83" y="407"/>
                  </a:lnTo>
                  <a:lnTo>
                    <a:pt x="76" y="409"/>
                  </a:lnTo>
                  <a:lnTo>
                    <a:pt x="71" y="412"/>
                  </a:lnTo>
                  <a:lnTo>
                    <a:pt x="66" y="413"/>
                  </a:lnTo>
                  <a:lnTo>
                    <a:pt x="61" y="415"/>
                  </a:lnTo>
                  <a:lnTo>
                    <a:pt x="54" y="417"/>
                  </a:lnTo>
                  <a:lnTo>
                    <a:pt x="47" y="421"/>
                  </a:lnTo>
                  <a:lnTo>
                    <a:pt x="37" y="425"/>
                  </a:lnTo>
                  <a:lnTo>
                    <a:pt x="23" y="431"/>
                  </a:lnTo>
                  <a:lnTo>
                    <a:pt x="24" y="422"/>
                  </a:lnTo>
                  <a:lnTo>
                    <a:pt x="29" y="414"/>
                  </a:lnTo>
                  <a:lnTo>
                    <a:pt x="38" y="407"/>
                  </a:lnTo>
                  <a:lnTo>
                    <a:pt x="48" y="401"/>
                  </a:lnTo>
                  <a:lnTo>
                    <a:pt x="61" y="395"/>
                  </a:lnTo>
                  <a:lnTo>
                    <a:pt x="72" y="391"/>
                  </a:lnTo>
                  <a:lnTo>
                    <a:pt x="84" y="385"/>
                  </a:lnTo>
                  <a:lnTo>
                    <a:pt x="93" y="379"/>
                  </a:lnTo>
                  <a:lnTo>
                    <a:pt x="85" y="383"/>
                  </a:lnTo>
                  <a:lnTo>
                    <a:pt x="78" y="385"/>
                  </a:lnTo>
                  <a:lnTo>
                    <a:pt x="70" y="388"/>
                  </a:lnTo>
                  <a:lnTo>
                    <a:pt x="62" y="392"/>
                  </a:lnTo>
                  <a:lnTo>
                    <a:pt x="54" y="395"/>
                  </a:lnTo>
                  <a:lnTo>
                    <a:pt x="47" y="399"/>
                  </a:lnTo>
                  <a:lnTo>
                    <a:pt x="39" y="401"/>
                  </a:lnTo>
                  <a:lnTo>
                    <a:pt x="32" y="405"/>
                  </a:lnTo>
                  <a:lnTo>
                    <a:pt x="31" y="400"/>
                  </a:lnTo>
                  <a:lnTo>
                    <a:pt x="31" y="395"/>
                  </a:lnTo>
                  <a:lnTo>
                    <a:pt x="30" y="392"/>
                  </a:lnTo>
                  <a:lnTo>
                    <a:pt x="30" y="387"/>
                  </a:lnTo>
                  <a:lnTo>
                    <a:pt x="39" y="383"/>
                  </a:lnTo>
                  <a:lnTo>
                    <a:pt x="48" y="378"/>
                  </a:lnTo>
                  <a:lnTo>
                    <a:pt x="58" y="374"/>
                  </a:lnTo>
                  <a:lnTo>
                    <a:pt x="67" y="369"/>
                  </a:lnTo>
                  <a:lnTo>
                    <a:pt x="76" y="364"/>
                  </a:lnTo>
                  <a:lnTo>
                    <a:pt x="85" y="360"/>
                  </a:lnTo>
                  <a:lnTo>
                    <a:pt x="94" y="355"/>
                  </a:lnTo>
                  <a:lnTo>
                    <a:pt x="102" y="349"/>
                  </a:lnTo>
                  <a:lnTo>
                    <a:pt x="93" y="353"/>
                  </a:lnTo>
                  <a:lnTo>
                    <a:pt x="83" y="357"/>
                  </a:lnTo>
                  <a:lnTo>
                    <a:pt x="74" y="361"/>
                  </a:lnTo>
                  <a:lnTo>
                    <a:pt x="64" y="364"/>
                  </a:lnTo>
                  <a:lnTo>
                    <a:pt x="54" y="369"/>
                  </a:lnTo>
                  <a:lnTo>
                    <a:pt x="45" y="374"/>
                  </a:lnTo>
                  <a:lnTo>
                    <a:pt x="36" y="378"/>
                  </a:lnTo>
                  <a:lnTo>
                    <a:pt x="26" y="383"/>
                  </a:lnTo>
                  <a:lnTo>
                    <a:pt x="25" y="378"/>
                  </a:lnTo>
                  <a:lnTo>
                    <a:pt x="24" y="375"/>
                  </a:lnTo>
                  <a:lnTo>
                    <a:pt x="24" y="372"/>
                  </a:lnTo>
                  <a:lnTo>
                    <a:pt x="25" y="369"/>
                  </a:lnTo>
                  <a:lnTo>
                    <a:pt x="26" y="368"/>
                  </a:lnTo>
                  <a:lnTo>
                    <a:pt x="29" y="365"/>
                  </a:lnTo>
                  <a:lnTo>
                    <a:pt x="31" y="364"/>
                  </a:lnTo>
                  <a:lnTo>
                    <a:pt x="36" y="361"/>
                  </a:lnTo>
                  <a:lnTo>
                    <a:pt x="43" y="357"/>
                  </a:lnTo>
                  <a:lnTo>
                    <a:pt x="52" y="353"/>
                  </a:lnTo>
                  <a:lnTo>
                    <a:pt x="64" y="346"/>
                  </a:lnTo>
                  <a:lnTo>
                    <a:pt x="82" y="337"/>
                  </a:lnTo>
                  <a:lnTo>
                    <a:pt x="83" y="337"/>
                  </a:lnTo>
                  <a:lnTo>
                    <a:pt x="83" y="336"/>
                  </a:lnTo>
                  <a:lnTo>
                    <a:pt x="76" y="338"/>
                  </a:lnTo>
                  <a:lnTo>
                    <a:pt x="69" y="341"/>
                  </a:lnTo>
                  <a:lnTo>
                    <a:pt x="62" y="344"/>
                  </a:lnTo>
                  <a:lnTo>
                    <a:pt x="56" y="347"/>
                  </a:lnTo>
                  <a:lnTo>
                    <a:pt x="49" y="349"/>
                  </a:lnTo>
                  <a:lnTo>
                    <a:pt x="43" y="353"/>
                  </a:lnTo>
                  <a:lnTo>
                    <a:pt x="37" y="355"/>
                  </a:lnTo>
                  <a:lnTo>
                    <a:pt x="30" y="359"/>
                  </a:lnTo>
                  <a:lnTo>
                    <a:pt x="31" y="348"/>
                  </a:lnTo>
                  <a:lnTo>
                    <a:pt x="36" y="339"/>
                  </a:lnTo>
                  <a:lnTo>
                    <a:pt x="44" y="332"/>
                  </a:lnTo>
                  <a:lnTo>
                    <a:pt x="53" y="325"/>
                  </a:lnTo>
                  <a:lnTo>
                    <a:pt x="63" y="321"/>
                  </a:lnTo>
                  <a:lnTo>
                    <a:pt x="74" y="316"/>
                  </a:lnTo>
                  <a:lnTo>
                    <a:pt x="84" y="311"/>
                  </a:lnTo>
                  <a:lnTo>
                    <a:pt x="93" y="307"/>
                  </a:lnTo>
                  <a:lnTo>
                    <a:pt x="92" y="306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85" y="307"/>
                  </a:lnTo>
                  <a:lnTo>
                    <a:pt x="78" y="310"/>
                  </a:lnTo>
                  <a:lnTo>
                    <a:pt x="71" y="314"/>
                  </a:lnTo>
                  <a:lnTo>
                    <a:pt x="64" y="316"/>
                  </a:lnTo>
                  <a:lnTo>
                    <a:pt x="58" y="319"/>
                  </a:lnTo>
                  <a:lnTo>
                    <a:pt x="51" y="323"/>
                  </a:lnTo>
                  <a:lnTo>
                    <a:pt x="45" y="326"/>
                  </a:lnTo>
                  <a:lnTo>
                    <a:pt x="38" y="330"/>
                  </a:lnTo>
                  <a:lnTo>
                    <a:pt x="37" y="323"/>
                  </a:lnTo>
                  <a:lnTo>
                    <a:pt x="37" y="319"/>
                  </a:lnTo>
                  <a:lnTo>
                    <a:pt x="37" y="316"/>
                  </a:lnTo>
                  <a:lnTo>
                    <a:pt x="38" y="312"/>
                  </a:lnTo>
                  <a:lnTo>
                    <a:pt x="44" y="309"/>
                  </a:lnTo>
                  <a:lnTo>
                    <a:pt x="51" y="307"/>
                  </a:lnTo>
                  <a:lnTo>
                    <a:pt x="56" y="303"/>
                  </a:lnTo>
                  <a:lnTo>
                    <a:pt x="63" y="300"/>
                  </a:lnTo>
                  <a:lnTo>
                    <a:pt x="69" y="297"/>
                  </a:lnTo>
                  <a:lnTo>
                    <a:pt x="75" y="293"/>
                  </a:lnTo>
                  <a:lnTo>
                    <a:pt x="82" y="289"/>
                  </a:lnTo>
                  <a:lnTo>
                    <a:pt x="87" y="285"/>
                  </a:lnTo>
                  <a:lnTo>
                    <a:pt x="82" y="287"/>
                  </a:lnTo>
                  <a:lnTo>
                    <a:pt x="76" y="289"/>
                  </a:lnTo>
                  <a:lnTo>
                    <a:pt x="70" y="292"/>
                  </a:lnTo>
                  <a:lnTo>
                    <a:pt x="64" y="294"/>
                  </a:lnTo>
                  <a:lnTo>
                    <a:pt x="58" y="297"/>
                  </a:lnTo>
                  <a:lnTo>
                    <a:pt x="52" y="300"/>
                  </a:lnTo>
                  <a:lnTo>
                    <a:pt x="46" y="302"/>
                  </a:lnTo>
                  <a:lnTo>
                    <a:pt x="40" y="304"/>
                  </a:lnTo>
                  <a:lnTo>
                    <a:pt x="41" y="300"/>
                  </a:lnTo>
                  <a:lnTo>
                    <a:pt x="41" y="296"/>
                  </a:lnTo>
                  <a:lnTo>
                    <a:pt x="41" y="293"/>
                  </a:lnTo>
                  <a:lnTo>
                    <a:pt x="43" y="289"/>
                  </a:lnTo>
                  <a:lnTo>
                    <a:pt x="48" y="287"/>
                  </a:lnTo>
                  <a:lnTo>
                    <a:pt x="55" y="285"/>
                  </a:lnTo>
                  <a:lnTo>
                    <a:pt x="64" y="280"/>
                  </a:lnTo>
                  <a:lnTo>
                    <a:pt x="74" y="277"/>
                  </a:lnTo>
                  <a:lnTo>
                    <a:pt x="83" y="272"/>
                  </a:lnTo>
                  <a:lnTo>
                    <a:pt x="91" y="268"/>
                  </a:lnTo>
                  <a:lnTo>
                    <a:pt x="97" y="264"/>
                  </a:lnTo>
                  <a:lnTo>
                    <a:pt x="101" y="259"/>
                  </a:lnTo>
                  <a:lnTo>
                    <a:pt x="94" y="262"/>
                  </a:lnTo>
                  <a:lnTo>
                    <a:pt x="87" y="264"/>
                  </a:lnTo>
                  <a:lnTo>
                    <a:pt x="81" y="268"/>
                  </a:lnTo>
                  <a:lnTo>
                    <a:pt x="74" y="270"/>
                  </a:lnTo>
                  <a:lnTo>
                    <a:pt x="67" y="272"/>
                  </a:lnTo>
                  <a:lnTo>
                    <a:pt x="60" y="274"/>
                  </a:lnTo>
                  <a:lnTo>
                    <a:pt x="53" y="278"/>
                  </a:lnTo>
                  <a:lnTo>
                    <a:pt x="46" y="280"/>
                  </a:lnTo>
                  <a:lnTo>
                    <a:pt x="45" y="274"/>
                  </a:lnTo>
                  <a:lnTo>
                    <a:pt x="47" y="270"/>
                  </a:lnTo>
                  <a:lnTo>
                    <a:pt x="52" y="265"/>
                  </a:lnTo>
                  <a:lnTo>
                    <a:pt x="59" y="261"/>
                  </a:lnTo>
                  <a:lnTo>
                    <a:pt x="66" y="257"/>
                  </a:lnTo>
                  <a:lnTo>
                    <a:pt x="72" y="254"/>
                  </a:lnTo>
                  <a:lnTo>
                    <a:pt x="79" y="251"/>
                  </a:lnTo>
                  <a:lnTo>
                    <a:pt x="85" y="249"/>
                  </a:lnTo>
                  <a:lnTo>
                    <a:pt x="85" y="248"/>
                  </a:lnTo>
                  <a:lnTo>
                    <a:pt x="85" y="247"/>
                  </a:lnTo>
                  <a:lnTo>
                    <a:pt x="86" y="247"/>
                  </a:lnTo>
                  <a:lnTo>
                    <a:pt x="82" y="248"/>
                  </a:lnTo>
                  <a:lnTo>
                    <a:pt x="77" y="250"/>
                  </a:lnTo>
                  <a:lnTo>
                    <a:pt x="72" y="251"/>
                  </a:lnTo>
                  <a:lnTo>
                    <a:pt x="68" y="254"/>
                  </a:lnTo>
                  <a:lnTo>
                    <a:pt x="63" y="255"/>
                  </a:lnTo>
                  <a:lnTo>
                    <a:pt x="60" y="257"/>
                  </a:lnTo>
                  <a:lnTo>
                    <a:pt x="55" y="258"/>
                  </a:lnTo>
                  <a:lnTo>
                    <a:pt x="51" y="261"/>
                  </a:lnTo>
                  <a:lnTo>
                    <a:pt x="51" y="251"/>
                  </a:lnTo>
                  <a:lnTo>
                    <a:pt x="54" y="239"/>
                  </a:lnTo>
                  <a:lnTo>
                    <a:pt x="59" y="227"/>
                  </a:lnTo>
                  <a:lnTo>
                    <a:pt x="64" y="220"/>
                  </a:lnTo>
                  <a:lnTo>
                    <a:pt x="68" y="226"/>
                  </a:lnTo>
                  <a:lnTo>
                    <a:pt x="71" y="232"/>
                  </a:lnTo>
                  <a:lnTo>
                    <a:pt x="75" y="235"/>
                  </a:lnTo>
                  <a:lnTo>
                    <a:pt x="78" y="238"/>
                  </a:lnTo>
                  <a:lnTo>
                    <a:pt x="82" y="239"/>
                  </a:lnTo>
                  <a:lnTo>
                    <a:pt x="86" y="239"/>
                  </a:lnTo>
                  <a:lnTo>
                    <a:pt x="92" y="239"/>
                  </a:lnTo>
                  <a:lnTo>
                    <a:pt x="100" y="238"/>
                  </a:lnTo>
                  <a:lnTo>
                    <a:pt x="125" y="228"/>
                  </a:lnTo>
                  <a:lnTo>
                    <a:pt x="150" y="219"/>
                  </a:lnTo>
                  <a:lnTo>
                    <a:pt x="175" y="210"/>
                  </a:lnTo>
                  <a:lnTo>
                    <a:pt x="199" y="200"/>
                  </a:lnTo>
                  <a:lnTo>
                    <a:pt x="225" y="189"/>
                  </a:lnTo>
                  <a:lnTo>
                    <a:pt x="249" y="179"/>
                  </a:lnTo>
                  <a:lnTo>
                    <a:pt x="274" y="167"/>
                  </a:lnTo>
                  <a:lnTo>
                    <a:pt x="298" y="157"/>
                  </a:lnTo>
                  <a:lnTo>
                    <a:pt x="323" y="145"/>
                  </a:lnTo>
                  <a:lnTo>
                    <a:pt x="348" y="134"/>
                  </a:lnTo>
                  <a:lnTo>
                    <a:pt x="372" y="122"/>
                  </a:lnTo>
                  <a:lnTo>
                    <a:pt x="396" y="111"/>
                  </a:lnTo>
                  <a:lnTo>
                    <a:pt x="421" y="99"/>
                  </a:lnTo>
                  <a:lnTo>
                    <a:pt x="446" y="88"/>
                  </a:lnTo>
                  <a:lnTo>
                    <a:pt x="470" y="76"/>
                  </a:lnTo>
                  <a:lnTo>
                    <a:pt x="494" y="65"/>
                  </a:lnTo>
                  <a:lnTo>
                    <a:pt x="506" y="60"/>
                  </a:lnTo>
                  <a:lnTo>
                    <a:pt x="518" y="56"/>
                  </a:lnTo>
                  <a:lnTo>
                    <a:pt x="532" y="50"/>
                  </a:lnTo>
                  <a:lnTo>
                    <a:pt x="546" y="45"/>
                  </a:lnTo>
                  <a:lnTo>
                    <a:pt x="559" y="38"/>
                  </a:lnTo>
                  <a:lnTo>
                    <a:pt x="571" y="31"/>
                  </a:lnTo>
                  <a:lnTo>
                    <a:pt x="583" y="25"/>
                  </a:lnTo>
                  <a:lnTo>
                    <a:pt x="593" y="15"/>
                  </a:lnTo>
                  <a:lnTo>
                    <a:pt x="592" y="11"/>
                  </a:lnTo>
                  <a:lnTo>
                    <a:pt x="591" y="7"/>
                  </a:lnTo>
                  <a:lnTo>
                    <a:pt x="590" y="4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4" y="3"/>
                  </a:lnTo>
                  <a:lnTo>
                    <a:pt x="612" y="6"/>
                  </a:lnTo>
                  <a:lnTo>
                    <a:pt x="619" y="13"/>
                  </a:lnTo>
                  <a:lnTo>
                    <a:pt x="615" y="15"/>
                  </a:lnTo>
                  <a:lnTo>
                    <a:pt x="612" y="19"/>
                  </a:lnTo>
                  <a:lnTo>
                    <a:pt x="608" y="22"/>
                  </a:lnTo>
                  <a:lnTo>
                    <a:pt x="606" y="26"/>
                  </a:lnTo>
                  <a:lnTo>
                    <a:pt x="611" y="23"/>
                  </a:lnTo>
                  <a:lnTo>
                    <a:pt x="616" y="21"/>
                  </a:lnTo>
                  <a:lnTo>
                    <a:pt x="621" y="19"/>
                  </a:lnTo>
                  <a:lnTo>
                    <a:pt x="626" y="16"/>
                  </a:lnTo>
                  <a:lnTo>
                    <a:pt x="627" y="18"/>
                  </a:lnTo>
                  <a:lnTo>
                    <a:pt x="628" y="20"/>
                  </a:lnTo>
                  <a:lnTo>
                    <a:pt x="628" y="21"/>
                  </a:lnTo>
                  <a:lnTo>
                    <a:pt x="629" y="23"/>
                  </a:lnTo>
                  <a:lnTo>
                    <a:pt x="622" y="28"/>
                  </a:lnTo>
                  <a:lnTo>
                    <a:pt x="615" y="33"/>
                  </a:lnTo>
                  <a:lnTo>
                    <a:pt x="608" y="37"/>
                  </a:lnTo>
                  <a:lnTo>
                    <a:pt x="603" y="42"/>
                  </a:lnTo>
                  <a:lnTo>
                    <a:pt x="596" y="46"/>
                  </a:lnTo>
                  <a:lnTo>
                    <a:pt x="589" y="51"/>
                  </a:lnTo>
                  <a:lnTo>
                    <a:pt x="582" y="56"/>
                  </a:lnTo>
                  <a:lnTo>
                    <a:pt x="575" y="60"/>
                  </a:lnTo>
                  <a:lnTo>
                    <a:pt x="583" y="57"/>
                  </a:lnTo>
                  <a:lnTo>
                    <a:pt x="590" y="53"/>
                  </a:lnTo>
                  <a:lnTo>
                    <a:pt x="598" y="49"/>
                  </a:lnTo>
                  <a:lnTo>
                    <a:pt x="605" y="44"/>
                  </a:lnTo>
                  <a:lnTo>
                    <a:pt x="612" y="41"/>
                  </a:lnTo>
                  <a:lnTo>
                    <a:pt x="620" y="36"/>
                  </a:lnTo>
                  <a:lnTo>
                    <a:pt x="627" y="33"/>
                  </a:lnTo>
                  <a:lnTo>
                    <a:pt x="635" y="29"/>
                  </a:lnTo>
                  <a:lnTo>
                    <a:pt x="636" y="31"/>
                  </a:lnTo>
                  <a:lnTo>
                    <a:pt x="637" y="34"/>
                  </a:lnTo>
                  <a:lnTo>
                    <a:pt x="638" y="36"/>
                  </a:lnTo>
                  <a:lnTo>
                    <a:pt x="639" y="38"/>
                  </a:lnTo>
                  <a:lnTo>
                    <a:pt x="634" y="43"/>
                  </a:lnTo>
                  <a:lnTo>
                    <a:pt x="628" y="46"/>
                  </a:lnTo>
                  <a:lnTo>
                    <a:pt x="621" y="51"/>
                  </a:lnTo>
                  <a:lnTo>
                    <a:pt x="615" y="56"/>
                  </a:lnTo>
                  <a:lnTo>
                    <a:pt x="608" y="60"/>
                  </a:lnTo>
                  <a:lnTo>
                    <a:pt x="604" y="64"/>
                  </a:lnTo>
                  <a:lnTo>
                    <a:pt x="599" y="67"/>
                  </a:lnTo>
                  <a:lnTo>
                    <a:pt x="596" y="69"/>
                  </a:lnTo>
                  <a:lnTo>
                    <a:pt x="601" y="67"/>
                  </a:lnTo>
                  <a:lnTo>
                    <a:pt x="607" y="65"/>
                  </a:lnTo>
                  <a:lnTo>
                    <a:pt x="613" y="61"/>
                  </a:lnTo>
                  <a:lnTo>
                    <a:pt x="619" y="58"/>
                  </a:lnTo>
                  <a:lnTo>
                    <a:pt x="626" y="54"/>
                  </a:lnTo>
                  <a:lnTo>
                    <a:pt x="631" y="51"/>
                  </a:lnTo>
                  <a:lnTo>
                    <a:pt x="638" y="48"/>
                  </a:lnTo>
                  <a:lnTo>
                    <a:pt x="645" y="44"/>
                  </a:lnTo>
                  <a:lnTo>
                    <a:pt x="648" y="48"/>
                  </a:lnTo>
                  <a:lnTo>
                    <a:pt x="649" y="51"/>
                  </a:lnTo>
                  <a:lnTo>
                    <a:pt x="651" y="54"/>
                  </a:lnTo>
                  <a:lnTo>
                    <a:pt x="652" y="58"/>
                  </a:lnTo>
                  <a:lnTo>
                    <a:pt x="641" y="66"/>
                  </a:lnTo>
                  <a:lnTo>
                    <a:pt x="633" y="72"/>
                  </a:lnTo>
                  <a:lnTo>
                    <a:pt x="627" y="76"/>
                  </a:lnTo>
                  <a:lnTo>
                    <a:pt x="623" y="80"/>
                  </a:lnTo>
                  <a:lnTo>
                    <a:pt x="620" y="81"/>
                  </a:lnTo>
                  <a:lnTo>
                    <a:pt x="619" y="83"/>
                  </a:lnTo>
                  <a:lnTo>
                    <a:pt x="618" y="83"/>
                  </a:lnTo>
                  <a:lnTo>
                    <a:pt x="618" y="84"/>
                  </a:lnTo>
                  <a:lnTo>
                    <a:pt x="622" y="82"/>
                  </a:lnTo>
                  <a:lnTo>
                    <a:pt x="627" y="79"/>
                  </a:lnTo>
                  <a:lnTo>
                    <a:pt x="631" y="76"/>
                  </a:lnTo>
                  <a:lnTo>
                    <a:pt x="637" y="74"/>
                  </a:lnTo>
                  <a:lnTo>
                    <a:pt x="642" y="72"/>
                  </a:lnTo>
                  <a:lnTo>
                    <a:pt x="646" y="68"/>
                  </a:lnTo>
                  <a:lnTo>
                    <a:pt x="652" y="66"/>
                  </a:lnTo>
                  <a:lnTo>
                    <a:pt x="657" y="64"/>
                  </a:lnTo>
                  <a:lnTo>
                    <a:pt x="658" y="67"/>
                  </a:lnTo>
                  <a:lnTo>
                    <a:pt x="660" y="71"/>
                  </a:lnTo>
                  <a:lnTo>
                    <a:pt x="661" y="75"/>
                  </a:lnTo>
                  <a:lnTo>
                    <a:pt x="664" y="79"/>
                  </a:lnTo>
                  <a:lnTo>
                    <a:pt x="651" y="87"/>
                  </a:lnTo>
                  <a:lnTo>
                    <a:pt x="642" y="92"/>
                  </a:lnTo>
                  <a:lnTo>
                    <a:pt x="635" y="97"/>
                  </a:lnTo>
                  <a:lnTo>
                    <a:pt x="630" y="101"/>
                  </a:lnTo>
                  <a:lnTo>
                    <a:pt x="627" y="103"/>
                  </a:lnTo>
                  <a:lnTo>
                    <a:pt x="623" y="105"/>
                  </a:lnTo>
                  <a:lnTo>
                    <a:pt x="622" y="106"/>
                  </a:lnTo>
                  <a:lnTo>
                    <a:pt x="620" y="109"/>
                  </a:lnTo>
                  <a:lnTo>
                    <a:pt x="623" y="107"/>
                  </a:lnTo>
                  <a:lnTo>
                    <a:pt x="626" y="106"/>
                  </a:lnTo>
                  <a:lnTo>
                    <a:pt x="629" y="105"/>
                  </a:lnTo>
                  <a:lnTo>
                    <a:pt x="633" y="103"/>
                  </a:lnTo>
                  <a:lnTo>
                    <a:pt x="638" y="101"/>
                  </a:lnTo>
                  <a:lnTo>
                    <a:pt x="645" y="97"/>
                  </a:lnTo>
                  <a:lnTo>
                    <a:pt x="654" y="92"/>
                  </a:lnTo>
                  <a:lnTo>
                    <a:pt x="667" y="86"/>
                  </a:lnTo>
                  <a:lnTo>
                    <a:pt x="669" y="89"/>
                  </a:lnTo>
                  <a:lnTo>
                    <a:pt x="671" y="94"/>
                  </a:lnTo>
                  <a:lnTo>
                    <a:pt x="673" y="97"/>
                  </a:lnTo>
                  <a:lnTo>
                    <a:pt x="675" y="102"/>
                  </a:lnTo>
                  <a:lnTo>
                    <a:pt x="668" y="107"/>
                  </a:lnTo>
                  <a:lnTo>
                    <a:pt x="660" y="112"/>
                  </a:lnTo>
                  <a:lnTo>
                    <a:pt x="652" y="116"/>
                  </a:lnTo>
                  <a:lnTo>
                    <a:pt x="644" y="119"/>
                  </a:lnTo>
                  <a:lnTo>
                    <a:pt x="636" y="124"/>
                  </a:lnTo>
                  <a:lnTo>
                    <a:pt x="629" y="127"/>
                  </a:lnTo>
                  <a:lnTo>
                    <a:pt x="622" y="132"/>
                  </a:lnTo>
                  <a:lnTo>
                    <a:pt x="618" y="137"/>
                  </a:lnTo>
                  <a:lnTo>
                    <a:pt x="620" y="136"/>
                  </a:lnTo>
                  <a:lnTo>
                    <a:pt x="622" y="135"/>
                  </a:lnTo>
                  <a:lnTo>
                    <a:pt x="626" y="134"/>
                  </a:lnTo>
                  <a:lnTo>
                    <a:pt x="630" y="132"/>
                  </a:lnTo>
                  <a:lnTo>
                    <a:pt x="637" y="128"/>
                  </a:lnTo>
                  <a:lnTo>
                    <a:pt x="648" y="124"/>
                  </a:lnTo>
                  <a:lnTo>
                    <a:pt x="661" y="118"/>
                  </a:lnTo>
                  <a:lnTo>
                    <a:pt x="680" y="109"/>
                  </a:lnTo>
                  <a:lnTo>
                    <a:pt x="682" y="112"/>
                  </a:lnTo>
                  <a:lnTo>
                    <a:pt x="683" y="116"/>
                  </a:lnTo>
                  <a:lnTo>
                    <a:pt x="686" y="119"/>
                  </a:lnTo>
                  <a:lnTo>
                    <a:pt x="687" y="122"/>
                  </a:lnTo>
                  <a:lnTo>
                    <a:pt x="681" y="127"/>
                  </a:lnTo>
                  <a:lnTo>
                    <a:pt x="674" y="132"/>
                  </a:lnTo>
                  <a:lnTo>
                    <a:pt x="667" y="135"/>
                  </a:lnTo>
                  <a:lnTo>
                    <a:pt x="660" y="139"/>
                  </a:lnTo>
                  <a:lnTo>
                    <a:pt x="653" y="142"/>
                  </a:lnTo>
                  <a:lnTo>
                    <a:pt x="645" y="144"/>
                  </a:lnTo>
                  <a:lnTo>
                    <a:pt x="639" y="149"/>
                  </a:lnTo>
                  <a:lnTo>
                    <a:pt x="633" y="152"/>
                  </a:lnTo>
                  <a:lnTo>
                    <a:pt x="637" y="152"/>
                  </a:lnTo>
                  <a:lnTo>
                    <a:pt x="644" y="150"/>
                  </a:lnTo>
                  <a:lnTo>
                    <a:pt x="651" y="147"/>
                  </a:lnTo>
                  <a:lnTo>
                    <a:pt x="660" y="143"/>
                  </a:lnTo>
                  <a:lnTo>
                    <a:pt x="668" y="140"/>
                  </a:lnTo>
                  <a:lnTo>
                    <a:pt x="676" y="135"/>
                  </a:lnTo>
                  <a:lnTo>
                    <a:pt x="684" y="132"/>
                  </a:lnTo>
                  <a:lnTo>
                    <a:pt x="690" y="129"/>
                  </a:lnTo>
                  <a:lnTo>
                    <a:pt x="692" y="133"/>
                  </a:lnTo>
                  <a:lnTo>
                    <a:pt x="696" y="135"/>
                  </a:lnTo>
                  <a:lnTo>
                    <a:pt x="699" y="139"/>
                  </a:lnTo>
                  <a:lnTo>
                    <a:pt x="705" y="141"/>
                  </a:lnTo>
                  <a:lnTo>
                    <a:pt x="702" y="145"/>
                  </a:lnTo>
                  <a:lnTo>
                    <a:pt x="697" y="149"/>
                  </a:lnTo>
                  <a:lnTo>
                    <a:pt x="690" y="152"/>
                  </a:lnTo>
                  <a:lnTo>
                    <a:pt x="682" y="155"/>
                  </a:lnTo>
                  <a:lnTo>
                    <a:pt x="675" y="158"/>
                  </a:lnTo>
                  <a:lnTo>
                    <a:pt x="667" y="162"/>
                  </a:lnTo>
                  <a:lnTo>
                    <a:pt x="661" y="165"/>
                  </a:lnTo>
                  <a:lnTo>
                    <a:pt x="658" y="170"/>
                  </a:lnTo>
                  <a:lnTo>
                    <a:pt x="665" y="166"/>
                  </a:lnTo>
                  <a:lnTo>
                    <a:pt x="672" y="164"/>
                  </a:lnTo>
                  <a:lnTo>
                    <a:pt x="679" y="160"/>
                  </a:lnTo>
                  <a:lnTo>
                    <a:pt x="686" y="157"/>
                  </a:lnTo>
                  <a:lnTo>
                    <a:pt x="692" y="155"/>
                  </a:lnTo>
                  <a:lnTo>
                    <a:pt x="699" y="151"/>
                  </a:lnTo>
                  <a:lnTo>
                    <a:pt x="707" y="149"/>
                  </a:lnTo>
                  <a:lnTo>
                    <a:pt x="714" y="145"/>
                  </a:lnTo>
                  <a:lnTo>
                    <a:pt x="716" y="148"/>
                  </a:lnTo>
                  <a:lnTo>
                    <a:pt x="718" y="150"/>
                  </a:lnTo>
                  <a:lnTo>
                    <a:pt x="719" y="154"/>
                  </a:lnTo>
                  <a:lnTo>
                    <a:pt x="721" y="158"/>
                  </a:lnTo>
                  <a:lnTo>
                    <a:pt x="707" y="166"/>
                  </a:lnTo>
                  <a:lnTo>
                    <a:pt x="697" y="173"/>
                  </a:lnTo>
                  <a:lnTo>
                    <a:pt x="689" y="178"/>
                  </a:lnTo>
                  <a:lnTo>
                    <a:pt x="684" y="181"/>
                  </a:lnTo>
                  <a:lnTo>
                    <a:pt x="680" y="183"/>
                  </a:lnTo>
                  <a:lnTo>
                    <a:pt x="677" y="186"/>
                  </a:lnTo>
                  <a:lnTo>
                    <a:pt x="675" y="187"/>
                  </a:lnTo>
                  <a:lnTo>
                    <a:pt x="673" y="189"/>
                  </a:lnTo>
                  <a:lnTo>
                    <a:pt x="676" y="188"/>
                  </a:lnTo>
                  <a:lnTo>
                    <a:pt x="680" y="187"/>
                  </a:lnTo>
                  <a:lnTo>
                    <a:pt x="683" y="186"/>
                  </a:lnTo>
                  <a:lnTo>
                    <a:pt x="688" y="183"/>
                  </a:lnTo>
                  <a:lnTo>
                    <a:pt x="694" y="180"/>
                  </a:lnTo>
                  <a:lnTo>
                    <a:pt x="701" y="177"/>
                  </a:lnTo>
                  <a:lnTo>
                    <a:pt x="712" y="171"/>
                  </a:lnTo>
                  <a:lnTo>
                    <a:pt x="726" y="163"/>
                  </a:lnTo>
                  <a:lnTo>
                    <a:pt x="727" y="165"/>
                  </a:lnTo>
                  <a:lnTo>
                    <a:pt x="729" y="169"/>
                  </a:lnTo>
                  <a:lnTo>
                    <a:pt x="730" y="171"/>
                  </a:lnTo>
                  <a:lnTo>
                    <a:pt x="732" y="174"/>
                  </a:lnTo>
                  <a:lnTo>
                    <a:pt x="726" y="180"/>
                  </a:lnTo>
                  <a:lnTo>
                    <a:pt x="718" y="186"/>
                  </a:lnTo>
                  <a:lnTo>
                    <a:pt x="710" y="192"/>
                  </a:lnTo>
                  <a:lnTo>
                    <a:pt x="701" y="196"/>
                  </a:lnTo>
                  <a:lnTo>
                    <a:pt x="690" y="201"/>
                  </a:lnTo>
                  <a:lnTo>
                    <a:pt x="681" y="205"/>
                  </a:lnTo>
                  <a:lnTo>
                    <a:pt x="673" y="209"/>
                  </a:lnTo>
                  <a:lnTo>
                    <a:pt x="666" y="213"/>
                  </a:lnTo>
                  <a:lnTo>
                    <a:pt x="675" y="210"/>
                  </a:lnTo>
                  <a:lnTo>
                    <a:pt x="683" y="207"/>
                  </a:lnTo>
                  <a:lnTo>
                    <a:pt x="692" y="203"/>
                  </a:lnTo>
                  <a:lnTo>
                    <a:pt x="701" y="198"/>
                  </a:lnTo>
                  <a:lnTo>
                    <a:pt x="710" y="195"/>
                  </a:lnTo>
                  <a:lnTo>
                    <a:pt x="718" y="190"/>
                  </a:lnTo>
                  <a:lnTo>
                    <a:pt x="727" y="186"/>
                  </a:lnTo>
                  <a:lnTo>
                    <a:pt x="735" y="181"/>
                  </a:lnTo>
                  <a:lnTo>
                    <a:pt x="736" y="183"/>
                  </a:lnTo>
                  <a:lnTo>
                    <a:pt x="737" y="187"/>
                  </a:lnTo>
                  <a:lnTo>
                    <a:pt x="739" y="190"/>
                  </a:lnTo>
                  <a:lnTo>
                    <a:pt x="740" y="193"/>
                  </a:lnTo>
                  <a:lnTo>
                    <a:pt x="739" y="194"/>
                  </a:lnTo>
                  <a:lnTo>
                    <a:pt x="737" y="195"/>
                  </a:lnTo>
                  <a:lnTo>
                    <a:pt x="735" y="197"/>
                  </a:lnTo>
                  <a:lnTo>
                    <a:pt x="732" y="200"/>
                  </a:lnTo>
                  <a:lnTo>
                    <a:pt x="726" y="203"/>
                  </a:lnTo>
                  <a:lnTo>
                    <a:pt x="717" y="208"/>
                  </a:lnTo>
                  <a:lnTo>
                    <a:pt x="705" y="215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7" y="221"/>
                  </a:lnTo>
                  <a:lnTo>
                    <a:pt x="703" y="219"/>
                  </a:lnTo>
                  <a:lnTo>
                    <a:pt x="710" y="216"/>
                  </a:lnTo>
                  <a:lnTo>
                    <a:pt x="717" y="212"/>
                  </a:lnTo>
                  <a:lnTo>
                    <a:pt x="724" y="210"/>
                  </a:lnTo>
                  <a:lnTo>
                    <a:pt x="730" y="207"/>
                  </a:lnTo>
                  <a:lnTo>
                    <a:pt x="736" y="204"/>
                  </a:lnTo>
                  <a:lnTo>
                    <a:pt x="743" y="201"/>
                  </a:lnTo>
                  <a:lnTo>
                    <a:pt x="744" y="203"/>
                  </a:lnTo>
                  <a:lnTo>
                    <a:pt x="747" y="207"/>
                  </a:lnTo>
                  <a:lnTo>
                    <a:pt x="748" y="209"/>
                  </a:lnTo>
                  <a:lnTo>
                    <a:pt x="749" y="212"/>
                  </a:lnTo>
                  <a:lnTo>
                    <a:pt x="745" y="217"/>
                  </a:lnTo>
                  <a:lnTo>
                    <a:pt x="737" y="221"/>
                  </a:lnTo>
                  <a:lnTo>
                    <a:pt x="727" y="227"/>
                  </a:lnTo>
                  <a:lnTo>
                    <a:pt x="716" y="233"/>
                  </a:lnTo>
                  <a:lnTo>
                    <a:pt x="703" y="239"/>
                  </a:lnTo>
                  <a:lnTo>
                    <a:pt x="692" y="243"/>
                  </a:lnTo>
                  <a:lnTo>
                    <a:pt x="683" y="248"/>
                  </a:lnTo>
                  <a:lnTo>
                    <a:pt x="677" y="250"/>
                  </a:lnTo>
                  <a:lnTo>
                    <a:pt x="687" y="247"/>
                  </a:lnTo>
                  <a:lnTo>
                    <a:pt x="696" y="243"/>
                  </a:lnTo>
                  <a:lnTo>
                    <a:pt x="705" y="240"/>
                  </a:lnTo>
                  <a:lnTo>
                    <a:pt x="714" y="236"/>
                  </a:lnTo>
                  <a:lnTo>
                    <a:pt x="725" y="233"/>
                  </a:lnTo>
                  <a:lnTo>
                    <a:pt x="734" y="228"/>
                  </a:lnTo>
                  <a:lnTo>
                    <a:pt x="744" y="225"/>
                  </a:lnTo>
                  <a:lnTo>
                    <a:pt x="754" y="220"/>
                  </a:lnTo>
                  <a:lnTo>
                    <a:pt x="756" y="226"/>
                  </a:lnTo>
                  <a:lnTo>
                    <a:pt x="758" y="228"/>
                  </a:lnTo>
                  <a:lnTo>
                    <a:pt x="758" y="232"/>
                  </a:lnTo>
                  <a:lnTo>
                    <a:pt x="758" y="234"/>
                  </a:lnTo>
                  <a:lnTo>
                    <a:pt x="750" y="238"/>
                  </a:lnTo>
                  <a:lnTo>
                    <a:pt x="743" y="242"/>
                  </a:lnTo>
                  <a:lnTo>
                    <a:pt x="735" y="246"/>
                  </a:lnTo>
                  <a:lnTo>
                    <a:pt x="727" y="250"/>
                  </a:lnTo>
                  <a:lnTo>
                    <a:pt x="719" y="255"/>
                  </a:lnTo>
                  <a:lnTo>
                    <a:pt x="712" y="258"/>
                  </a:lnTo>
                  <a:lnTo>
                    <a:pt x="704" y="263"/>
                  </a:lnTo>
                  <a:lnTo>
                    <a:pt x="696" y="266"/>
                  </a:lnTo>
                  <a:lnTo>
                    <a:pt x="696" y="268"/>
                  </a:lnTo>
                  <a:lnTo>
                    <a:pt x="696" y="269"/>
                  </a:lnTo>
                  <a:lnTo>
                    <a:pt x="697" y="270"/>
                  </a:lnTo>
                  <a:lnTo>
                    <a:pt x="705" y="266"/>
                  </a:lnTo>
                  <a:lnTo>
                    <a:pt x="713" y="262"/>
                  </a:lnTo>
                  <a:lnTo>
                    <a:pt x="721" y="258"/>
                  </a:lnTo>
                  <a:lnTo>
                    <a:pt x="729" y="255"/>
                  </a:lnTo>
                  <a:lnTo>
                    <a:pt x="737" y="250"/>
                  </a:lnTo>
                  <a:lnTo>
                    <a:pt x="745" y="247"/>
                  </a:lnTo>
                  <a:lnTo>
                    <a:pt x="754" y="243"/>
                  </a:lnTo>
                  <a:lnTo>
                    <a:pt x="762" y="240"/>
                  </a:lnTo>
                  <a:lnTo>
                    <a:pt x="766" y="245"/>
                  </a:lnTo>
                  <a:lnTo>
                    <a:pt x="765" y="250"/>
                  </a:lnTo>
                  <a:lnTo>
                    <a:pt x="760" y="255"/>
                  </a:lnTo>
                  <a:lnTo>
                    <a:pt x="755" y="261"/>
                  </a:lnTo>
                  <a:lnTo>
                    <a:pt x="747" y="265"/>
                  </a:lnTo>
                  <a:lnTo>
                    <a:pt x="740" y="269"/>
                  </a:lnTo>
                  <a:lnTo>
                    <a:pt x="734" y="272"/>
                  </a:lnTo>
                  <a:lnTo>
                    <a:pt x="732" y="2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1" name="Freeform 54"/>
            <p:cNvSpPr>
              <a:spLocks/>
            </p:cNvSpPr>
            <p:nvPr/>
          </p:nvSpPr>
          <p:spPr bwMode="auto">
            <a:xfrm>
              <a:off x="1370" y="3539"/>
              <a:ext cx="46" cy="35"/>
            </a:xfrm>
            <a:custGeom>
              <a:avLst/>
              <a:gdLst>
                <a:gd name="T0" fmla="*/ 11 w 93"/>
                <a:gd name="T1" fmla="*/ 6 h 71"/>
                <a:gd name="T2" fmla="*/ 10 w 93"/>
                <a:gd name="T3" fmla="*/ 6 h 71"/>
                <a:gd name="T4" fmla="*/ 10 w 93"/>
                <a:gd name="T5" fmla="*/ 6 h 71"/>
                <a:gd name="T6" fmla="*/ 9 w 93"/>
                <a:gd name="T7" fmla="*/ 6 h 71"/>
                <a:gd name="T8" fmla="*/ 9 w 93"/>
                <a:gd name="T9" fmla="*/ 6 h 71"/>
                <a:gd name="T10" fmla="*/ 8 w 93"/>
                <a:gd name="T11" fmla="*/ 6 h 71"/>
                <a:gd name="T12" fmla="*/ 7 w 93"/>
                <a:gd name="T13" fmla="*/ 5 h 71"/>
                <a:gd name="T14" fmla="*/ 6 w 93"/>
                <a:gd name="T15" fmla="*/ 4 h 71"/>
                <a:gd name="T16" fmla="*/ 6 w 93"/>
                <a:gd name="T17" fmla="*/ 3 h 71"/>
                <a:gd name="T18" fmla="*/ 5 w 93"/>
                <a:gd name="T19" fmla="*/ 3 h 71"/>
                <a:gd name="T20" fmla="*/ 4 w 93"/>
                <a:gd name="T21" fmla="*/ 3 h 71"/>
                <a:gd name="T22" fmla="*/ 3 w 93"/>
                <a:gd name="T23" fmla="*/ 3 h 71"/>
                <a:gd name="T24" fmla="*/ 2 w 93"/>
                <a:gd name="T25" fmla="*/ 4 h 71"/>
                <a:gd name="T26" fmla="*/ 2 w 93"/>
                <a:gd name="T27" fmla="*/ 5 h 71"/>
                <a:gd name="T28" fmla="*/ 2 w 93"/>
                <a:gd name="T29" fmla="*/ 6 h 71"/>
                <a:gd name="T30" fmla="*/ 3 w 93"/>
                <a:gd name="T31" fmla="*/ 7 h 71"/>
                <a:gd name="T32" fmla="*/ 3 w 93"/>
                <a:gd name="T33" fmla="*/ 8 h 71"/>
                <a:gd name="T34" fmla="*/ 2 w 93"/>
                <a:gd name="T35" fmla="*/ 8 h 71"/>
                <a:gd name="T36" fmla="*/ 1 w 93"/>
                <a:gd name="T37" fmla="*/ 8 h 71"/>
                <a:gd name="T38" fmla="*/ 0 w 93"/>
                <a:gd name="T39" fmla="*/ 7 h 71"/>
                <a:gd name="T40" fmla="*/ 0 w 93"/>
                <a:gd name="T41" fmla="*/ 6 h 71"/>
                <a:gd name="T42" fmla="*/ 0 w 93"/>
                <a:gd name="T43" fmla="*/ 5 h 71"/>
                <a:gd name="T44" fmla="*/ 0 w 93"/>
                <a:gd name="T45" fmla="*/ 3 h 71"/>
                <a:gd name="T46" fmla="*/ 1 w 93"/>
                <a:gd name="T47" fmla="*/ 2 h 71"/>
                <a:gd name="T48" fmla="*/ 1 w 93"/>
                <a:gd name="T49" fmla="*/ 1 h 71"/>
                <a:gd name="T50" fmla="*/ 2 w 93"/>
                <a:gd name="T51" fmla="*/ 1 h 71"/>
                <a:gd name="T52" fmla="*/ 3 w 93"/>
                <a:gd name="T53" fmla="*/ 1 h 71"/>
                <a:gd name="T54" fmla="*/ 3 w 93"/>
                <a:gd name="T55" fmla="*/ 1 h 71"/>
                <a:gd name="T56" fmla="*/ 4 w 93"/>
                <a:gd name="T57" fmla="*/ 0 h 71"/>
                <a:gd name="T58" fmla="*/ 4 w 93"/>
                <a:gd name="T59" fmla="*/ 0 h 71"/>
                <a:gd name="T60" fmla="*/ 5 w 93"/>
                <a:gd name="T61" fmla="*/ 0 h 71"/>
                <a:gd name="T62" fmla="*/ 5 w 93"/>
                <a:gd name="T63" fmla="*/ 0 h 71"/>
                <a:gd name="T64" fmla="*/ 6 w 93"/>
                <a:gd name="T65" fmla="*/ 0 h 71"/>
                <a:gd name="T66" fmla="*/ 6 w 93"/>
                <a:gd name="T67" fmla="*/ 0 h 71"/>
                <a:gd name="T68" fmla="*/ 7 w 93"/>
                <a:gd name="T69" fmla="*/ 1 h 71"/>
                <a:gd name="T70" fmla="*/ 7 w 93"/>
                <a:gd name="T71" fmla="*/ 2 h 71"/>
                <a:gd name="T72" fmla="*/ 8 w 93"/>
                <a:gd name="T73" fmla="*/ 2 h 71"/>
                <a:gd name="T74" fmla="*/ 8 w 93"/>
                <a:gd name="T75" fmla="*/ 3 h 71"/>
                <a:gd name="T76" fmla="*/ 9 w 93"/>
                <a:gd name="T77" fmla="*/ 4 h 71"/>
                <a:gd name="T78" fmla="*/ 10 w 93"/>
                <a:gd name="T79" fmla="*/ 4 h 71"/>
                <a:gd name="T80" fmla="*/ 10 w 93"/>
                <a:gd name="T81" fmla="*/ 5 h 71"/>
                <a:gd name="T82" fmla="*/ 11 w 93"/>
                <a:gd name="T83" fmla="*/ 5 h 71"/>
                <a:gd name="T84" fmla="*/ 11 w 93"/>
                <a:gd name="T85" fmla="*/ 5 h 71"/>
                <a:gd name="T86" fmla="*/ 11 w 93"/>
                <a:gd name="T87" fmla="*/ 6 h 71"/>
                <a:gd name="T88" fmla="*/ 11 w 93"/>
                <a:gd name="T89" fmla="*/ 6 h 71"/>
                <a:gd name="T90" fmla="*/ 11 w 93"/>
                <a:gd name="T91" fmla="*/ 6 h 71"/>
                <a:gd name="T92" fmla="*/ 11 w 93"/>
                <a:gd name="T93" fmla="*/ 6 h 71"/>
                <a:gd name="T94" fmla="*/ 11 w 93"/>
                <a:gd name="T95" fmla="*/ 6 h 71"/>
                <a:gd name="T96" fmla="*/ 11 w 93"/>
                <a:gd name="T97" fmla="*/ 6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3" h="71">
                  <a:moveTo>
                    <a:pt x="91" y="51"/>
                  </a:moveTo>
                  <a:lnTo>
                    <a:pt x="86" y="52"/>
                  </a:lnTo>
                  <a:lnTo>
                    <a:pt x="83" y="52"/>
                  </a:lnTo>
                  <a:lnTo>
                    <a:pt x="79" y="53"/>
                  </a:lnTo>
                  <a:lnTo>
                    <a:pt x="76" y="55"/>
                  </a:lnTo>
                  <a:lnTo>
                    <a:pt x="69" y="48"/>
                  </a:lnTo>
                  <a:lnTo>
                    <a:pt x="62" y="41"/>
                  </a:lnTo>
                  <a:lnTo>
                    <a:pt x="55" y="35"/>
                  </a:lnTo>
                  <a:lnTo>
                    <a:pt x="48" y="29"/>
                  </a:lnTo>
                  <a:lnTo>
                    <a:pt x="41" y="27"/>
                  </a:lnTo>
                  <a:lnTo>
                    <a:pt x="33" y="27"/>
                  </a:lnTo>
                  <a:lnTo>
                    <a:pt x="26" y="29"/>
                  </a:lnTo>
                  <a:lnTo>
                    <a:pt x="18" y="36"/>
                  </a:lnTo>
                  <a:lnTo>
                    <a:pt x="17" y="45"/>
                  </a:lnTo>
                  <a:lnTo>
                    <a:pt x="20" y="52"/>
                  </a:lnTo>
                  <a:lnTo>
                    <a:pt x="25" y="60"/>
                  </a:lnTo>
                  <a:lnTo>
                    <a:pt x="31" y="68"/>
                  </a:lnTo>
                  <a:lnTo>
                    <a:pt x="18" y="71"/>
                  </a:lnTo>
                  <a:lnTo>
                    <a:pt x="11" y="65"/>
                  </a:lnTo>
                  <a:lnTo>
                    <a:pt x="6" y="57"/>
                  </a:lnTo>
                  <a:lnTo>
                    <a:pt x="4" y="49"/>
                  </a:lnTo>
                  <a:lnTo>
                    <a:pt x="0" y="42"/>
                  </a:lnTo>
                  <a:lnTo>
                    <a:pt x="2" y="30"/>
                  </a:lnTo>
                  <a:lnTo>
                    <a:pt x="9" y="20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24" y="10"/>
                  </a:lnTo>
                  <a:lnTo>
                    <a:pt x="27" y="9"/>
                  </a:lnTo>
                  <a:lnTo>
                    <a:pt x="32" y="6"/>
                  </a:lnTo>
                  <a:lnTo>
                    <a:pt x="36" y="5"/>
                  </a:lnTo>
                  <a:lnTo>
                    <a:pt x="41" y="4"/>
                  </a:lnTo>
                  <a:lnTo>
                    <a:pt x="45" y="2"/>
                  </a:lnTo>
                  <a:lnTo>
                    <a:pt x="49" y="0"/>
                  </a:lnTo>
                  <a:lnTo>
                    <a:pt x="53" y="6"/>
                  </a:lnTo>
                  <a:lnTo>
                    <a:pt x="56" y="11"/>
                  </a:lnTo>
                  <a:lnTo>
                    <a:pt x="61" y="17"/>
                  </a:lnTo>
                  <a:lnTo>
                    <a:pt x="65" y="21"/>
                  </a:lnTo>
                  <a:lnTo>
                    <a:pt x="70" y="27"/>
                  </a:lnTo>
                  <a:lnTo>
                    <a:pt x="74" y="33"/>
                  </a:lnTo>
                  <a:lnTo>
                    <a:pt x="80" y="37"/>
                  </a:lnTo>
                  <a:lnTo>
                    <a:pt x="85" y="43"/>
                  </a:lnTo>
                  <a:lnTo>
                    <a:pt x="88" y="45"/>
                  </a:lnTo>
                  <a:lnTo>
                    <a:pt x="91" y="47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2" name="Freeform 55"/>
            <p:cNvSpPr>
              <a:spLocks/>
            </p:cNvSpPr>
            <p:nvPr/>
          </p:nvSpPr>
          <p:spPr bwMode="auto">
            <a:xfrm>
              <a:off x="1397" y="3433"/>
              <a:ext cx="116" cy="128"/>
            </a:xfrm>
            <a:custGeom>
              <a:avLst/>
              <a:gdLst>
                <a:gd name="T0" fmla="*/ 6 w 233"/>
                <a:gd name="T1" fmla="*/ 31 h 257"/>
                <a:gd name="T2" fmla="*/ 17 w 233"/>
                <a:gd name="T3" fmla="*/ 21 h 257"/>
                <a:gd name="T4" fmla="*/ 21 w 233"/>
                <a:gd name="T5" fmla="*/ 15 h 257"/>
                <a:gd name="T6" fmla="*/ 16 w 233"/>
                <a:gd name="T7" fmla="*/ 22 h 257"/>
                <a:gd name="T8" fmla="*/ 5 w 233"/>
                <a:gd name="T9" fmla="*/ 31 h 257"/>
                <a:gd name="T10" fmla="*/ 1 w 233"/>
                <a:gd name="T11" fmla="*/ 27 h 257"/>
                <a:gd name="T12" fmla="*/ 2 w 233"/>
                <a:gd name="T13" fmla="*/ 22 h 257"/>
                <a:gd name="T14" fmla="*/ 9 w 233"/>
                <a:gd name="T15" fmla="*/ 17 h 257"/>
                <a:gd name="T16" fmla="*/ 10 w 233"/>
                <a:gd name="T17" fmla="*/ 15 h 257"/>
                <a:gd name="T18" fmla="*/ 13 w 233"/>
                <a:gd name="T19" fmla="*/ 12 h 257"/>
                <a:gd name="T20" fmla="*/ 16 w 233"/>
                <a:gd name="T21" fmla="*/ 7 h 257"/>
                <a:gd name="T22" fmla="*/ 16 w 233"/>
                <a:gd name="T23" fmla="*/ 4 h 257"/>
                <a:gd name="T24" fmla="*/ 13 w 233"/>
                <a:gd name="T25" fmla="*/ 11 h 257"/>
                <a:gd name="T26" fmla="*/ 13 w 233"/>
                <a:gd name="T27" fmla="*/ 9 h 257"/>
                <a:gd name="T28" fmla="*/ 18 w 233"/>
                <a:gd name="T29" fmla="*/ 0 h 257"/>
                <a:gd name="T30" fmla="*/ 20 w 233"/>
                <a:gd name="T31" fmla="*/ 0 h 257"/>
                <a:gd name="T32" fmla="*/ 20 w 233"/>
                <a:gd name="T33" fmla="*/ 1 h 257"/>
                <a:gd name="T34" fmla="*/ 21 w 233"/>
                <a:gd name="T35" fmla="*/ 1 h 257"/>
                <a:gd name="T36" fmla="*/ 21 w 233"/>
                <a:gd name="T37" fmla="*/ 2 h 257"/>
                <a:gd name="T38" fmla="*/ 21 w 233"/>
                <a:gd name="T39" fmla="*/ 2 h 257"/>
                <a:gd name="T40" fmla="*/ 20 w 233"/>
                <a:gd name="T41" fmla="*/ 5 h 257"/>
                <a:gd name="T42" fmla="*/ 21 w 233"/>
                <a:gd name="T43" fmla="*/ 5 h 257"/>
                <a:gd name="T44" fmla="*/ 24 w 233"/>
                <a:gd name="T45" fmla="*/ 4 h 257"/>
                <a:gd name="T46" fmla="*/ 22 w 233"/>
                <a:gd name="T47" fmla="*/ 7 h 257"/>
                <a:gd name="T48" fmla="*/ 21 w 233"/>
                <a:gd name="T49" fmla="*/ 7 h 257"/>
                <a:gd name="T50" fmla="*/ 24 w 233"/>
                <a:gd name="T51" fmla="*/ 7 h 257"/>
                <a:gd name="T52" fmla="*/ 23 w 233"/>
                <a:gd name="T53" fmla="*/ 8 h 257"/>
                <a:gd name="T54" fmla="*/ 25 w 233"/>
                <a:gd name="T55" fmla="*/ 8 h 257"/>
                <a:gd name="T56" fmla="*/ 23 w 233"/>
                <a:gd name="T57" fmla="*/ 10 h 257"/>
                <a:gd name="T58" fmla="*/ 24 w 233"/>
                <a:gd name="T59" fmla="*/ 10 h 257"/>
                <a:gd name="T60" fmla="*/ 26 w 233"/>
                <a:gd name="T61" fmla="*/ 10 h 257"/>
                <a:gd name="T62" fmla="*/ 24 w 233"/>
                <a:gd name="T63" fmla="*/ 12 h 257"/>
                <a:gd name="T64" fmla="*/ 24 w 233"/>
                <a:gd name="T65" fmla="*/ 12 h 257"/>
                <a:gd name="T66" fmla="*/ 26 w 233"/>
                <a:gd name="T67" fmla="*/ 13 h 257"/>
                <a:gd name="T68" fmla="*/ 23 w 233"/>
                <a:gd name="T69" fmla="*/ 15 h 257"/>
                <a:gd name="T70" fmla="*/ 26 w 233"/>
                <a:gd name="T71" fmla="*/ 14 h 257"/>
                <a:gd name="T72" fmla="*/ 27 w 233"/>
                <a:gd name="T73" fmla="*/ 15 h 257"/>
                <a:gd name="T74" fmla="*/ 25 w 233"/>
                <a:gd name="T75" fmla="*/ 17 h 257"/>
                <a:gd name="T76" fmla="*/ 27 w 233"/>
                <a:gd name="T77" fmla="*/ 16 h 257"/>
                <a:gd name="T78" fmla="*/ 27 w 233"/>
                <a:gd name="T79" fmla="*/ 17 h 257"/>
                <a:gd name="T80" fmla="*/ 23 w 233"/>
                <a:gd name="T81" fmla="*/ 19 h 257"/>
                <a:gd name="T82" fmla="*/ 25 w 233"/>
                <a:gd name="T83" fmla="*/ 19 h 257"/>
                <a:gd name="T84" fmla="*/ 28 w 233"/>
                <a:gd name="T85" fmla="*/ 17 h 257"/>
                <a:gd name="T86" fmla="*/ 28 w 233"/>
                <a:gd name="T87" fmla="*/ 19 h 257"/>
                <a:gd name="T88" fmla="*/ 25 w 233"/>
                <a:gd name="T89" fmla="*/ 20 h 257"/>
                <a:gd name="T90" fmla="*/ 24 w 233"/>
                <a:gd name="T91" fmla="*/ 21 h 257"/>
                <a:gd name="T92" fmla="*/ 26 w 233"/>
                <a:gd name="T93" fmla="*/ 20 h 257"/>
                <a:gd name="T94" fmla="*/ 28 w 233"/>
                <a:gd name="T95" fmla="*/ 20 h 257"/>
                <a:gd name="T96" fmla="*/ 28 w 233"/>
                <a:gd name="T97" fmla="*/ 21 h 257"/>
                <a:gd name="T98" fmla="*/ 27 w 233"/>
                <a:gd name="T99" fmla="*/ 22 h 257"/>
                <a:gd name="T100" fmla="*/ 27 w 233"/>
                <a:gd name="T101" fmla="*/ 22 h 257"/>
                <a:gd name="T102" fmla="*/ 20 w 233"/>
                <a:gd name="T103" fmla="*/ 26 h 257"/>
                <a:gd name="T104" fmla="*/ 9 w 233"/>
                <a:gd name="T105" fmla="*/ 30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3" h="257">
                  <a:moveTo>
                    <a:pt x="53" y="256"/>
                  </a:moveTo>
                  <a:lnTo>
                    <a:pt x="52" y="257"/>
                  </a:lnTo>
                  <a:lnTo>
                    <a:pt x="52" y="256"/>
                  </a:lnTo>
                  <a:lnTo>
                    <a:pt x="50" y="256"/>
                  </a:lnTo>
                  <a:lnTo>
                    <a:pt x="49" y="254"/>
                  </a:lnTo>
                  <a:lnTo>
                    <a:pt x="61" y="245"/>
                  </a:lnTo>
                  <a:lnTo>
                    <a:pt x="79" y="230"/>
                  </a:lnTo>
                  <a:lnTo>
                    <a:pt x="100" y="212"/>
                  </a:lnTo>
                  <a:lnTo>
                    <a:pt x="122" y="193"/>
                  </a:lnTo>
                  <a:lnTo>
                    <a:pt x="143" y="172"/>
                  </a:lnTo>
                  <a:lnTo>
                    <a:pt x="159" y="154"/>
                  </a:lnTo>
                  <a:lnTo>
                    <a:pt x="169" y="135"/>
                  </a:lnTo>
                  <a:lnTo>
                    <a:pt x="169" y="121"/>
                  </a:lnTo>
                  <a:lnTo>
                    <a:pt x="168" y="121"/>
                  </a:lnTo>
                  <a:lnTo>
                    <a:pt x="167" y="121"/>
                  </a:lnTo>
                  <a:lnTo>
                    <a:pt x="166" y="121"/>
                  </a:lnTo>
                  <a:lnTo>
                    <a:pt x="156" y="142"/>
                  </a:lnTo>
                  <a:lnTo>
                    <a:pt x="144" y="160"/>
                  </a:lnTo>
                  <a:lnTo>
                    <a:pt x="129" y="178"/>
                  </a:lnTo>
                  <a:lnTo>
                    <a:pt x="112" y="194"/>
                  </a:lnTo>
                  <a:lnTo>
                    <a:pt x="93" y="210"/>
                  </a:lnTo>
                  <a:lnTo>
                    <a:pt x="75" y="224"/>
                  </a:lnTo>
                  <a:lnTo>
                    <a:pt x="57" y="238"/>
                  </a:lnTo>
                  <a:lnTo>
                    <a:pt x="40" y="251"/>
                  </a:lnTo>
                  <a:lnTo>
                    <a:pt x="34" y="250"/>
                  </a:lnTo>
                  <a:lnTo>
                    <a:pt x="27" y="246"/>
                  </a:lnTo>
                  <a:lnTo>
                    <a:pt x="22" y="239"/>
                  </a:lnTo>
                  <a:lnTo>
                    <a:pt x="15" y="231"/>
                  </a:lnTo>
                  <a:lnTo>
                    <a:pt x="10" y="222"/>
                  </a:lnTo>
                  <a:lnTo>
                    <a:pt x="5" y="212"/>
                  </a:lnTo>
                  <a:lnTo>
                    <a:pt x="2" y="205"/>
                  </a:lnTo>
                  <a:lnTo>
                    <a:pt x="0" y="200"/>
                  </a:lnTo>
                  <a:lnTo>
                    <a:pt x="8" y="190"/>
                  </a:lnTo>
                  <a:lnTo>
                    <a:pt x="18" y="182"/>
                  </a:lnTo>
                  <a:lnTo>
                    <a:pt x="31" y="173"/>
                  </a:lnTo>
                  <a:lnTo>
                    <a:pt x="44" y="165"/>
                  </a:lnTo>
                  <a:lnTo>
                    <a:pt x="56" y="157"/>
                  </a:lnTo>
                  <a:lnTo>
                    <a:pt x="69" y="148"/>
                  </a:lnTo>
                  <a:lnTo>
                    <a:pt x="79" y="139"/>
                  </a:lnTo>
                  <a:lnTo>
                    <a:pt x="87" y="128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85" y="120"/>
                  </a:lnTo>
                  <a:lnTo>
                    <a:pt x="90" y="118"/>
                  </a:lnTo>
                  <a:lnTo>
                    <a:pt x="94" y="116"/>
                  </a:lnTo>
                  <a:lnTo>
                    <a:pt x="99" y="113"/>
                  </a:lnTo>
                  <a:lnTo>
                    <a:pt x="103" y="111"/>
                  </a:lnTo>
                  <a:lnTo>
                    <a:pt x="108" y="102"/>
                  </a:lnTo>
                  <a:lnTo>
                    <a:pt x="113" y="94"/>
                  </a:lnTo>
                  <a:lnTo>
                    <a:pt x="117" y="84"/>
                  </a:lnTo>
                  <a:lnTo>
                    <a:pt x="122" y="75"/>
                  </a:lnTo>
                  <a:lnTo>
                    <a:pt x="126" y="67"/>
                  </a:lnTo>
                  <a:lnTo>
                    <a:pt x="131" y="58"/>
                  </a:lnTo>
                  <a:lnTo>
                    <a:pt x="136" y="49"/>
                  </a:lnTo>
                  <a:lnTo>
                    <a:pt x="139" y="40"/>
                  </a:lnTo>
                  <a:lnTo>
                    <a:pt x="137" y="38"/>
                  </a:lnTo>
                  <a:lnTo>
                    <a:pt x="135" y="38"/>
                  </a:lnTo>
                  <a:lnTo>
                    <a:pt x="133" y="38"/>
                  </a:lnTo>
                  <a:lnTo>
                    <a:pt x="132" y="40"/>
                  </a:lnTo>
                  <a:lnTo>
                    <a:pt x="126" y="52"/>
                  </a:lnTo>
                  <a:lnTo>
                    <a:pt x="121" y="65"/>
                  </a:lnTo>
                  <a:lnTo>
                    <a:pt x="114" y="76"/>
                  </a:lnTo>
                  <a:lnTo>
                    <a:pt x="107" y="89"/>
                  </a:lnTo>
                  <a:lnTo>
                    <a:pt x="106" y="89"/>
                  </a:lnTo>
                  <a:lnTo>
                    <a:pt x="106" y="88"/>
                  </a:lnTo>
                  <a:lnTo>
                    <a:pt x="105" y="88"/>
                  </a:lnTo>
                  <a:lnTo>
                    <a:pt x="107" y="79"/>
                  </a:lnTo>
                  <a:lnTo>
                    <a:pt x="112" y="65"/>
                  </a:lnTo>
                  <a:lnTo>
                    <a:pt x="118" y="49"/>
                  </a:lnTo>
                  <a:lnTo>
                    <a:pt x="126" y="31"/>
                  </a:lnTo>
                  <a:lnTo>
                    <a:pt x="136" y="16"/>
                  </a:lnTo>
                  <a:lnTo>
                    <a:pt x="145" y="6"/>
                  </a:lnTo>
                  <a:lnTo>
                    <a:pt x="156" y="0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66" y="5"/>
                  </a:lnTo>
                  <a:lnTo>
                    <a:pt x="163" y="7"/>
                  </a:lnTo>
                  <a:lnTo>
                    <a:pt x="160" y="11"/>
                  </a:lnTo>
                  <a:lnTo>
                    <a:pt x="161" y="11"/>
                  </a:lnTo>
                  <a:lnTo>
                    <a:pt x="162" y="12"/>
                  </a:lnTo>
                  <a:lnTo>
                    <a:pt x="163" y="13"/>
                  </a:lnTo>
                  <a:lnTo>
                    <a:pt x="166" y="12"/>
                  </a:lnTo>
                  <a:lnTo>
                    <a:pt x="168" y="11"/>
                  </a:lnTo>
                  <a:lnTo>
                    <a:pt x="170" y="10"/>
                  </a:lnTo>
                  <a:lnTo>
                    <a:pt x="173" y="8"/>
                  </a:lnTo>
                  <a:lnTo>
                    <a:pt x="174" y="10"/>
                  </a:lnTo>
                  <a:lnTo>
                    <a:pt x="174" y="11"/>
                  </a:lnTo>
                  <a:lnTo>
                    <a:pt x="174" y="12"/>
                  </a:lnTo>
                  <a:lnTo>
                    <a:pt x="174" y="13"/>
                  </a:lnTo>
                  <a:lnTo>
                    <a:pt x="171" y="15"/>
                  </a:lnTo>
                  <a:lnTo>
                    <a:pt x="169" y="18"/>
                  </a:lnTo>
                  <a:lnTo>
                    <a:pt x="167" y="21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70" y="22"/>
                  </a:lnTo>
                  <a:lnTo>
                    <a:pt x="175" y="20"/>
                  </a:lnTo>
                  <a:lnTo>
                    <a:pt x="180" y="18"/>
                  </a:lnTo>
                  <a:lnTo>
                    <a:pt x="182" y="26"/>
                  </a:lnTo>
                  <a:lnTo>
                    <a:pt x="181" y="31"/>
                  </a:lnTo>
                  <a:lnTo>
                    <a:pt x="175" y="35"/>
                  </a:lnTo>
                  <a:lnTo>
                    <a:pt x="167" y="40"/>
                  </a:lnTo>
                  <a:lnTo>
                    <a:pt x="167" y="41"/>
                  </a:lnTo>
                  <a:lnTo>
                    <a:pt x="167" y="42"/>
                  </a:lnTo>
                  <a:lnTo>
                    <a:pt x="168" y="43"/>
                  </a:lnTo>
                  <a:lnTo>
                    <a:pt x="174" y="41"/>
                  </a:lnTo>
                  <a:lnTo>
                    <a:pt x="178" y="37"/>
                  </a:lnTo>
                  <a:lnTo>
                    <a:pt x="184" y="34"/>
                  </a:lnTo>
                  <a:lnTo>
                    <a:pt x="190" y="31"/>
                  </a:lnTo>
                  <a:lnTo>
                    <a:pt x="191" y="34"/>
                  </a:lnTo>
                  <a:lnTo>
                    <a:pt x="192" y="36"/>
                  </a:lnTo>
                  <a:lnTo>
                    <a:pt x="193" y="40"/>
                  </a:lnTo>
                  <a:lnTo>
                    <a:pt x="194" y="42"/>
                  </a:lnTo>
                  <a:lnTo>
                    <a:pt x="190" y="45"/>
                  </a:lnTo>
                  <a:lnTo>
                    <a:pt x="184" y="51"/>
                  </a:lnTo>
                  <a:lnTo>
                    <a:pt x="177" y="56"/>
                  </a:lnTo>
                  <a:lnTo>
                    <a:pt x="174" y="59"/>
                  </a:lnTo>
                  <a:lnTo>
                    <a:pt x="175" y="59"/>
                  </a:lnTo>
                  <a:lnTo>
                    <a:pt x="175" y="60"/>
                  </a:lnTo>
                  <a:lnTo>
                    <a:pt x="181" y="58"/>
                  </a:lnTo>
                  <a:lnTo>
                    <a:pt x="186" y="54"/>
                  </a:lnTo>
                  <a:lnTo>
                    <a:pt x="192" y="51"/>
                  </a:lnTo>
                  <a:lnTo>
                    <a:pt x="198" y="49"/>
                  </a:lnTo>
                  <a:lnTo>
                    <a:pt x="197" y="57"/>
                  </a:lnTo>
                  <a:lnTo>
                    <a:pt x="190" y="63"/>
                  </a:lnTo>
                  <a:lnTo>
                    <a:pt x="182" y="68"/>
                  </a:lnTo>
                  <a:lnTo>
                    <a:pt x="175" y="74"/>
                  </a:lnTo>
                  <a:lnTo>
                    <a:pt x="180" y="73"/>
                  </a:lnTo>
                  <a:lnTo>
                    <a:pt x="188" y="69"/>
                  </a:lnTo>
                  <a:lnTo>
                    <a:pt x="196" y="65"/>
                  </a:lnTo>
                  <a:lnTo>
                    <a:pt x="201" y="61"/>
                  </a:lnTo>
                  <a:lnTo>
                    <a:pt x="203" y="64"/>
                  </a:lnTo>
                  <a:lnTo>
                    <a:pt x="204" y="66"/>
                  </a:lnTo>
                  <a:lnTo>
                    <a:pt x="204" y="69"/>
                  </a:lnTo>
                  <a:lnTo>
                    <a:pt x="205" y="72"/>
                  </a:lnTo>
                  <a:lnTo>
                    <a:pt x="204" y="73"/>
                  </a:lnTo>
                  <a:lnTo>
                    <a:pt x="201" y="75"/>
                  </a:lnTo>
                  <a:lnTo>
                    <a:pt x="197" y="78"/>
                  </a:lnTo>
                  <a:lnTo>
                    <a:pt x="190" y="83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96" y="83"/>
                  </a:lnTo>
                  <a:lnTo>
                    <a:pt x="199" y="82"/>
                  </a:lnTo>
                  <a:lnTo>
                    <a:pt x="203" y="80"/>
                  </a:lnTo>
                  <a:lnTo>
                    <a:pt x="207" y="79"/>
                  </a:lnTo>
                  <a:lnTo>
                    <a:pt x="207" y="81"/>
                  </a:lnTo>
                  <a:lnTo>
                    <a:pt x="208" y="83"/>
                  </a:lnTo>
                  <a:lnTo>
                    <a:pt x="208" y="86"/>
                  </a:lnTo>
                  <a:lnTo>
                    <a:pt x="209" y="88"/>
                  </a:lnTo>
                  <a:lnTo>
                    <a:pt x="205" y="90"/>
                  </a:lnTo>
                  <a:lnTo>
                    <a:pt x="200" y="94"/>
                  </a:lnTo>
                  <a:lnTo>
                    <a:pt x="196" y="97"/>
                  </a:lnTo>
                  <a:lnTo>
                    <a:pt x="191" y="101"/>
                  </a:lnTo>
                  <a:lnTo>
                    <a:pt x="192" y="101"/>
                  </a:lnTo>
                  <a:lnTo>
                    <a:pt x="192" y="102"/>
                  </a:lnTo>
                  <a:lnTo>
                    <a:pt x="193" y="103"/>
                  </a:lnTo>
                  <a:lnTo>
                    <a:pt x="198" y="101"/>
                  </a:lnTo>
                  <a:lnTo>
                    <a:pt x="203" y="98"/>
                  </a:lnTo>
                  <a:lnTo>
                    <a:pt x="207" y="96"/>
                  </a:lnTo>
                  <a:lnTo>
                    <a:pt x="212" y="94"/>
                  </a:lnTo>
                  <a:lnTo>
                    <a:pt x="213" y="106"/>
                  </a:lnTo>
                  <a:lnTo>
                    <a:pt x="208" y="113"/>
                  </a:lnTo>
                  <a:lnTo>
                    <a:pt x="198" y="118"/>
                  </a:lnTo>
                  <a:lnTo>
                    <a:pt x="186" y="124"/>
                  </a:lnTo>
                  <a:lnTo>
                    <a:pt x="188" y="125"/>
                  </a:lnTo>
                  <a:lnTo>
                    <a:pt x="188" y="126"/>
                  </a:lnTo>
                  <a:lnTo>
                    <a:pt x="188" y="127"/>
                  </a:lnTo>
                  <a:lnTo>
                    <a:pt x="196" y="124"/>
                  </a:lnTo>
                  <a:lnTo>
                    <a:pt x="203" y="120"/>
                  </a:lnTo>
                  <a:lnTo>
                    <a:pt x="209" y="117"/>
                  </a:lnTo>
                  <a:lnTo>
                    <a:pt x="218" y="113"/>
                  </a:lnTo>
                  <a:lnTo>
                    <a:pt x="218" y="116"/>
                  </a:lnTo>
                  <a:lnTo>
                    <a:pt x="219" y="117"/>
                  </a:lnTo>
                  <a:lnTo>
                    <a:pt x="219" y="119"/>
                  </a:lnTo>
                  <a:lnTo>
                    <a:pt x="220" y="121"/>
                  </a:lnTo>
                  <a:lnTo>
                    <a:pt x="213" y="126"/>
                  </a:lnTo>
                  <a:lnTo>
                    <a:pt x="206" y="129"/>
                  </a:lnTo>
                  <a:lnTo>
                    <a:pt x="200" y="134"/>
                  </a:lnTo>
                  <a:lnTo>
                    <a:pt x="196" y="140"/>
                  </a:lnTo>
                  <a:lnTo>
                    <a:pt x="201" y="137"/>
                  </a:lnTo>
                  <a:lnTo>
                    <a:pt x="208" y="134"/>
                  </a:lnTo>
                  <a:lnTo>
                    <a:pt x="215" y="131"/>
                  </a:lnTo>
                  <a:lnTo>
                    <a:pt x="221" y="128"/>
                  </a:lnTo>
                  <a:lnTo>
                    <a:pt x="221" y="129"/>
                  </a:lnTo>
                  <a:lnTo>
                    <a:pt x="222" y="131"/>
                  </a:lnTo>
                  <a:lnTo>
                    <a:pt x="222" y="132"/>
                  </a:lnTo>
                  <a:lnTo>
                    <a:pt x="222" y="133"/>
                  </a:lnTo>
                  <a:lnTo>
                    <a:pt x="222" y="134"/>
                  </a:lnTo>
                  <a:lnTo>
                    <a:pt x="221" y="135"/>
                  </a:lnTo>
                  <a:lnTo>
                    <a:pt x="220" y="136"/>
                  </a:lnTo>
                  <a:lnTo>
                    <a:pt x="218" y="139"/>
                  </a:lnTo>
                  <a:lnTo>
                    <a:pt x="213" y="141"/>
                  </a:lnTo>
                  <a:lnTo>
                    <a:pt x="207" y="145"/>
                  </a:lnTo>
                  <a:lnTo>
                    <a:pt x="199" y="151"/>
                  </a:lnTo>
                  <a:lnTo>
                    <a:pt x="188" y="158"/>
                  </a:lnTo>
                  <a:lnTo>
                    <a:pt x="188" y="159"/>
                  </a:lnTo>
                  <a:lnTo>
                    <a:pt x="191" y="158"/>
                  </a:lnTo>
                  <a:lnTo>
                    <a:pt x="194" y="157"/>
                  </a:lnTo>
                  <a:lnTo>
                    <a:pt x="197" y="156"/>
                  </a:lnTo>
                  <a:lnTo>
                    <a:pt x="200" y="155"/>
                  </a:lnTo>
                  <a:lnTo>
                    <a:pt x="204" y="152"/>
                  </a:lnTo>
                  <a:lnTo>
                    <a:pt x="209" y="150"/>
                  </a:lnTo>
                  <a:lnTo>
                    <a:pt x="216" y="145"/>
                  </a:lnTo>
                  <a:lnTo>
                    <a:pt x="226" y="141"/>
                  </a:lnTo>
                  <a:lnTo>
                    <a:pt x="227" y="143"/>
                  </a:lnTo>
                  <a:lnTo>
                    <a:pt x="228" y="145"/>
                  </a:lnTo>
                  <a:lnTo>
                    <a:pt x="228" y="149"/>
                  </a:lnTo>
                  <a:lnTo>
                    <a:pt x="229" y="151"/>
                  </a:lnTo>
                  <a:lnTo>
                    <a:pt x="228" y="152"/>
                  </a:lnTo>
                  <a:lnTo>
                    <a:pt x="227" y="152"/>
                  </a:lnTo>
                  <a:lnTo>
                    <a:pt x="226" y="154"/>
                  </a:lnTo>
                  <a:lnTo>
                    <a:pt x="223" y="156"/>
                  </a:lnTo>
                  <a:lnTo>
                    <a:pt x="219" y="158"/>
                  </a:lnTo>
                  <a:lnTo>
                    <a:pt x="212" y="160"/>
                  </a:lnTo>
                  <a:lnTo>
                    <a:pt x="204" y="165"/>
                  </a:lnTo>
                  <a:lnTo>
                    <a:pt x="192" y="171"/>
                  </a:lnTo>
                  <a:lnTo>
                    <a:pt x="192" y="172"/>
                  </a:lnTo>
                  <a:lnTo>
                    <a:pt x="192" y="173"/>
                  </a:lnTo>
                  <a:lnTo>
                    <a:pt x="197" y="172"/>
                  </a:lnTo>
                  <a:lnTo>
                    <a:pt x="201" y="171"/>
                  </a:lnTo>
                  <a:lnTo>
                    <a:pt x="206" y="169"/>
                  </a:lnTo>
                  <a:lnTo>
                    <a:pt x="211" y="167"/>
                  </a:lnTo>
                  <a:lnTo>
                    <a:pt x="215" y="165"/>
                  </a:lnTo>
                  <a:lnTo>
                    <a:pt x="221" y="164"/>
                  </a:lnTo>
                  <a:lnTo>
                    <a:pt x="226" y="162"/>
                  </a:lnTo>
                  <a:lnTo>
                    <a:pt x="230" y="159"/>
                  </a:lnTo>
                  <a:lnTo>
                    <a:pt x="231" y="160"/>
                  </a:lnTo>
                  <a:lnTo>
                    <a:pt x="231" y="162"/>
                  </a:lnTo>
                  <a:lnTo>
                    <a:pt x="231" y="164"/>
                  </a:lnTo>
                  <a:lnTo>
                    <a:pt x="233" y="165"/>
                  </a:lnTo>
                  <a:lnTo>
                    <a:pt x="231" y="166"/>
                  </a:lnTo>
                  <a:lnTo>
                    <a:pt x="230" y="167"/>
                  </a:lnTo>
                  <a:lnTo>
                    <a:pt x="226" y="170"/>
                  </a:lnTo>
                  <a:lnTo>
                    <a:pt x="218" y="173"/>
                  </a:lnTo>
                  <a:lnTo>
                    <a:pt x="218" y="174"/>
                  </a:lnTo>
                  <a:lnTo>
                    <a:pt x="219" y="175"/>
                  </a:lnTo>
                  <a:lnTo>
                    <a:pt x="219" y="177"/>
                  </a:lnTo>
                  <a:lnTo>
                    <a:pt x="219" y="178"/>
                  </a:lnTo>
                  <a:lnTo>
                    <a:pt x="220" y="177"/>
                  </a:lnTo>
                  <a:lnTo>
                    <a:pt x="221" y="177"/>
                  </a:lnTo>
                  <a:lnTo>
                    <a:pt x="222" y="177"/>
                  </a:lnTo>
                  <a:lnTo>
                    <a:pt x="223" y="175"/>
                  </a:lnTo>
                  <a:lnTo>
                    <a:pt x="223" y="177"/>
                  </a:lnTo>
                  <a:lnTo>
                    <a:pt x="224" y="177"/>
                  </a:lnTo>
                  <a:lnTo>
                    <a:pt x="224" y="178"/>
                  </a:lnTo>
                  <a:lnTo>
                    <a:pt x="224" y="179"/>
                  </a:lnTo>
                  <a:lnTo>
                    <a:pt x="189" y="195"/>
                  </a:lnTo>
                  <a:lnTo>
                    <a:pt x="161" y="208"/>
                  </a:lnTo>
                  <a:lnTo>
                    <a:pt x="139" y="218"/>
                  </a:lnTo>
                  <a:lnTo>
                    <a:pt x="122" y="226"/>
                  </a:lnTo>
                  <a:lnTo>
                    <a:pt x="107" y="233"/>
                  </a:lnTo>
                  <a:lnTo>
                    <a:pt x="91" y="239"/>
                  </a:lnTo>
                  <a:lnTo>
                    <a:pt x="73" y="247"/>
                  </a:lnTo>
                  <a:lnTo>
                    <a:pt x="53" y="25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3" name="Freeform 56"/>
            <p:cNvSpPr>
              <a:spLocks/>
            </p:cNvSpPr>
            <p:nvPr/>
          </p:nvSpPr>
          <p:spPr bwMode="auto">
            <a:xfrm>
              <a:off x="1382" y="3556"/>
              <a:ext cx="21" cy="17"/>
            </a:xfrm>
            <a:custGeom>
              <a:avLst/>
              <a:gdLst>
                <a:gd name="T0" fmla="*/ 5 w 41"/>
                <a:gd name="T1" fmla="*/ 4 h 34"/>
                <a:gd name="T2" fmla="*/ 4 w 41"/>
                <a:gd name="T3" fmla="*/ 4 h 34"/>
                <a:gd name="T4" fmla="*/ 4 w 41"/>
                <a:gd name="T5" fmla="*/ 4 h 34"/>
                <a:gd name="T6" fmla="*/ 3 w 41"/>
                <a:gd name="T7" fmla="*/ 4 h 34"/>
                <a:gd name="T8" fmla="*/ 2 w 41"/>
                <a:gd name="T9" fmla="*/ 5 h 34"/>
                <a:gd name="T10" fmla="*/ 1 w 41"/>
                <a:gd name="T11" fmla="*/ 3 h 34"/>
                <a:gd name="T12" fmla="*/ 0 w 41"/>
                <a:gd name="T13" fmla="*/ 2 h 34"/>
                <a:gd name="T14" fmla="*/ 1 w 41"/>
                <a:gd name="T15" fmla="*/ 1 h 34"/>
                <a:gd name="T16" fmla="*/ 3 w 41"/>
                <a:gd name="T17" fmla="*/ 0 h 34"/>
                <a:gd name="T18" fmla="*/ 3 w 41"/>
                <a:gd name="T19" fmla="*/ 1 h 34"/>
                <a:gd name="T20" fmla="*/ 4 w 41"/>
                <a:gd name="T21" fmla="*/ 2 h 34"/>
                <a:gd name="T22" fmla="*/ 5 w 41"/>
                <a:gd name="T23" fmla="*/ 2 h 34"/>
                <a:gd name="T24" fmla="*/ 6 w 41"/>
                <a:gd name="T25" fmla="*/ 3 h 34"/>
                <a:gd name="T26" fmla="*/ 5 w 41"/>
                <a:gd name="T27" fmla="*/ 3 h 34"/>
                <a:gd name="T28" fmla="*/ 5 w 41"/>
                <a:gd name="T29" fmla="*/ 3 h 34"/>
                <a:gd name="T30" fmla="*/ 5 w 41"/>
                <a:gd name="T31" fmla="*/ 4 h 34"/>
                <a:gd name="T32" fmla="*/ 5 w 41"/>
                <a:gd name="T33" fmla="*/ 4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34">
                  <a:moveTo>
                    <a:pt x="39" y="25"/>
                  </a:moveTo>
                  <a:lnTo>
                    <a:pt x="32" y="27"/>
                  </a:lnTo>
                  <a:lnTo>
                    <a:pt x="26" y="30"/>
                  </a:lnTo>
                  <a:lnTo>
                    <a:pt x="20" y="32"/>
                  </a:lnTo>
                  <a:lnTo>
                    <a:pt x="14" y="34"/>
                  </a:lnTo>
                  <a:lnTo>
                    <a:pt x="5" y="22"/>
                  </a:lnTo>
                  <a:lnTo>
                    <a:pt x="0" y="11"/>
                  </a:lnTo>
                  <a:lnTo>
                    <a:pt x="3" y="3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30" y="10"/>
                  </a:lnTo>
                  <a:lnTo>
                    <a:pt x="36" y="16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4" name="Freeform 57"/>
            <p:cNvSpPr>
              <a:spLocks/>
            </p:cNvSpPr>
            <p:nvPr/>
          </p:nvSpPr>
          <p:spPr bwMode="auto">
            <a:xfrm>
              <a:off x="1517" y="3471"/>
              <a:ext cx="35" cy="46"/>
            </a:xfrm>
            <a:custGeom>
              <a:avLst/>
              <a:gdLst>
                <a:gd name="T0" fmla="*/ 1 w 70"/>
                <a:gd name="T1" fmla="*/ 12 h 92"/>
                <a:gd name="T2" fmla="*/ 1 w 70"/>
                <a:gd name="T3" fmla="*/ 12 h 92"/>
                <a:gd name="T4" fmla="*/ 1 w 70"/>
                <a:gd name="T5" fmla="*/ 12 h 92"/>
                <a:gd name="T6" fmla="*/ 1 w 70"/>
                <a:gd name="T7" fmla="*/ 11 h 92"/>
                <a:gd name="T8" fmla="*/ 0 w 70"/>
                <a:gd name="T9" fmla="*/ 11 h 92"/>
                <a:gd name="T10" fmla="*/ 1 w 70"/>
                <a:gd name="T11" fmla="*/ 11 h 92"/>
                <a:gd name="T12" fmla="*/ 1 w 70"/>
                <a:gd name="T13" fmla="*/ 11 h 92"/>
                <a:gd name="T14" fmla="*/ 1 w 70"/>
                <a:gd name="T15" fmla="*/ 11 h 92"/>
                <a:gd name="T16" fmla="*/ 1 w 70"/>
                <a:gd name="T17" fmla="*/ 11 h 92"/>
                <a:gd name="T18" fmla="*/ 1 w 70"/>
                <a:gd name="T19" fmla="*/ 9 h 92"/>
                <a:gd name="T20" fmla="*/ 0 w 70"/>
                <a:gd name="T21" fmla="*/ 7 h 92"/>
                <a:gd name="T22" fmla="*/ 1 w 70"/>
                <a:gd name="T23" fmla="*/ 6 h 92"/>
                <a:gd name="T24" fmla="*/ 1 w 70"/>
                <a:gd name="T25" fmla="*/ 5 h 92"/>
                <a:gd name="T26" fmla="*/ 2 w 70"/>
                <a:gd name="T27" fmla="*/ 4 h 92"/>
                <a:gd name="T28" fmla="*/ 3 w 70"/>
                <a:gd name="T29" fmla="*/ 2 h 92"/>
                <a:gd name="T30" fmla="*/ 4 w 70"/>
                <a:gd name="T31" fmla="*/ 1 h 92"/>
                <a:gd name="T32" fmla="*/ 6 w 70"/>
                <a:gd name="T33" fmla="*/ 0 h 92"/>
                <a:gd name="T34" fmla="*/ 7 w 70"/>
                <a:gd name="T35" fmla="*/ 2 h 92"/>
                <a:gd name="T36" fmla="*/ 7 w 70"/>
                <a:gd name="T37" fmla="*/ 4 h 92"/>
                <a:gd name="T38" fmla="*/ 8 w 70"/>
                <a:gd name="T39" fmla="*/ 6 h 92"/>
                <a:gd name="T40" fmla="*/ 9 w 70"/>
                <a:gd name="T41" fmla="*/ 8 h 92"/>
                <a:gd name="T42" fmla="*/ 9 w 70"/>
                <a:gd name="T43" fmla="*/ 8 h 92"/>
                <a:gd name="T44" fmla="*/ 9 w 70"/>
                <a:gd name="T45" fmla="*/ 8 h 92"/>
                <a:gd name="T46" fmla="*/ 8 w 70"/>
                <a:gd name="T47" fmla="*/ 8 h 92"/>
                <a:gd name="T48" fmla="*/ 8 w 70"/>
                <a:gd name="T49" fmla="*/ 9 h 92"/>
                <a:gd name="T50" fmla="*/ 7 w 70"/>
                <a:gd name="T51" fmla="*/ 8 h 92"/>
                <a:gd name="T52" fmla="*/ 7 w 70"/>
                <a:gd name="T53" fmla="*/ 7 h 92"/>
                <a:gd name="T54" fmla="*/ 6 w 70"/>
                <a:gd name="T55" fmla="*/ 7 h 92"/>
                <a:gd name="T56" fmla="*/ 6 w 70"/>
                <a:gd name="T57" fmla="*/ 6 h 92"/>
                <a:gd name="T58" fmla="*/ 5 w 70"/>
                <a:gd name="T59" fmla="*/ 6 h 92"/>
                <a:gd name="T60" fmla="*/ 5 w 70"/>
                <a:gd name="T61" fmla="*/ 5 h 92"/>
                <a:gd name="T62" fmla="*/ 4 w 70"/>
                <a:gd name="T63" fmla="*/ 5 h 92"/>
                <a:gd name="T64" fmla="*/ 3 w 70"/>
                <a:gd name="T65" fmla="*/ 5 h 92"/>
                <a:gd name="T66" fmla="*/ 1 w 70"/>
                <a:gd name="T67" fmla="*/ 6 h 92"/>
                <a:gd name="T68" fmla="*/ 1 w 70"/>
                <a:gd name="T69" fmla="*/ 7 h 92"/>
                <a:gd name="T70" fmla="*/ 2 w 70"/>
                <a:gd name="T71" fmla="*/ 9 h 92"/>
                <a:gd name="T72" fmla="*/ 3 w 70"/>
                <a:gd name="T73" fmla="*/ 11 h 92"/>
                <a:gd name="T74" fmla="*/ 2 w 70"/>
                <a:gd name="T75" fmla="*/ 11 h 92"/>
                <a:gd name="T76" fmla="*/ 2 w 70"/>
                <a:gd name="T77" fmla="*/ 11 h 92"/>
                <a:gd name="T78" fmla="*/ 1 w 70"/>
                <a:gd name="T79" fmla="*/ 12 h 92"/>
                <a:gd name="T80" fmla="*/ 1 w 70"/>
                <a:gd name="T81" fmla="*/ 12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0" h="92">
                  <a:moveTo>
                    <a:pt x="2" y="92"/>
                  </a:moveTo>
                  <a:lnTo>
                    <a:pt x="2" y="91"/>
                  </a:lnTo>
                  <a:lnTo>
                    <a:pt x="1" y="89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6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4" y="84"/>
                  </a:lnTo>
                  <a:lnTo>
                    <a:pt x="1" y="69"/>
                  </a:lnTo>
                  <a:lnTo>
                    <a:pt x="0" y="55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11" y="25"/>
                  </a:lnTo>
                  <a:lnTo>
                    <a:pt x="19" y="16"/>
                  </a:lnTo>
                  <a:lnTo>
                    <a:pt x="31" y="8"/>
                  </a:lnTo>
                  <a:lnTo>
                    <a:pt x="43" y="0"/>
                  </a:lnTo>
                  <a:lnTo>
                    <a:pt x="49" y="13"/>
                  </a:lnTo>
                  <a:lnTo>
                    <a:pt x="56" y="29"/>
                  </a:lnTo>
                  <a:lnTo>
                    <a:pt x="63" y="44"/>
                  </a:lnTo>
                  <a:lnTo>
                    <a:pt x="70" y="59"/>
                  </a:lnTo>
                  <a:lnTo>
                    <a:pt x="68" y="61"/>
                  </a:lnTo>
                  <a:lnTo>
                    <a:pt x="65" y="62"/>
                  </a:lnTo>
                  <a:lnTo>
                    <a:pt x="62" y="64"/>
                  </a:lnTo>
                  <a:lnTo>
                    <a:pt x="60" y="65"/>
                  </a:lnTo>
                  <a:lnTo>
                    <a:pt x="55" y="62"/>
                  </a:lnTo>
                  <a:lnTo>
                    <a:pt x="50" y="56"/>
                  </a:lnTo>
                  <a:lnTo>
                    <a:pt x="47" y="51"/>
                  </a:lnTo>
                  <a:lnTo>
                    <a:pt x="43" y="46"/>
                  </a:lnTo>
                  <a:lnTo>
                    <a:pt x="39" y="41"/>
                  </a:lnTo>
                  <a:lnTo>
                    <a:pt x="35" y="38"/>
                  </a:lnTo>
                  <a:lnTo>
                    <a:pt x="30" y="35"/>
                  </a:lnTo>
                  <a:lnTo>
                    <a:pt x="24" y="34"/>
                  </a:lnTo>
                  <a:lnTo>
                    <a:pt x="8" y="46"/>
                  </a:lnTo>
                  <a:lnTo>
                    <a:pt x="5" y="55"/>
                  </a:lnTo>
                  <a:lnTo>
                    <a:pt x="10" y="66"/>
                  </a:lnTo>
                  <a:lnTo>
                    <a:pt x="18" y="86"/>
                  </a:lnTo>
                  <a:lnTo>
                    <a:pt x="13" y="87"/>
                  </a:lnTo>
                  <a:lnTo>
                    <a:pt x="10" y="88"/>
                  </a:lnTo>
                  <a:lnTo>
                    <a:pt x="6" y="91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5" name="Freeform 58"/>
            <p:cNvSpPr>
              <a:spLocks/>
            </p:cNvSpPr>
            <p:nvPr/>
          </p:nvSpPr>
          <p:spPr bwMode="auto">
            <a:xfrm>
              <a:off x="1525" y="3492"/>
              <a:ext cx="18" cy="20"/>
            </a:xfrm>
            <a:custGeom>
              <a:avLst/>
              <a:gdLst>
                <a:gd name="T0" fmla="*/ 2 w 36"/>
                <a:gd name="T1" fmla="*/ 5 h 39"/>
                <a:gd name="T2" fmla="*/ 1 w 36"/>
                <a:gd name="T3" fmla="*/ 4 h 39"/>
                <a:gd name="T4" fmla="*/ 0 w 36"/>
                <a:gd name="T5" fmla="*/ 2 h 39"/>
                <a:gd name="T6" fmla="*/ 1 w 36"/>
                <a:gd name="T7" fmla="*/ 1 h 39"/>
                <a:gd name="T8" fmla="*/ 2 w 36"/>
                <a:gd name="T9" fmla="*/ 0 h 39"/>
                <a:gd name="T10" fmla="*/ 3 w 36"/>
                <a:gd name="T11" fmla="*/ 1 h 39"/>
                <a:gd name="T12" fmla="*/ 4 w 36"/>
                <a:gd name="T13" fmla="*/ 2 h 39"/>
                <a:gd name="T14" fmla="*/ 5 w 36"/>
                <a:gd name="T15" fmla="*/ 3 h 39"/>
                <a:gd name="T16" fmla="*/ 5 w 36"/>
                <a:gd name="T17" fmla="*/ 4 h 39"/>
                <a:gd name="T18" fmla="*/ 4 w 36"/>
                <a:gd name="T19" fmla="*/ 4 h 39"/>
                <a:gd name="T20" fmla="*/ 3 w 36"/>
                <a:gd name="T21" fmla="*/ 5 h 39"/>
                <a:gd name="T22" fmla="*/ 3 w 36"/>
                <a:gd name="T23" fmla="*/ 5 h 39"/>
                <a:gd name="T24" fmla="*/ 2 w 36"/>
                <a:gd name="T25" fmla="*/ 5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39">
                  <a:moveTo>
                    <a:pt x="11" y="39"/>
                  </a:moveTo>
                  <a:lnTo>
                    <a:pt x="3" y="28"/>
                  </a:lnTo>
                  <a:lnTo>
                    <a:pt x="0" y="14"/>
                  </a:lnTo>
                  <a:lnTo>
                    <a:pt x="2" y="3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28" y="16"/>
                  </a:lnTo>
                  <a:lnTo>
                    <a:pt x="34" y="23"/>
                  </a:lnTo>
                  <a:lnTo>
                    <a:pt x="36" y="28"/>
                  </a:lnTo>
                  <a:lnTo>
                    <a:pt x="30" y="30"/>
                  </a:lnTo>
                  <a:lnTo>
                    <a:pt x="24" y="33"/>
                  </a:lnTo>
                  <a:lnTo>
                    <a:pt x="17" y="37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6" name="Freeform 59"/>
            <p:cNvSpPr>
              <a:spLocks/>
            </p:cNvSpPr>
            <p:nvPr/>
          </p:nvSpPr>
          <p:spPr bwMode="auto">
            <a:xfrm>
              <a:off x="1543" y="3384"/>
              <a:ext cx="85" cy="115"/>
            </a:xfrm>
            <a:custGeom>
              <a:avLst/>
              <a:gdLst>
                <a:gd name="T0" fmla="*/ 0 w 171"/>
                <a:gd name="T1" fmla="*/ 20 h 232"/>
                <a:gd name="T2" fmla="*/ 4 w 171"/>
                <a:gd name="T3" fmla="*/ 18 h 232"/>
                <a:gd name="T4" fmla="*/ 7 w 171"/>
                <a:gd name="T5" fmla="*/ 15 h 232"/>
                <a:gd name="T6" fmla="*/ 7 w 171"/>
                <a:gd name="T7" fmla="*/ 14 h 232"/>
                <a:gd name="T8" fmla="*/ 9 w 171"/>
                <a:gd name="T9" fmla="*/ 14 h 232"/>
                <a:gd name="T10" fmla="*/ 10 w 171"/>
                <a:gd name="T11" fmla="*/ 8 h 232"/>
                <a:gd name="T12" fmla="*/ 11 w 171"/>
                <a:gd name="T13" fmla="*/ 5 h 232"/>
                <a:gd name="T14" fmla="*/ 9 w 171"/>
                <a:gd name="T15" fmla="*/ 11 h 232"/>
                <a:gd name="T16" fmla="*/ 6 w 171"/>
                <a:gd name="T17" fmla="*/ 16 h 232"/>
                <a:gd name="T18" fmla="*/ 2 w 171"/>
                <a:gd name="T19" fmla="*/ 14 h 232"/>
                <a:gd name="T20" fmla="*/ 5 w 171"/>
                <a:gd name="T21" fmla="*/ 4 h 232"/>
                <a:gd name="T22" fmla="*/ 8 w 171"/>
                <a:gd name="T23" fmla="*/ 1 h 232"/>
                <a:gd name="T24" fmla="*/ 12 w 171"/>
                <a:gd name="T25" fmla="*/ 4 h 232"/>
                <a:gd name="T26" fmla="*/ 12 w 171"/>
                <a:gd name="T27" fmla="*/ 3 h 232"/>
                <a:gd name="T28" fmla="*/ 10 w 171"/>
                <a:gd name="T29" fmla="*/ 0 h 232"/>
                <a:gd name="T30" fmla="*/ 13 w 171"/>
                <a:gd name="T31" fmla="*/ 1 h 232"/>
                <a:gd name="T32" fmla="*/ 13 w 171"/>
                <a:gd name="T33" fmla="*/ 2 h 232"/>
                <a:gd name="T34" fmla="*/ 14 w 171"/>
                <a:gd name="T35" fmla="*/ 3 h 232"/>
                <a:gd name="T36" fmla="*/ 14 w 171"/>
                <a:gd name="T37" fmla="*/ 3 h 232"/>
                <a:gd name="T38" fmla="*/ 15 w 171"/>
                <a:gd name="T39" fmla="*/ 4 h 232"/>
                <a:gd name="T40" fmla="*/ 16 w 171"/>
                <a:gd name="T41" fmla="*/ 4 h 232"/>
                <a:gd name="T42" fmla="*/ 14 w 171"/>
                <a:gd name="T43" fmla="*/ 6 h 232"/>
                <a:gd name="T44" fmla="*/ 16 w 171"/>
                <a:gd name="T45" fmla="*/ 5 h 232"/>
                <a:gd name="T46" fmla="*/ 15 w 171"/>
                <a:gd name="T47" fmla="*/ 7 h 232"/>
                <a:gd name="T48" fmla="*/ 15 w 171"/>
                <a:gd name="T49" fmla="*/ 8 h 232"/>
                <a:gd name="T50" fmla="*/ 17 w 171"/>
                <a:gd name="T51" fmla="*/ 7 h 232"/>
                <a:gd name="T52" fmla="*/ 16 w 171"/>
                <a:gd name="T53" fmla="*/ 9 h 232"/>
                <a:gd name="T54" fmla="*/ 15 w 171"/>
                <a:gd name="T55" fmla="*/ 10 h 232"/>
                <a:gd name="T56" fmla="*/ 18 w 171"/>
                <a:gd name="T57" fmla="*/ 8 h 232"/>
                <a:gd name="T58" fmla="*/ 16 w 171"/>
                <a:gd name="T59" fmla="*/ 11 h 232"/>
                <a:gd name="T60" fmla="*/ 19 w 171"/>
                <a:gd name="T61" fmla="*/ 11 h 232"/>
                <a:gd name="T62" fmla="*/ 17 w 171"/>
                <a:gd name="T63" fmla="*/ 12 h 232"/>
                <a:gd name="T64" fmla="*/ 17 w 171"/>
                <a:gd name="T65" fmla="*/ 13 h 232"/>
                <a:gd name="T66" fmla="*/ 19 w 171"/>
                <a:gd name="T67" fmla="*/ 13 h 232"/>
                <a:gd name="T68" fmla="*/ 19 w 171"/>
                <a:gd name="T69" fmla="*/ 14 h 232"/>
                <a:gd name="T70" fmla="*/ 18 w 171"/>
                <a:gd name="T71" fmla="*/ 15 h 232"/>
                <a:gd name="T72" fmla="*/ 19 w 171"/>
                <a:gd name="T73" fmla="*/ 14 h 232"/>
                <a:gd name="T74" fmla="*/ 18 w 171"/>
                <a:gd name="T75" fmla="*/ 16 h 232"/>
                <a:gd name="T76" fmla="*/ 19 w 171"/>
                <a:gd name="T77" fmla="*/ 16 h 232"/>
                <a:gd name="T78" fmla="*/ 20 w 171"/>
                <a:gd name="T79" fmla="*/ 17 h 232"/>
                <a:gd name="T80" fmla="*/ 18 w 171"/>
                <a:gd name="T81" fmla="*/ 18 h 232"/>
                <a:gd name="T82" fmla="*/ 19 w 171"/>
                <a:gd name="T83" fmla="*/ 18 h 232"/>
                <a:gd name="T84" fmla="*/ 21 w 171"/>
                <a:gd name="T85" fmla="*/ 18 h 232"/>
                <a:gd name="T86" fmla="*/ 19 w 171"/>
                <a:gd name="T87" fmla="*/ 20 h 232"/>
                <a:gd name="T88" fmla="*/ 18 w 171"/>
                <a:gd name="T89" fmla="*/ 21 h 232"/>
                <a:gd name="T90" fmla="*/ 21 w 171"/>
                <a:gd name="T91" fmla="*/ 20 h 232"/>
                <a:gd name="T92" fmla="*/ 19 w 171"/>
                <a:gd name="T93" fmla="*/ 21 h 232"/>
                <a:gd name="T94" fmla="*/ 14 w 171"/>
                <a:gd name="T95" fmla="*/ 23 h 232"/>
                <a:gd name="T96" fmla="*/ 15 w 171"/>
                <a:gd name="T97" fmla="*/ 20 h 232"/>
                <a:gd name="T98" fmla="*/ 17 w 171"/>
                <a:gd name="T99" fmla="*/ 15 h 232"/>
                <a:gd name="T100" fmla="*/ 15 w 171"/>
                <a:gd name="T101" fmla="*/ 17 h 232"/>
                <a:gd name="T102" fmla="*/ 12 w 171"/>
                <a:gd name="T103" fmla="*/ 23 h 232"/>
                <a:gd name="T104" fmla="*/ 7 w 171"/>
                <a:gd name="T105" fmla="*/ 26 h 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71" h="232">
                  <a:moveTo>
                    <a:pt x="29" y="232"/>
                  </a:moveTo>
                  <a:lnTo>
                    <a:pt x="19" y="222"/>
                  </a:lnTo>
                  <a:lnTo>
                    <a:pt x="11" y="202"/>
                  </a:lnTo>
                  <a:lnTo>
                    <a:pt x="4" y="181"/>
                  </a:lnTo>
                  <a:lnTo>
                    <a:pt x="0" y="166"/>
                  </a:lnTo>
                  <a:lnTo>
                    <a:pt x="4" y="164"/>
                  </a:lnTo>
                  <a:lnTo>
                    <a:pt x="10" y="162"/>
                  </a:lnTo>
                  <a:lnTo>
                    <a:pt x="18" y="157"/>
                  </a:lnTo>
                  <a:lnTo>
                    <a:pt x="26" y="154"/>
                  </a:lnTo>
                  <a:lnTo>
                    <a:pt x="34" y="149"/>
                  </a:lnTo>
                  <a:lnTo>
                    <a:pt x="43" y="144"/>
                  </a:lnTo>
                  <a:lnTo>
                    <a:pt x="51" y="141"/>
                  </a:lnTo>
                  <a:lnTo>
                    <a:pt x="58" y="136"/>
                  </a:lnTo>
                  <a:lnTo>
                    <a:pt x="60" y="133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60" y="120"/>
                  </a:lnTo>
                  <a:lnTo>
                    <a:pt x="62" y="120"/>
                  </a:lnTo>
                  <a:lnTo>
                    <a:pt x="63" y="119"/>
                  </a:lnTo>
                  <a:lnTo>
                    <a:pt x="64" y="119"/>
                  </a:lnTo>
                  <a:lnTo>
                    <a:pt x="66" y="119"/>
                  </a:lnTo>
                  <a:lnTo>
                    <a:pt x="68" y="119"/>
                  </a:lnTo>
                  <a:lnTo>
                    <a:pt x="72" y="119"/>
                  </a:lnTo>
                  <a:lnTo>
                    <a:pt x="75" y="118"/>
                  </a:lnTo>
                  <a:lnTo>
                    <a:pt x="78" y="106"/>
                  </a:lnTo>
                  <a:lnTo>
                    <a:pt x="80" y="94"/>
                  </a:lnTo>
                  <a:lnTo>
                    <a:pt x="82" y="82"/>
                  </a:lnTo>
                  <a:lnTo>
                    <a:pt x="85" y="71"/>
                  </a:lnTo>
                  <a:lnTo>
                    <a:pt x="87" y="65"/>
                  </a:lnTo>
                  <a:lnTo>
                    <a:pt x="90" y="57"/>
                  </a:lnTo>
                  <a:lnTo>
                    <a:pt x="93" y="49"/>
                  </a:lnTo>
                  <a:lnTo>
                    <a:pt x="93" y="43"/>
                  </a:lnTo>
                  <a:lnTo>
                    <a:pt x="91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8" y="44"/>
                  </a:lnTo>
                  <a:lnTo>
                    <a:pt x="82" y="60"/>
                  </a:lnTo>
                  <a:lnTo>
                    <a:pt x="76" y="76"/>
                  </a:lnTo>
                  <a:lnTo>
                    <a:pt x="72" y="94"/>
                  </a:lnTo>
                  <a:lnTo>
                    <a:pt x="68" y="111"/>
                  </a:lnTo>
                  <a:lnTo>
                    <a:pt x="58" y="114"/>
                  </a:lnTo>
                  <a:lnTo>
                    <a:pt x="52" y="117"/>
                  </a:lnTo>
                  <a:lnTo>
                    <a:pt x="51" y="121"/>
                  </a:lnTo>
                  <a:lnTo>
                    <a:pt x="52" y="131"/>
                  </a:lnTo>
                  <a:lnTo>
                    <a:pt x="45" y="135"/>
                  </a:lnTo>
                  <a:lnTo>
                    <a:pt x="40" y="139"/>
                  </a:lnTo>
                  <a:lnTo>
                    <a:pt x="33" y="142"/>
                  </a:lnTo>
                  <a:lnTo>
                    <a:pt x="27" y="146"/>
                  </a:lnTo>
                  <a:lnTo>
                    <a:pt x="17" y="113"/>
                  </a:lnTo>
                  <a:lnTo>
                    <a:pt x="13" y="96"/>
                  </a:lnTo>
                  <a:lnTo>
                    <a:pt x="19" y="80"/>
                  </a:lnTo>
                  <a:lnTo>
                    <a:pt x="30" y="52"/>
                  </a:lnTo>
                  <a:lnTo>
                    <a:pt x="35" y="44"/>
                  </a:lnTo>
                  <a:lnTo>
                    <a:pt x="41" y="36"/>
                  </a:lnTo>
                  <a:lnTo>
                    <a:pt x="45" y="28"/>
                  </a:lnTo>
                  <a:lnTo>
                    <a:pt x="50" y="20"/>
                  </a:lnTo>
                  <a:lnTo>
                    <a:pt x="56" y="18"/>
                  </a:lnTo>
                  <a:lnTo>
                    <a:pt x="62" y="15"/>
                  </a:lnTo>
                  <a:lnTo>
                    <a:pt x="68" y="13"/>
                  </a:lnTo>
                  <a:lnTo>
                    <a:pt x="78" y="9"/>
                  </a:lnTo>
                  <a:lnTo>
                    <a:pt x="83" y="18"/>
                  </a:lnTo>
                  <a:lnTo>
                    <a:pt x="88" y="22"/>
                  </a:lnTo>
                  <a:lnTo>
                    <a:pt x="91" y="27"/>
                  </a:lnTo>
                  <a:lnTo>
                    <a:pt x="96" y="32"/>
                  </a:lnTo>
                  <a:lnTo>
                    <a:pt x="97" y="30"/>
                  </a:lnTo>
                  <a:lnTo>
                    <a:pt x="100" y="30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0" y="25"/>
                  </a:lnTo>
                  <a:lnTo>
                    <a:pt x="93" y="18"/>
                  </a:lnTo>
                  <a:lnTo>
                    <a:pt x="86" y="10"/>
                  </a:lnTo>
                  <a:lnTo>
                    <a:pt x="82" y="4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9" y="0"/>
                  </a:lnTo>
                  <a:lnTo>
                    <a:pt x="97" y="5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13" y="15"/>
                  </a:lnTo>
                  <a:lnTo>
                    <a:pt x="112" y="17"/>
                  </a:lnTo>
                  <a:lnTo>
                    <a:pt x="112" y="19"/>
                  </a:lnTo>
                  <a:lnTo>
                    <a:pt x="112" y="20"/>
                  </a:lnTo>
                  <a:lnTo>
                    <a:pt x="111" y="22"/>
                  </a:lnTo>
                  <a:lnTo>
                    <a:pt x="113" y="22"/>
                  </a:lnTo>
                  <a:lnTo>
                    <a:pt x="116" y="22"/>
                  </a:lnTo>
                  <a:lnTo>
                    <a:pt x="117" y="22"/>
                  </a:lnTo>
                  <a:lnTo>
                    <a:pt x="119" y="22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0" y="26"/>
                  </a:lnTo>
                  <a:lnTo>
                    <a:pt x="118" y="28"/>
                  </a:lnTo>
                  <a:lnTo>
                    <a:pt x="117" y="29"/>
                  </a:lnTo>
                  <a:lnTo>
                    <a:pt x="116" y="32"/>
                  </a:lnTo>
                  <a:lnTo>
                    <a:pt x="116" y="34"/>
                  </a:lnTo>
                  <a:lnTo>
                    <a:pt x="118" y="33"/>
                  </a:lnTo>
                  <a:lnTo>
                    <a:pt x="119" y="32"/>
                  </a:lnTo>
                  <a:lnTo>
                    <a:pt x="121" y="32"/>
                  </a:lnTo>
                  <a:lnTo>
                    <a:pt x="124" y="30"/>
                  </a:lnTo>
                  <a:lnTo>
                    <a:pt x="125" y="33"/>
                  </a:lnTo>
                  <a:lnTo>
                    <a:pt x="126" y="35"/>
                  </a:lnTo>
                  <a:lnTo>
                    <a:pt x="127" y="36"/>
                  </a:lnTo>
                  <a:lnTo>
                    <a:pt x="128" y="38"/>
                  </a:lnTo>
                  <a:lnTo>
                    <a:pt x="121" y="43"/>
                  </a:lnTo>
                  <a:lnTo>
                    <a:pt x="117" y="45"/>
                  </a:lnTo>
                  <a:lnTo>
                    <a:pt x="116" y="48"/>
                  </a:lnTo>
                  <a:lnTo>
                    <a:pt x="116" y="49"/>
                  </a:lnTo>
                  <a:lnTo>
                    <a:pt x="119" y="49"/>
                  </a:lnTo>
                  <a:lnTo>
                    <a:pt x="123" y="48"/>
                  </a:lnTo>
                  <a:lnTo>
                    <a:pt x="127" y="45"/>
                  </a:lnTo>
                  <a:lnTo>
                    <a:pt x="132" y="44"/>
                  </a:lnTo>
                  <a:lnTo>
                    <a:pt x="133" y="45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4" y="50"/>
                  </a:lnTo>
                  <a:lnTo>
                    <a:pt x="131" y="53"/>
                  </a:lnTo>
                  <a:lnTo>
                    <a:pt x="127" y="56"/>
                  </a:lnTo>
                  <a:lnTo>
                    <a:pt x="123" y="59"/>
                  </a:lnTo>
                  <a:lnTo>
                    <a:pt x="119" y="63"/>
                  </a:lnTo>
                  <a:lnTo>
                    <a:pt x="119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20" y="66"/>
                  </a:lnTo>
                  <a:lnTo>
                    <a:pt x="125" y="64"/>
                  </a:lnTo>
                  <a:lnTo>
                    <a:pt x="131" y="62"/>
                  </a:lnTo>
                  <a:lnTo>
                    <a:pt x="135" y="60"/>
                  </a:lnTo>
                  <a:lnTo>
                    <a:pt x="140" y="58"/>
                  </a:lnTo>
                  <a:lnTo>
                    <a:pt x="140" y="59"/>
                  </a:lnTo>
                  <a:lnTo>
                    <a:pt x="141" y="59"/>
                  </a:lnTo>
                  <a:lnTo>
                    <a:pt x="141" y="60"/>
                  </a:lnTo>
                  <a:lnTo>
                    <a:pt x="142" y="62"/>
                  </a:lnTo>
                  <a:lnTo>
                    <a:pt x="138" y="67"/>
                  </a:lnTo>
                  <a:lnTo>
                    <a:pt x="133" y="72"/>
                  </a:lnTo>
                  <a:lnTo>
                    <a:pt x="127" y="75"/>
                  </a:lnTo>
                  <a:lnTo>
                    <a:pt x="123" y="79"/>
                  </a:lnTo>
                  <a:lnTo>
                    <a:pt x="121" y="80"/>
                  </a:lnTo>
                  <a:lnTo>
                    <a:pt x="123" y="80"/>
                  </a:lnTo>
                  <a:lnTo>
                    <a:pt x="124" y="81"/>
                  </a:lnTo>
                  <a:lnTo>
                    <a:pt x="129" y="79"/>
                  </a:lnTo>
                  <a:lnTo>
                    <a:pt x="134" y="75"/>
                  </a:lnTo>
                  <a:lnTo>
                    <a:pt x="140" y="73"/>
                  </a:lnTo>
                  <a:lnTo>
                    <a:pt x="144" y="71"/>
                  </a:lnTo>
                  <a:lnTo>
                    <a:pt x="147" y="80"/>
                  </a:lnTo>
                  <a:lnTo>
                    <a:pt x="143" y="87"/>
                  </a:lnTo>
                  <a:lnTo>
                    <a:pt x="138" y="91"/>
                  </a:lnTo>
                  <a:lnTo>
                    <a:pt x="128" y="96"/>
                  </a:lnTo>
                  <a:lnTo>
                    <a:pt x="133" y="95"/>
                  </a:lnTo>
                  <a:lnTo>
                    <a:pt x="139" y="94"/>
                  </a:lnTo>
                  <a:lnTo>
                    <a:pt x="146" y="90"/>
                  </a:lnTo>
                  <a:lnTo>
                    <a:pt x="151" y="88"/>
                  </a:lnTo>
                  <a:lnTo>
                    <a:pt x="153" y="90"/>
                  </a:lnTo>
                  <a:lnTo>
                    <a:pt x="153" y="91"/>
                  </a:lnTo>
                  <a:lnTo>
                    <a:pt x="153" y="94"/>
                  </a:lnTo>
                  <a:lnTo>
                    <a:pt x="154" y="96"/>
                  </a:lnTo>
                  <a:lnTo>
                    <a:pt x="149" y="98"/>
                  </a:lnTo>
                  <a:lnTo>
                    <a:pt x="146" y="101"/>
                  </a:lnTo>
                  <a:lnTo>
                    <a:pt x="141" y="103"/>
                  </a:lnTo>
                  <a:lnTo>
                    <a:pt x="136" y="105"/>
                  </a:lnTo>
                  <a:lnTo>
                    <a:pt x="138" y="106"/>
                  </a:lnTo>
                  <a:lnTo>
                    <a:pt x="139" y="108"/>
                  </a:lnTo>
                  <a:lnTo>
                    <a:pt x="139" y="109"/>
                  </a:lnTo>
                  <a:lnTo>
                    <a:pt x="143" y="106"/>
                  </a:lnTo>
                  <a:lnTo>
                    <a:pt x="147" y="105"/>
                  </a:lnTo>
                  <a:lnTo>
                    <a:pt x="150" y="103"/>
                  </a:lnTo>
                  <a:lnTo>
                    <a:pt x="155" y="102"/>
                  </a:lnTo>
                  <a:lnTo>
                    <a:pt x="156" y="104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7" y="112"/>
                  </a:lnTo>
                  <a:lnTo>
                    <a:pt x="156" y="113"/>
                  </a:lnTo>
                  <a:lnTo>
                    <a:pt x="154" y="116"/>
                  </a:lnTo>
                  <a:lnTo>
                    <a:pt x="153" y="117"/>
                  </a:lnTo>
                  <a:lnTo>
                    <a:pt x="150" y="119"/>
                  </a:lnTo>
                  <a:lnTo>
                    <a:pt x="150" y="120"/>
                  </a:lnTo>
                  <a:lnTo>
                    <a:pt x="150" y="121"/>
                  </a:lnTo>
                  <a:lnTo>
                    <a:pt x="151" y="123"/>
                  </a:lnTo>
                  <a:lnTo>
                    <a:pt x="154" y="121"/>
                  </a:lnTo>
                  <a:lnTo>
                    <a:pt x="155" y="120"/>
                  </a:lnTo>
                  <a:lnTo>
                    <a:pt x="157" y="120"/>
                  </a:lnTo>
                  <a:lnTo>
                    <a:pt x="158" y="119"/>
                  </a:lnTo>
                  <a:lnTo>
                    <a:pt x="159" y="125"/>
                  </a:lnTo>
                  <a:lnTo>
                    <a:pt x="158" y="128"/>
                  </a:lnTo>
                  <a:lnTo>
                    <a:pt x="155" y="131"/>
                  </a:lnTo>
                  <a:lnTo>
                    <a:pt x="150" y="134"/>
                  </a:lnTo>
                  <a:lnTo>
                    <a:pt x="150" y="135"/>
                  </a:lnTo>
                  <a:lnTo>
                    <a:pt x="151" y="135"/>
                  </a:lnTo>
                  <a:lnTo>
                    <a:pt x="151" y="136"/>
                  </a:lnTo>
                  <a:lnTo>
                    <a:pt x="153" y="136"/>
                  </a:lnTo>
                  <a:lnTo>
                    <a:pt x="155" y="135"/>
                  </a:lnTo>
                  <a:lnTo>
                    <a:pt x="158" y="134"/>
                  </a:lnTo>
                  <a:lnTo>
                    <a:pt x="161" y="134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3" y="136"/>
                  </a:lnTo>
                  <a:lnTo>
                    <a:pt x="163" y="138"/>
                  </a:lnTo>
                  <a:lnTo>
                    <a:pt x="164" y="140"/>
                  </a:lnTo>
                  <a:lnTo>
                    <a:pt x="161" y="142"/>
                  </a:lnTo>
                  <a:lnTo>
                    <a:pt x="157" y="144"/>
                  </a:lnTo>
                  <a:lnTo>
                    <a:pt x="154" y="147"/>
                  </a:lnTo>
                  <a:lnTo>
                    <a:pt x="150" y="149"/>
                  </a:lnTo>
                  <a:lnTo>
                    <a:pt x="151" y="150"/>
                  </a:lnTo>
                  <a:lnTo>
                    <a:pt x="151" y="151"/>
                  </a:lnTo>
                  <a:lnTo>
                    <a:pt x="153" y="152"/>
                  </a:lnTo>
                  <a:lnTo>
                    <a:pt x="156" y="150"/>
                  </a:lnTo>
                  <a:lnTo>
                    <a:pt x="159" y="149"/>
                  </a:lnTo>
                  <a:lnTo>
                    <a:pt x="163" y="147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8" y="150"/>
                  </a:lnTo>
                  <a:lnTo>
                    <a:pt x="168" y="152"/>
                  </a:lnTo>
                  <a:lnTo>
                    <a:pt x="169" y="155"/>
                  </a:lnTo>
                  <a:lnTo>
                    <a:pt x="168" y="156"/>
                  </a:lnTo>
                  <a:lnTo>
                    <a:pt x="164" y="158"/>
                  </a:lnTo>
                  <a:lnTo>
                    <a:pt x="157" y="163"/>
                  </a:lnTo>
                  <a:lnTo>
                    <a:pt x="146" y="170"/>
                  </a:lnTo>
                  <a:lnTo>
                    <a:pt x="146" y="171"/>
                  </a:lnTo>
                  <a:lnTo>
                    <a:pt x="146" y="172"/>
                  </a:lnTo>
                  <a:lnTo>
                    <a:pt x="147" y="173"/>
                  </a:lnTo>
                  <a:lnTo>
                    <a:pt x="153" y="171"/>
                  </a:lnTo>
                  <a:lnTo>
                    <a:pt x="158" y="167"/>
                  </a:lnTo>
                  <a:lnTo>
                    <a:pt x="164" y="165"/>
                  </a:lnTo>
                  <a:lnTo>
                    <a:pt x="170" y="163"/>
                  </a:lnTo>
                  <a:lnTo>
                    <a:pt x="170" y="164"/>
                  </a:lnTo>
                  <a:lnTo>
                    <a:pt x="171" y="165"/>
                  </a:lnTo>
                  <a:lnTo>
                    <a:pt x="171" y="166"/>
                  </a:lnTo>
                  <a:lnTo>
                    <a:pt x="171" y="167"/>
                  </a:lnTo>
                  <a:lnTo>
                    <a:pt x="164" y="171"/>
                  </a:lnTo>
                  <a:lnTo>
                    <a:pt x="156" y="174"/>
                  </a:lnTo>
                  <a:lnTo>
                    <a:pt x="148" y="178"/>
                  </a:lnTo>
                  <a:lnTo>
                    <a:pt x="141" y="181"/>
                  </a:lnTo>
                  <a:lnTo>
                    <a:pt x="133" y="185"/>
                  </a:lnTo>
                  <a:lnTo>
                    <a:pt x="126" y="188"/>
                  </a:lnTo>
                  <a:lnTo>
                    <a:pt x="119" y="192"/>
                  </a:lnTo>
                  <a:lnTo>
                    <a:pt x="112" y="194"/>
                  </a:lnTo>
                  <a:lnTo>
                    <a:pt x="112" y="188"/>
                  </a:lnTo>
                  <a:lnTo>
                    <a:pt x="116" y="180"/>
                  </a:lnTo>
                  <a:lnTo>
                    <a:pt x="120" y="171"/>
                  </a:lnTo>
                  <a:lnTo>
                    <a:pt x="127" y="161"/>
                  </a:lnTo>
                  <a:lnTo>
                    <a:pt x="133" y="150"/>
                  </a:lnTo>
                  <a:lnTo>
                    <a:pt x="139" y="140"/>
                  </a:lnTo>
                  <a:lnTo>
                    <a:pt x="140" y="132"/>
                  </a:lnTo>
                  <a:lnTo>
                    <a:pt x="139" y="125"/>
                  </a:lnTo>
                  <a:lnTo>
                    <a:pt x="138" y="125"/>
                  </a:lnTo>
                  <a:lnTo>
                    <a:pt x="136" y="125"/>
                  </a:lnTo>
                  <a:lnTo>
                    <a:pt x="135" y="126"/>
                  </a:lnTo>
                  <a:lnTo>
                    <a:pt x="134" y="126"/>
                  </a:lnTo>
                  <a:lnTo>
                    <a:pt x="131" y="135"/>
                  </a:lnTo>
                  <a:lnTo>
                    <a:pt x="126" y="144"/>
                  </a:lnTo>
                  <a:lnTo>
                    <a:pt x="121" y="154"/>
                  </a:lnTo>
                  <a:lnTo>
                    <a:pt x="117" y="163"/>
                  </a:lnTo>
                  <a:lnTo>
                    <a:pt x="112" y="172"/>
                  </a:lnTo>
                  <a:lnTo>
                    <a:pt x="108" y="181"/>
                  </a:lnTo>
                  <a:lnTo>
                    <a:pt x="103" y="191"/>
                  </a:lnTo>
                  <a:lnTo>
                    <a:pt x="98" y="200"/>
                  </a:lnTo>
                  <a:lnTo>
                    <a:pt x="89" y="203"/>
                  </a:lnTo>
                  <a:lnTo>
                    <a:pt x="80" y="208"/>
                  </a:lnTo>
                  <a:lnTo>
                    <a:pt x="72" y="211"/>
                  </a:lnTo>
                  <a:lnTo>
                    <a:pt x="63" y="216"/>
                  </a:lnTo>
                  <a:lnTo>
                    <a:pt x="55" y="220"/>
                  </a:lnTo>
                  <a:lnTo>
                    <a:pt x="45" y="224"/>
                  </a:lnTo>
                  <a:lnTo>
                    <a:pt x="37" y="229"/>
                  </a:lnTo>
                  <a:lnTo>
                    <a:pt x="29" y="232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7" name="Freeform 60"/>
            <p:cNvSpPr>
              <a:spLocks/>
            </p:cNvSpPr>
            <p:nvPr/>
          </p:nvSpPr>
          <p:spPr bwMode="auto">
            <a:xfrm>
              <a:off x="1430" y="3440"/>
              <a:ext cx="31" cy="62"/>
            </a:xfrm>
            <a:custGeom>
              <a:avLst/>
              <a:gdLst>
                <a:gd name="T0" fmla="*/ 0 w 64"/>
                <a:gd name="T1" fmla="*/ 15 h 126"/>
                <a:gd name="T2" fmla="*/ 0 w 64"/>
                <a:gd name="T3" fmla="*/ 14 h 126"/>
                <a:gd name="T4" fmla="*/ 0 w 64"/>
                <a:gd name="T5" fmla="*/ 12 h 126"/>
                <a:gd name="T6" fmla="*/ 1 w 64"/>
                <a:gd name="T7" fmla="*/ 10 h 126"/>
                <a:gd name="T8" fmla="*/ 2 w 64"/>
                <a:gd name="T9" fmla="*/ 8 h 126"/>
                <a:gd name="T10" fmla="*/ 3 w 64"/>
                <a:gd name="T11" fmla="*/ 5 h 126"/>
                <a:gd name="T12" fmla="*/ 4 w 64"/>
                <a:gd name="T13" fmla="*/ 3 h 126"/>
                <a:gd name="T14" fmla="*/ 5 w 64"/>
                <a:gd name="T15" fmla="*/ 2 h 126"/>
                <a:gd name="T16" fmla="*/ 5 w 64"/>
                <a:gd name="T17" fmla="*/ 0 h 126"/>
                <a:gd name="T18" fmla="*/ 6 w 64"/>
                <a:gd name="T19" fmla="*/ 0 h 126"/>
                <a:gd name="T20" fmla="*/ 6 w 64"/>
                <a:gd name="T21" fmla="*/ 0 h 126"/>
                <a:gd name="T22" fmla="*/ 7 w 64"/>
                <a:gd name="T23" fmla="*/ 0 h 126"/>
                <a:gd name="T24" fmla="*/ 7 w 64"/>
                <a:gd name="T25" fmla="*/ 0 h 126"/>
                <a:gd name="T26" fmla="*/ 7 w 64"/>
                <a:gd name="T27" fmla="*/ 1 h 126"/>
                <a:gd name="T28" fmla="*/ 6 w 64"/>
                <a:gd name="T29" fmla="*/ 3 h 126"/>
                <a:gd name="T30" fmla="*/ 5 w 64"/>
                <a:gd name="T31" fmla="*/ 5 h 126"/>
                <a:gd name="T32" fmla="*/ 4 w 64"/>
                <a:gd name="T33" fmla="*/ 7 h 126"/>
                <a:gd name="T34" fmla="*/ 4 w 64"/>
                <a:gd name="T35" fmla="*/ 8 h 126"/>
                <a:gd name="T36" fmla="*/ 4 w 64"/>
                <a:gd name="T37" fmla="*/ 9 h 126"/>
                <a:gd name="T38" fmla="*/ 3 w 64"/>
                <a:gd name="T39" fmla="*/ 10 h 126"/>
                <a:gd name="T40" fmla="*/ 3 w 64"/>
                <a:gd name="T41" fmla="*/ 11 h 126"/>
                <a:gd name="T42" fmla="*/ 2 w 64"/>
                <a:gd name="T43" fmla="*/ 12 h 126"/>
                <a:gd name="T44" fmla="*/ 1 w 64"/>
                <a:gd name="T45" fmla="*/ 12 h 126"/>
                <a:gd name="T46" fmla="*/ 1 w 64"/>
                <a:gd name="T47" fmla="*/ 13 h 126"/>
                <a:gd name="T48" fmla="*/ 1 w 64"/>
                <a:gd name="T49" fmla="*/ 14 h 126"/>
                <a:gd name="T50" fmla="*/ 1 w 64"/>
                <a:gd name="T51" fmla="*/ 14 h 126"/>
                <a:gd name="T52" fmla="*/ 0 w 64"/>
                <a:gd name="T53" fmla="*/ 15 h 126"/>
                <a:gd name="T54" fmla="*/ 0 w 64"/>
                <a:gd name="T55" fmla="*/ 15 h 126"/>
                <a:gd name="T56" fmla="*/ 0 w 64"/>
                <a:gd name="T57" fmla="*/ 15 h 1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4" h="126">
                  <a:moveTo>
                    <a:pt x="0" y="126"/>
                  </a:moveTo>
                  <a:lnTo>
                    <a:pt x="0" y="117"/>
                  </a:lnTo>
                  <a:lnTo>
                    <a:pt x="4" y="103"/>
                  </a:lnTo>
                  <a:lnTo>
                    <a:pt x="10" y="85"/>
                  </a:lnTo>
                  <a:lnTo>
                    <a:pt x="17" y="67"/>
                  </a:lnTo>
                  <a:lnTo>
                    <a:pt x="25" y="47"/>
                  </a:lnTo>
                  <a:lnTo>
                    <a:pt x="33" y="30"/>
                  </a:lnTo>
                  <a:lnTo>
                    <a:pt x="41" y="16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3" y="4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57" y="14"/>
                  </a:lnTo>
                  <a:lnTo>
                    <a:pt x="50" y="28"/>
                  </a:lnTo>
                  <a:lnTo>
                    <a:pt x="43" y="43"/>
                  </a:lnTo>
                  <a:lnTo>
                    <a:pt x="36" y="57"/>
                  </a:lnTo>
                  <a:lnTo>
                    <a:pt x="34" y="66"/>
                  </a:lnTo>
                  <a:lnTo>
                    <a:pt x="32" y="75"/>
                  </a:lnTo>
                  <a:lnTo>
                    <a:pt x="28" y="84"/>
                  </a:lnTo>
                  <a:lnTo>
                    <a:pt x="26" y="93"/>
                  </a:lnTo>
                  <a:lnTo>
                    <a:pt x="19" y="98"/>
                  </a:lnTo>
                  <a:lnTo>
                    <a:pt x="15" y="102"/>
                  </a:lnTo>
                  <a:lnTo>
                    <a:pt x="14" y="105"/>
                  </a:lnTo>
                  <a:lnTo>
                    <a:pt x="15" y="113"/>
                  </a:lnTo>
                  <a:lnTo>
                    <a:pt x="11" y="118"/>
                  </a:lnTo>
                  <a:lnTo>
                    <a:pt x="7" y="121"/>
                  </a:lnTo>
                  <a:lnTo>
                    <a:pt x="5" y="12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8" name="Freeform 61"/>
            <p:cNvSpPr>
              <a:spLocks/>
            </p:cNvSpPr>
            <p:nvPr/>
          </p:nvSpPr>
          <p:spPr bwMode="auto">
            <a:xfrm>
              <a:off x="1542" y="3318"/>
              <a:ext cx="47" cy="70"/>
            </a:xfrm>
            <a:custGeom>
              <a:avLst/>
              <a:gdLst>
                <a:gd name="T0" fmla="*/ 6 w 95"/>
                <a:gd name="T1" fmla="*/ 17 h 142"/>
                <a:gd name="T2" fmla="*/ 6 w 95"/>
                <a:gd name="T3" fmla="*/ 14 h 142"/>
                <a:gd name="T4" fmla="*/ 6 w 95"/>
                <a:gd name="T5" fmla="*/ 13 h 142"/>
                <a:gd name="T6" fmla="*/ 8 w 95"/>
                <a:gd name="T7" fmla="*/ 12 h 142"/>
                <a:gd name="T8" fmla="*/ 9 w 95"/>
                <a:gd name="T9" fmla="*/ 10 h 142"/>
                <a:gd name="T10" fmla="*/ 8 w 95"/>
                <a:gd name="T11" fmla="*/ 9 h 142"/>
                <a:gd name="T12" fmla="*/ 6 w 95"/>
                <a:gd name="T13" fmla="*/ 10 h 142"/>
                <a:gd name="T14" fmla="*/ 4 w 95"/>
                <a:gd name="T15" fmla="*/ 10 h 142"/>
                <a:gd name="T16" fmla="*/ 3 w 95"/>
                <a:gd name="T17" fmla="*/ 9 h 142"/>
                <a:gd name="T18" fmla="*/ 3 w 95"/>
                <a:gd name="T19" fmla="*/ 9 h 142"/>
                <a:gd name="T20" fmla="*/ 2 w 95"/>
                <a:gd name="T21" fmla="*/ 8 h 142"/>
                <a:gd name="T22" fmla="*/ 0 w 95"/>
                <a:gd name="T23" fmla="*/ 9 h 142"/>
                <a:gd name="T24" fmla="*/ 0 w 95"/>
                <a:gd name="T25" fmla="*/ 7 h 142"/>
                <a:gd name="T26" fmla="*/ 1 w 95"/>
                <a:gd name="T27" fmla="*/ 4 h 142"/>
                <a:gd name="T28" fmla="*/ 2 w 95"/>
                <a:gd name="T29" fmla="*/ 2 h 142"/>
                <a:gd name="T30" fmla="*/ 4 w 95"/>
                <a:gd name="T31" fmla="*/ 0 h 142"/>
                <a:gd name="T32" fmla="*/ 6 w 95"/>
                <a:gd name="T33" fmla="*/ 0 h 142"/>
                <a:gd name="T34" fmla="*/ 6 w 95"/>
                <a:gd name="T35" fmla="*/ 1 h 142"/>
                <a:gd name="T36" fmla="*/ 7 w 95"/>
                <a:gd name="T37" fmla="*/ 1 h 142"/>
                <a:gd name="T38" fmla="*/ 8 w 95"/>
                <a:gd name="T39" fmla="*/ 1 h 142"/>
                <a:gd name="T40" fmla="*/ 10 w 95"/>
                <a:gd name="T41" fmla="*/ 2 h 142"/>
                <a:gd name="T42" fmla="*/ 11 w 95"/>
                <a:gd name="T43" fmla="*/ 4 h 142"/>
                <a:gd name="T44" fmla="*/ 11 w 95"/>
                <a:gd name="T45" fmla="*/ 5 h 142"/>
                <a:gd name="T46" fmla="*/ 11 w 95"/>
                <a:gd name="T47" fmla="*/ 5 h 142"/>
                <a:gd name="T48" fmla="*/ 11 w 95"/>
                <a:gd name="T49" fmla="*/ 6 h 142"/>
                <a:gd name="T50" fmla="*/ 10 w 95"/>
                <a:gd name="T51" fmla="*/ 7 h 142"/>
                <a:gd name="T52" fmla="*/ 10 w 95"/>
                <a:gd name="T53" fmla="*/ 8 h 142"/>
                <a:gd name="T54" fmla="*/ 10 w 95"/>
                <a:gd name="T55" fmla="*/ 8 h 142"/>
                <a:gd name="T56" fmla="*/ 11 w 95"/>
                <a:gd name="T57" fmla="*/ 8 h 142"/>
                <a:gd name="T58" fmla="*/ 11 w 95"/>
                <a:gd name="T59" fmla="*/ 8 h 142"/>
                <a:gd name="T60" fmla="*/ 11 w 95"/>
                <a:gd name="T61" fmla="*/ 8 h 142"/>
                <a:gd name="T62" fmla="*/ 10 w 95"/>
                <a:gd name="T63" fmla="*/ 8 h 142"/>
                <a:gd name="T64" fmla="*/ 10 w 95"/>
                <a:gd name="T65" fmla="*/ 9 h 142"/>
                <a:gd name="T66" fmla="*/ 11 w 95"/>
                <a:gd name="T67" fmla="*/ 9 h 142"/>
                <a:gd name="T68" fmla="*/ 10 w 95"/>
                <a:gd name="T69" fmla="*/ 10 h 142"/>
                <a:gd name="T70" fmla="*/ 10 w 95"/>
                <a:gd name="T71" fmla="*/ 10 h 142"/>
                <a:gd name="T72" fmla="*/ 10 w 95"/>
                <a:gd name="T73" fmla="*/ 10 h 142"/>
                <a:gd name="T74" fmla="*/ 10 w 95"/>
                <a:gd name="T75" fmla="*/ 10 h 142"/>
                <a:gd name="T76" fmla="*/ 10 w 95"/>
                <a:gd name="T77" fmla="*/ 11 h 142"/>
                <a:gd name="T78" fmla="*/ 10 w 95"/>
                <a:gd name="T79" fmla="*/ 11 h 142"/>
                <a:gd name="T80" fmla="*/ 10 w 95"/>
                <a:gd name="T81" fmla="*/ 12 h 142"/>
                <a:gd name="T82" fmla="*/ 10 w 95"/>
                <a:gd name="T83" fmla="*/ 13 h 142"/>
                <a:gd name="T84" fmla="*/ 9 w 95"/>
                <a:gd name="T85" fmla="*/ 13 h 142"/>
                <a:gd name="T86" fmla="*/ 9 w 95"/>
                <a:gd name="T87" fmla="*/ 14 h 142"/>
                <a:gd name="T88" fmla="*/ 10 w 95"/>
                <a:gd name="T89" fmla="*/ 14 h 142"/>
                <a:gd name="T90" fmla="*/ 10 w 95"/>
                <a:gd name="T91" fmla="*/ 14 h 142"/>
                <a:gd name="T92" fmla="*/ 10 w 95"/>
                <a:gd name="T93" fmla="*/ 14 h 142"/>
                <a:gd name="T94" fmla="*/ 9 w 95"/>
                <a:gd name="T95" fmla="*/ 15 h 142"/>
                <a:gd name="T96" fmla="*/ 9 w 95"/>
                <a:gd name="T97" fmla="*/ 15 h 142"/>
                <a:gd name="T98" fmla="*/ 9 w 95"/>
                <a:gd name="T99" fmla="*/ 15 h 142"/>
                <a:gd name="T100" fmla="*/ 9 w 95"/>
                <a:gd name="T101" fmla="*/ 15 h 142"/>
                <a:gd name="T102" fmla="*/ 9 w 95"/>
                <a:gd name="T103" fmla="*/ 15 h 142"/>
                <a:gd name="T104" fmla="*/ 9 w 95"/>
                <a:gd name="T105" fmla="*/ 16 h 142"/>
                <a:gd name="T106" fmla="*/ 8 w 95"/>
                <a:gd name="T107" fmla="*/ 17 h 1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" h="142">
                  <a:moveTo>
                    <a:pt x="60" y="142"/>
                  </a:moveTo>
                  <a:lnTo>
                    <a:pt x="53" y="137"/>
                  </a:lnTo>
                  <a:lnTo>
                    <a:pt x="50" y="128"/>
                  </a:lnTo>
                  <a:lnTo>
                    <a:pt x="49" y="119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61" y="106"/>
                  </a:lnTo>
                  <a:lnTo>
                    <a:pt x="67" y="103"/>
                  </a:lnTo>
                  <a:lnTo>
                    <a:pt x="74" y="98"/>
                  </a:lnTo>
                  <a:lnTo>
                    <a:pt x="76" y="88"/>
                  </a:lnTo>
                  <a:lnTo>
                    <a:pt x="73" y="82"/>
                  </a:lnTo>
                  <a:lnTo>
                    <a:pt x="67" y="79"/>
                  </a:lnTo>
                  <a:lnTo>
                    <a:pt x="59" y="79"/>
                  </a:lnTo>
                  <a:lnTo>
                    <a:pt x="51" y="81"/>
                  </a:lnTo>
                  <a:lnTo>
                    <a:pt x="42" y="82"/>
                  </a:lnTo>
                  <a:lnTo>
                    <a:pt x="35" y="83"/>
                  </a:lnTo>
                  <a:lnTo>
                    <a:pt x="30" y="83"/>
                  </a:lnTo>
                  <a:lnTo>
                    <a:pt x="29" y="78"/>
                  </a:lnTo>
                  <a:lnTo>
                    <a:pt x="28" y="76"/>
                  </a:lnTo>
                  <a:lnTo>
                    <a:pt x="27" y="74"/>
                  </a:lnTo>
                  <a:lnTo>
                    <a:pt x="25" y="70"/>
                  </a:lnTo>
                  <a:lnTo>
                    <a:pt x="19" y="71"/>
                  </a:lnTo>
                  <a:lnTo>
                    <a:pt x="11" y="73"/>
                  </a:lnTo>
                  <a:lnTo>
                    <a:pt x="5" y="73"/>
                  </a:lnTo>
                  <a:lnTo>
                    <a:pt x="0" y="69"/>
                  </a:lnTo>
                  <a:lnTo>
                    <a:pt x="5" y="60"/>
                  </a:lnTo>
                  <a:lnTo>
                    <a:pt x="8" y="50"/>
                  </a:lnTo>
                  <a:lnTo>
                    <a:pt x="12" y="39"/>
                  </a:lnTo>
                  <a:lnTo>
                    <a:pt x="16" y="29"/>
                  </a:lnTo>
                  <a:lnTo>
                    <a:pt x="22" y="20"/>
                  </a:lnTo>
                  <a:lnTo>
                    <a:pt x="29" y="12"/>
                  </a:lnTo>
                  <a:lnTo>
                    <a:pt x="37" y="5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52" y="7"/>
                  </a:lnTo>
                  <a:lnTo>
                    <a:pt x="54" y="10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6" y="13"/>
                  </a:lnTo>
                  <a:lnTo>
                    <a:pt x="70" y="13"/>
                  </a:lnTo>
                  <a:lnTo>
                    <a:pt x="75" y="13"/>
                  </a:lnTo>
                  <a:lnTo>
                    <a:pt x="80" y="21"/>
                  </a:lnTo>
                  <a:lnTo>
                    <a:pt x="85" y="28"/>
                  </a:lnTo>
                  <a:lnTo>
                    <a:pt x="90" y="35"/>
                  </a:lnTo>
                  <a:lnTo>
                    <a:pt x="95" y="44"/>
                  </a:lnTo>
                  <a:lnTo>
                    <a:pt x="93" y="45"/>
                  </a:lnTo>
                  <a:lnTo>
                    <a:pt x="92" y="46"/>
                  </a:lnTo>
                  <a:lnTo>
                    <a:pt x="91" y="47"/>
                  </a:lnTo>
                  <a:lnTo>
                    <a:pt x="92" y="54"/>
                  </a:lnTo>
                  <a:lnTo>
                    <a:pt x="91" y="58"/>
                  </a:lnTo>
                  <a:lnTo>
                    <a:pt x="87" y="60"/>
                  </a:lnTo>
                  <a:lnTo>
                    <a:pt x="83" y="63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7" y="65"/>
                  </a:lnTo>
                  <a:lnTo>
                    <a:pt x="90" y="63"/>
                  </a:lnTo>
                  <a:lnTo>
                    <a:pt x="90" y="65"/>
                  </a:lnTo>
                  <a:lnTo>
                    <a:pt x="90" y="66"/>
                  </a:lnTo>
                  <a:lnTo>
                    <a:pt x="90" y="67"/>
                  </a:lnTo>
                  <a:lnTo>
                    <a:pt x="90" y="68"/>
                  </a:lnTo>
                  <a:lnTo>
                    <a:pt x="89" y="69"/>
                  </a:lnTo>
                  <a:lnTo>
                    <a:pt x="88" y="69"/>
                  </a:lnTo>
                  <a:lnTo>
                    <a:pt x="87" y="70"/>
                  </a:lnTo>
                  <a:lnTo>
                    <a:pt x="85" y="71"/>
                  </a:lnTo>
                  <a:lnTo>
                    <a:pt x="87" y="73"/>
                  </a:lnTo>
                  <a:lnTo>
                    <a:pt x="87" y="75"/>
                  </a:lnTo>
                  <a:lnTo>
                    <a:pt x="88" y="76"/>
                  </a:lnTo>
                  <a:lnTo>
                    <a:pt x="88" y="78"/>
                  </a:lnTo>
                  <a:lnTo>
                    <a:pt x="85" y="81"/>
                  </a:lnTo>
                  <a:lnTo>
                    <a:pt x="84" y="83"/>
                  </a:lnTo>
                  <a:lnTo>
                    <a:pt x="83" y="84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5" y="86"/>
                  </a:lnTo>
                  <a:lnTo>
                    <a:pt x="87" y="88"/>
                  </a:lnTo>
                  <a:lnTo>
                    <a:pt x="87" y="90"/>
                  </a:lnTo>
                  <a:lnTo>
                    <a:pt x="85" y="92"/>
                  </a:lnTo>
                  <a:lnTo>
                    <a:pt x="84" y="94"/>
                  </a:lnTo>
                  <a:lnTo>
                    <a:pt x="82" y="97"/>
                  </a:lnTo>
                  <a:lnTo>
                    <a:pt x="83" y="101"/>
                  </a:lnTo>
                  <a:lnTo>
                    <a:pt x="83" y="105"/>
                  </a:lnTo>
                  <a:lnTo>
                    <a:pt x="81" y="108"/>
                  </a:lnTo>
                  <a:lnTo>
                    <a:pt x="77" y="111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4"/>
                  </a:lnTo>
                  <a:lnTo>
                    <a:pt x="77" y="115"/>
                  </a:lnTo>
                  <a:lnTo>
                    <a:pt x="80" y="114"/>
                  </a:lnTo>
                  <a:lnTo>
                    <a:pt x="81" y="114"/>
                  </a:lnTo>
                  <a:lnTo>
                    <a:pt x="82" y="115"/>
                  </a:lnTo>
                  <a:lnTo>
                    <a:pt x="81" y="119"/>
                  </a:lnTo>
                  <a:lnTo>
                    <a:pt x="80" y="121"/>
                  </a:lnTo>
                  <a:lnTo>
                    <a:pt x="76" y="123"/>
                  </a:lnTo>
                  <a:lnTo>
                    <a:pt x="73" y="124"/>
                  </a:lnTo>
                  <a:lnTo>
                    <a:pt x="74" y="126"/>
                  </a:lnTo>
                  <a:lnTo>
                    <a:pt x="74" y="127"/>
                  </a:lnTo>
                  <a:lnTo>
                    <a:pt x="74" y="128"/>
                  </a:lnTo>
                  <a:lnTo>
                    <a:pt x="75" y="129"/>
                  </a:lnTo>
                  <a:lnTo>
                    <a:pt x="76" y="128"/>
                  </a:lnTo>
                  <a:lnTo>
                    <a:pt x="77" y="128"/>
                  </a:lnTo>
                  <a:lnTo>
                    <a:pt x="78" y="128"/>
                  </a:lnTo>
                  <a:lnTo>
                    <a:pt x="80" y="128"/>
                  </a:lnTo>
                  <a:lnTo>
                    <a:pt x="76" y="132"/>
                  </a:lnTo>
                  <a:lnTo>
                    <a:pt x="70" y="136"/>
                  </a:lnTo>
                  <a:lnTo>
                    <a:pt x="65" y="139"/>
                  </a:lnTo>
                  <a:lnTo>
                    <a:pt x="60" y="142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39" name="Freeform 62"/>
            <p:cNvSpPr>
              <a:spLocks/>
            </p:cNvSpPr>
            <p:nvPr/>
          </p:nvSpPr>
          <p:spPr bwMode="auto">
            <a:xfrm>
              <a:off x="1423" y="3364"/>
              <a:ext cx="45" cy="73"/>
            </a:xfrm>
            <a:custGeom>
              <a:avLst/>
              <a:gdLst>
                <a:gd name="T0" fmla="*/ 8 w 89"/>
                <a:gd name="T1" fmla="*/ 17 h 148"/>
                <a:gd name="T2" fmla="*/ 7 w 89"/>
                <a:gd name="T3" fmla="*/ 14 h 148"/>
                <a:gd name="T4" fmla="*/ 7 w 89"/>
                <a:gd name="T5" fmla="*/ 12 h 148"/>
                <a:gd name="T6" fmla="*/ 8 w 89"/>
                <a:gd name="T7" fmla="*/ 12 h 148"/>
                <a:gd name="T8" fmla="*/ 9 w 89"/>
                <a:gd name="T9" fmla="*/ 11 h 148"/>
                <a:gd name="T10" fmla="*/ 10 w 89"/>
                <a:gd name="T11" fmla="*/ 10 h 148"/>
                <a:gd name="T12" fmla="*/ 9 w 89"/>
                <a:gd name="T13" fmla="*/ 9 h 148"/>
                <a:gd name="T14" fmla="*/ 7 w 89"/>
                <a:gd name="T15" fmla="*/ 8 h 148"/>
                <a:gd name="T16" fmla="*/ 6 w 89"/>
                <a:gd name="T17" fmla="*/ 8 h 148"/>
                <a:gd name="T18" fmla="*/ 4 w 89"/>
                <a:gd name="T19" fmla="*/ 9 h 148"/>
                <a:gd name="T20" fmla="*/ 3 w 89"/>
                <a:gd name="T21" fmla="*/ 8 h 148"/>
                <a:gd name="T22" fmla="*/ 3 w 89"/>
                <a:gd name="T23" fmla="*/ 7 h 148"/>
                <a:gd name="T24" fmla="*/ 2 w 89"/>
                <a:gd name="T25" fmla="*/ 7 h 148"/>
                <a:gd name="T26" fmla="*/ 1 w 89"/>
                <a:gd name="T27" fmla="*/ 7 h 148"/>
                <a:gd name="T28" fmla="*/ 1 w 89"/>
                <a:gd name="T29" fmla="*/ 7 h 148"/>
                <a:gd name="T30" fmla="*/ 1 w 89"/>
                <a:gd name="T31" fmla="*/ 7 h 148"/>
                <a:gd name="T32" fmla="*/ 1 w 89"/>
                <a:gd name="T33" fmla="*/ 5 h 148"/>
                <a:gd name="T34" fmla="*/ 3 w 89"/>
                <a:gd name="T35" fmla="*/ 1 h 148"/>
                <a:gd name="T36" fmla="*/ 6 w 89"/>
                <a:gd name="T37" fmla="*/ 0 h 148"/>
                <a:gd name="T38" fmla="*/ 7 w 89"/>
                <a:gd name="T39" fmla="*/ 1 h 148"/>
                <a:gd name="T40" fmla="*/ 8 w 89"/>
                <a:gd name="T41" fmla="*/ 4 h 148"/>
                <a:gd name="T42" fmla="*/ 8 w 89"/>
                <a:gd name="T43" fmla="*/ 5 h 148"/>
                <a:gd name="T44" fmla="*/ 9 w 89"/>
                <a:gd name="T45" fmla="*/ 5 h 148"/>
                <a:gd name="T46" fmla="*/ 10 w 89"/>
                <a:gd name="T47" fmla="*/ 5 h 148"/>
                <a:gd name="T48" fmla="*/ 11 w 89"/>
                <a:gd name="T49" fmla="*/ 3 h 148"/>
                <a:gd name="T50" fmla="*/ 12 w 89"/>
                <a:gd name="T51" fmla="*/ 5 h 148"/>
                <a:gd name="T52" fmla="*/ 10 w 89"/>
                <a:gd name="T53" fmla="*/ 7 h 148"/>
                <a:gd name="T54" fmla="*/ 10 w 89"/>
                <a:gd name="T55" fmla="*/ 7 h 148"/>
                <a:gd name="T56" fmla="*/ 10 w 89"/>
                <a:gd name="T57" fmla="*/ 7 h 148"/>
                <a:gd name="T58" fmla="*/ 11 w 89"/>
                <a:gd name="T59" fmla="*/ 7 h 148"/>
                <a:gd name="T60" fmla="*/ 11 w 89"/>
                <a:gd name="T61" fmla="*/ 7 h 148"/>
                <a:gd name="T62" fmla="*/ 11 w 89"/>
                <a:gd name="T63" fmla="*/ 8 h 148"/>
                <a:gd name="T64" fmla="*/ 10 w 89"/>
                <a:gd name="T65" fmla="*/ 8 h 148"/>
                <a:gd name="T66" fmla="*/ 10 w 89"/>
                <a:gd name="T67" fmla="*/ 8 h 148"/>
                <a:gd name="T68" fmla="*/ 11 w 89"/>
                <a:gd name="T69" fmla="*/ 8 h 148"/>
                <a:gd name="T70" fmla="*/ 11 w 89"/>
                <a:gd name="T71" fmla="*/ 8 h 148"/>
                <a:gd name="T72" fmla="*/ 11 w 89"/>
                <a:gd name="T73" fmla="*/ 9 h 148"/>
                <a:gd name="T74" fmla="*/ 11 w 89"/>
                <a:gd name="T75" fmla="*/ 10 h 148"/>
                <a:gd name="T76" fmla="*/ 11 w 89"/>
                <a:gd name="T77" fmla="*/ 11 h 148"/>
                <a:gd name="T78" fmla="*/ 11 w 89"/>
                <a:gd name="T79" fmla="*/ 12 h 148"/>
                <a:gd name="T80" fmla="*/ 10 w 89"/>
                <a:gd name="T81" fmla="*/ 12 h 148"/>
                <a:gd name="T82" fmla="*/ 10 w 89"/>
                <a:gd name="T83" fmla="*/ 13 h 148"/>
                <a:gd name="T84" fmla="*/ 11 w 89"/>
                <a:gd name="T85" fmla="*/ 13 h 148"/>
                <a:gd name="T86" fmla="*/ 11 w 89"/>
                <a:gd name="T87" fmla="*/ 13 h 148"/>
                <a:gd name="T88" fmla="*/ 11 w 89"/>
                <a:gd name="T89" fmla="*/ 13 h 148"/>
                <a:gd name="T90" fmla="*/ 11 w 89"/>
                <a:gd name="T91" fmla="*/ 14 h 148"/>
                <a:gd name="T92" fmla="*/ 10 w 89"/>
                <a:gd name="T93" fmla="*/ 15 h 148"/>
                <a:gd name="T94" fmla="*/ 11 w 89"/>
                <a:gd name="T95" fmla="*/ 15 h 148"/>
                <a:gd name="T96" fmla="*/ 11 w 89"/>
                <a:gd name="T97" fmla="*/ 15 h 148"/>
                <a:gd name="T98" fmla="*/ 11 w 89"/>
                <a:gd name="T99" fmla="*/ 15 h 148"/>
                <a:gd name="T100" fmla="*/ 11 w 89"/>
                <a:gd name="T101" fmla="*/ 15 h 148"/>
                <a:gd name="T102" fmla="*/ 11 w 89"/>
                <a:gd name="T103" fmla="*/ 15 h 148"/>
                <a:gd name="T104" fmla="*/ 11 w 89"/>
                <a:gd name="T105" fmla="*/ 16 h 148"/>
                <a:gd name="T106" fmla="*/ 11 w 89"/>
                <a:gd name="T107" fmla="*/ 16 h 148"/>
                <a:gd name="T108" fmla="*/ 11 w 89"/>
                <a:gd name="T109" fmla="*/ 17 h 148"/>
                <a:gd name="T110" fmla="*/ 9 w 89"/>
                <a:gd name="T111" fmla="*/ 18 h 1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9" h="148">
                  <a:moveTo>
                    <a:pt x="64" y="148"/>
                  </a:moveTo>
                  <a:lnTo>
                    <a:pt x="60" y="138"/>
                  </a:lnTo>
                  <a:lnTo>
                    <a:pt x="55" y="128"/>
                  </a:lnTo>
                  <a:lnTo>
                    <a:pt x="50" y="118"/>
                  </a:lnTo>
                  <a:lnTo>
                    <a:pt x="46" y="107"/>
                  </a:lnTo>
                  <a:lnTo>
                    <a:pt x="49" y="104"/>
                  </a:lnTo>
                  <a:lnTo>
                    <a:pt x="55" y="102"/>
                  </a:lnTo>
                  <a:lnTo>
                    <a:pt x="61" y="99"/>
                  </a:lnTo>
                  <a:lnTo>
                    <a:pt x="66" y="97"/>
                  </a:lnTo>
                  <a:lnTo>
                    <a:pt x="71" y="95"/>
                  </a:lnTo>
                  <a:lnTo>
                    <a:pt x="74" y="91"/>
                  </a:lnTo>
                  <a:lnTo>
                    <a:pt x="74" y="85"/>
                  </a:lnTo>
                  <a:lnTo>
                    <a:pt x="72" y="77"/>
                  </a:lnTo>
                  <a:lnTo>
                    <a:pt x="65" y="74"/>
                  </a:lnTo>
                  <a:lnTo>
                    <a:pt x="60" y="72"/>
                  </a:lnTo>
                  <a:lnTo>
                    <a:pt x="54" y="70"/>
                  </a:lnTo>
                  <a:lnTo>
                    <a:pt x="48" y="69"/>
                  </a:lnTo>
                  <a:lnTo>
                    <a:pt x="42" y="70"/>
                  </a:lnTo>
                  <a:lnTo>
                    <a:pt x="36" y="70"/>
                  </a:lnTo>
                  <a:lnTo>
                    <a:pt x="31" y="72"/>
                  </a:lnTo>
                  <a:lnTo>
                    <a:pt x="25" y="72"/>
                  </a:lnTo>
                  <a:lnTo>
                    <a:pt x="24" y="68"/>
                  </a:lnTo>
                  <a:lnTo>
                    <a:pt x="23" y="65"/>
                  </a:lnTo>
                  <a:lnTo>
                    <a:pt x="21" y="61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2" y="60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5" y="43"/>
                  </a:lnTo>
                  <a:lnTo>
                    <a:pt x="13" y="27"/>
                  </a:lnTo>
                  <a:lnTo>
                    <a:pt x="23" y="11"/>
                  </a:lnTo>
                  <a:lnTo>
                    <a:pt x="33" y="0"/>
                  </a:lnTo>
                  <a:lnTo>
                    <a:pt x="41" y="4"/>
                  </a:lnTo>
                  <a:lnTo>
                    <a:pt x="48" y="8"/>
                  </a:lnTo>
                  <a:lnTo>
                    <a:pt x="53" y="15"/>
                  </a:lnTo>
                  <a:lnTo>
                    <a:pt x="57" y="25"/>
                  </a:lnTo>
                  <a:lnTo>
                    <a:pt x="57" y="34"/>
                  </a:lnTo>
                  <a:lnTo>
                    <a:pt x="58" y="38"/>
                  </a:lnTo>
                  <a:lnTo>
                    <a:pt x="62" y="42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83" y="31"/>
                  </a:lnTo>
                  <a:lnTo>
                    <a:pt x="88" y="32"/>
                  </a:lnTo>
                  <a:lnTo>
                    <a:pt x="89" y="43"/>
                  </a:lnTo>
                  <a:lnTo>
                    <a:pt x="80" y="55"/>
                  </a:lnTo>
                  <a:lnTo>
                    <a:pt x="79" y="57"/>
                  </a:lnTo>
                  <a:lnTo>
                    <a:pt x="79" y="58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3" y="60"/>
                  </a:lnTo>
                  <a:lnTo>
                    <a:pt x="86" y="59"/>
                  </a:lnTo>
                  <a:lnTo>
                    <a:pt x="86" y="60"/>
                  </a:lnTo>
                  <a:lnTo>
                    <a:pt x="85" y="61"/>
                  </a:lnTo>
                  <a:lnTo>
                    <a:pt x="84" y="64"/>
                  </a:lnTo>
                  <a:lnTo>
                    <a:pt x="80" y="67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80" y="70"/>
                  </a:lnTo>
                  <a:lnTo>
                    <a:pt x="80" y="72"/>
                  </a:lnTo>
                  <a:lnTo>
                    <a:pt x="83" y="70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7" y="68"/>
                  </a:lnTo>
                  <a:lnTo>
                    <a:pt x="87" y="74"/>
                  </a:lnTo>
                  <a:lnTo>
                    <a:pt x="86" y="77"/>
                  </a:lnTo>
                  <a:lnTo>
                    <a:pt x="85" y="81"/>
                  </a:lnTo>
                  <a:lnTo>
                    <a:pt x="88" y="87"/>
                  </a:lnTo>
                  <a:lnTo>
                    <a:pt x="85" y="92"/>
                  </a:lnTo>
                  <a:lnTo>
                    <a:pt x="86" y="95"/>
                  </a:lnTo>
                  <a:lnTo>
                    <a:pt x="85" y="98"/>
                  </a:lnTo>
                  <a:lnTo>
                    <a:pt x="78" y="103"/>
                  </a:lnTo>
                  <a:lnTo>
                    <a:pt x="79" y="104"/>
                  </a:lnTo>
                  <a:lnTo>
                    <a:pt x="79" y="105"/>
                  </a:lnTo>
                  <a:lnTo>
                    <a:pt x="79" y="106"/>
                  </a:lnTo>
                  <a:lnTo>
                    <a:pt x="80" y="107"/>
                  </a:lnTo>
                  <a:lnTo>
                    <a:pt x="83" y="107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7" y="105"/>
                  </a:lnTo>
                  <a:lnTo>
                    <a:pt x="86" y="111"/>
                  </a:lnTo>
                  <a:lnTo>
                    <a:pt x="85" y="114"/>
                  </a:lnTo>
                  <a:lnTo>
                    <a:pt x="81" y="116"/>
                  </a:lnTo>
                  <a:lnTo>
                    <a:pt x="78" y="120"/>
                  </a:lnTo>
                  <a:lnTo>
                    <a:pt x="80" y="121"/>
                  </a:lnTo>
                  <a:lnTo>
                    <a:pt x="83" y="121"/>
                  </a:lnTo>
                  <a:lnTo>
                    <a:pt x="84" y="121"/>
                  </a:lnTo>
                  <a:lnTo>
                    <a:pt x="86" y="120"/>
                  </a:lnTo>
                  <a:lnTo>
                    <a:pt x="86" y="121"/>
                  </a:lnTo>
                  <a:lnTo>
                    <a:pt x="86" y="122"/>
                  </a:lnTo>
                  <a:lnTo>
                    <a:pt x="86" y="123"/>
                  </a:lnTo>
                  <a:lnTo>
                    <a:pt x="87" y="125"/>
                  </a:lnTo>
                  <a:lnTo>
                    <a:pt x="86" y="126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9"/>
                  </a:lnTo>
                  <a:lnTo>
                    <a:pt x="85" y="130"/>
                  </a:lnTo>
                  <a:lnTo>
                    <a:pt x="86" y="133"/>
                  </a:lnTo>
                  <a:lnTo>
                    <a:pt x="86" y="134"/>
                  </a:lnTo>
                  <a:lnTo>
                    <a:pt x="87" y="136"/>
                  </a:lnTo>
                  <a:lnTo>
                    <a:pt x="81" y="138"/>
                  </a:lnTo>
                  <a:lnTo>
                    <a:pt x="76" y="142"/>
                  </a:lnTo>
                  <a:lnTo>
                    <a:pt x="70" y="145"/>
                  </a:lnTo>
                  <a:lnTo>
                    <a:pt x="64" y="148"/>
                  </a:lnTo>
                  <a:close/>
                </a:path>
              </a:pathLst>
            </a:custGeom>
            <a:solidFill>
              <a:srgbClr val="CC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40" name="Freeform 63"/>
            <p:cNvSpPr>
              <a:spLocks/>
            </p:cNvSpPr>
            <p:nvPr/>
          </p:nvSpPr>
          <p:spPr bwMode="auto">
            <a:xfrm>
              <a:off x="1558" y="3287"/>
              <a:ext cx="98" cy="49"/>
            </a:xfrm>
            <a:custGeom>
              <a:avLst/>
              <a:gdLst>
                <a:gd name="T0" fmla="*/ 14 w 196"/>
                <a:gd name="T1" fmla="*/ 11 h 98"/>
                <a:gd name="T2" fmla="*/ 13 w 196"/>
                <a:gd name="T3" fmla="*/ 10 h 98"/>
                <a:gd name="T4" fmla="*/ 12 w 196"/>
                <a:gd name="T5" fmla="*/ 11 h 98"/>
                <a:gd name="T6" fmla="*/ 10 w 196"/>
                <a:gd name="T7" fmla="*/ 12 h 98"/>
                <a:gd name="T8" fmla="*/ 8 w 196"/>
                <a:gd name="T9" fmla="*/ 12 h 98"/>
                <a:gd name="T10" fmla="*/ 7 w 196"/>
                <a:gd name="T11" fmla="*/ 10 h 98"/>
                <a:gd name="T12" fmla="*/ 6 w 196"/>
                <a:gd name="T13" fmla="*/ 9 h 98"/>
                <a:gd name="T14" fmla="*/ 4 w 196"/>
                <a:gd name="T15" fmla="*/ 9 h 98"/>
                <a:gd name="T16" fmla="*/ 3 w 196"/>
                <a:gd name="T17" fmla="*/ 8 h 98"/>
                <a:gd name="T18" fmla="*/ 2 w 196"/>
                <a:gd name="T19" fmla="*/ 7 h 98"/>
                <a:gd name="T20" fmla="*/ 0 w 196"/>
                <a:gd name="T21" fmla="*/ 7 h 98"/>
                <a:gd name="T22" fmla="*/ 1 w 196"/>
                <a:gd name="T23" fmla="*/ 5 h 98"/>
                <a:gd name="T24" fmla="*/ 4 w 196"/>
                <a:gd name="T25" fmla="*/ 3 h 98"/>
                <a:gd name="T26" fmla="*/ 6 w 196"/>
                <a:gd name="T27" fmla="*/ 2 h 98"/>
                <a:gd name="T28" fmla="*/ 8 w 196"/>
                <a:gd name="T29" fmla="*/ 2 h 98"/>
                <a:gd name="T30" fmla="*/ 9 w 196"/>
                <a:gd name="T31" fmla="*/ 2 h 98"/>
                <a:gd name="T32" fmla="*/ 10 w 196"/>
                <a:gd name="T33" fmla="*/ 3 h 98"/>
                <a:gd name="T34" fmla="*/ 12 w 196"/>
                <a:gd name="T35" fmla="*/ 2 h 98"/>
                <a:gd name="T36" fmla="*/ 13 w 196"/>
                <a:gd name="T37" fmla="*/ 1 h 98"/>
                <a:gd name="T38" fmla="*/ 14 w 196"/>
                <a:gd name="T39" fmla="*/ 1 h 98"/>
                <a:gd name="T40" fmla="*/ 15 w 196"/>
                <a:gd name="T41" fmla="*/ 1 h 98"/>
                <a:gd name="T42" fmla="*/ 16 w 196"/>
                <a:gd name="T43" fmla="*/ 0 h 98"/>
                <a:gd name="T44" fmla="*/ 18 w 196"/>
                <a:gd name="T45" fmla="*/ 1 h 98"/>
                <a:gd name="T46" fmla="*/ 20 w 196"/>
                <a:gd name="T47" fmla="*/ 2 h 98"/>
                <a:gd name="T48" fmla="*/ 22 w 196"/>
                <a:gd name="T49" fmla="*/ 2 h 98"/>
                <a:gd name="T50" fmla="*/ 24 w 196"/>
                <a:gd name="T51" fmla="*/ 1 h 98"/>
                <a:gd name="T52" fmla="*/ 25 w 196"/>
                <a:gd name="T53" fmla="*/ 1 h 98"/>
                <a:gd name="T54" fmla="*/ 25 w 196"/>
                <a:gd name="T55" fmla="*/ 1 h 98"/>
                <a:gd name="T56" fmla="*/ 24 w 196"/>
                <a:gd name="T57" fmla="*/ 2 h 98"/>
                <a:gd name="T58" fmla="*/ 22 w 196"/>
                <a:gd name="T59" fmla="*/ 6 h 98"/>
                <a:gd name="T60" fmla="*/ 20 w 196"/>
                <a:gd name="T61" fmla="*/ 7 h 98"/>
                <a:gd name="T62" fmla="*/ 18 w 196"/>
                <a:gd name="T63" fmla="*/ 7 h 98"/>
                <a:gd name="T64" fmla="*/ 17 w 196"/>
                <a:gd name="T65" fmla="*/ 8 h 98"/>
                <a:gd name="T66" fmla="*/ 16 w 196"/>
                <a:gd name="T67" fmla="*/ 10 h 98"/>
                <a:gd name="T68" fmla="*/ 15 w 196"/>
                <a:gd name="T69" fmla="*/ 10 h 98"/>
                <a:gd name="T70" fmla="*/ 15 w 196"/>
                <a:gd name="T71" fmla="*/ 11 h 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6" h="98">
                  <a:moveTo>
                    <a:pt x="110" y="86"/>
                  </a:moveTo>
                  <a:lnTo>
                    <a:pt x="105" y="83"/>
                  </a:lnTo>
                  <a:lnTo>
                    <a:pt x="102" y="81"/>
                  </a:lnTo>
                  <a:lnTo>
                    <a:pt x="98" y="78"/>
                  </a:lnTo>
                  <a:lnTo>
                    <a:pt x="96" y="77"/>
                  </a:lnTo>
                  <a:lnTo>
                    <a:pt x="91" y="81"/>
                  </a:lnTo>
                  <a:lnTo>
                    <a:pt x="87" y="83"/>
                  </a:lnTo>
                  <a:lnTo>
                    <a:pt x="80" y="89"/>
                  </a:lnTo>
                  <a:lnTo>
                    <a:pt x="70" y="98"/>
                  </a:lnTo>
                  <a:lnTo>
                    <a:pt x="64" y="89"/>
                  </a:lnTo>
                  <a:lnTo>
                    <a:pt x="58" y="82"/>
                  </a:lnTo>
                  <a:lnTo>
                    <a:pt x="53" y="76"/>
                  </a:lnTo>
                  <a:lnTo>
                    <a:pt x="49" y="67"/>
                  </a:lnTo>
                  <a:lnTo>
                    <a:pt x="42" y="66"/>
                  </a:lnTo>
                  <a:lnTo>
                    <a:pt x="36" y="67"/>
                  </a:lnTo>
                  <a:lnTo>
                    <a:pt x="32" y="68"/>
                  </a:lnTo>
                  <a:lnTo>
                    <a:pt x="28" y="68"/>
                  </a:lnTo>
                  <a:lnTo>
                    <a:pt x="20" y="58"/>
                  </a:lnTo>
                  <a:lnTo>
                    <a:pt x="14" y="54"/>
                  </a:lnTo>
                  <a:lnTo>
                    <a:pt x="10" y="55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3" y="43"/>
                  </a:lnTo>
                  <a:lnTo>
                    <a:pt x="8" y="36"/>
                  </a:lnTo>
                  <a:lnTo>
                    <a:pt x="17" y="29"/>
                  </a:lnTo>
                  <a:lnTo>
                    <a:pt x="26" y="23"/>
                  </a:lnTo>
                  <a:lnTo>
                    <a:pt x="35" y="17"/>
                  </a:lnTo>
                  <a:lnTo>
                    <a:pt x="44" y="14"/>
                  </a:lnTo>
                  <a:lnTo>
                    <a:pt x="52" y="11"/>
                  </a:lnTo>
                  <a:lnTo>
                    <a:pt x="60" y="14"/>
                  </a:lnTo>
                  <a:lnTo>
                    <a:pt x="66" y="15"/>
                  </a:lnTo>
                  <a:lnTo>
                    <a:pt x="72" y="16"/>
                  </a:lnTo>
                  <a:lnTo>
                    <a:pt x="76" y="17"/>
                  </a:lnTo>
                  <a:lnTo>
                    <a:pt x="80" y="17"/>
                  </a:lnTo>
                  <a:lnTo>
                    <a:pt x="85" y="15"/>
                  </a:lnTo>
                  <a:lnTo>
                    <a:pt x="90" y="13"/>
                  </a:lnTo>
                  <a:lnTo>
                    <a:pt x="97" y="8"/>
                  </a:lnTo>
                  <a:lnTo>
                    <a:pt x="102" y="6"/>
                  </a:lnTo>
                  <a:lnTo>
                    <a:pt x="106" y="5"/>
                  </a:lnTo>
                  <a:lnTo>
                    <a:pt x="110" y="2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1" y="0"/>
                  </a:lnTo>
                  <a:lnTo>
                    <a:pt x="126" y="0"/>
                  </a:lnTo>
                  <a:lnTo>
                    <a:pt x="132" y="1"/>
                  </a:lnTo>
                  <a:lnTo>
                    <a:pt x="140" y="7"/>
                  </a:lnTo>
                  <a:lnTo>
                    <a:pt x="147" y="9"/>
                  </a:lnTo>
                  <a:lnTo>
                    <a:pt x="154" y="10"/>
                  </a:lnTo>
                  <a:lnTo>
                    <a:pt x="162" y="10"/>
                  </a:lnTo>
                  <a:lnTo>
                    <a:pt x="169" y="9"/>
                  </a:lnTo>
                  <a:lnTo>
                    <a:pt x="177" y="7"/>
                  </a:lnTo>
                  <a:lnTo>
                    <a:pt x="185" y="5"/>
                  </a:lnTo>
                  <a:lnTo>
                    <a:pt x="194" y="1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5" y="3"/>
                  </a:lnTo>
                  <a:lnTo>
                    <a:pt x="196" y="3"/>
                  </a:lnTo>
                  <a:lnTo>
                    <a:pt x="189" y="16"/>
                  </a:lnTo>
                  <a:lnTo>
                    <a:pt x="181" y="31"/>
                  </a:lnTo>
                  <a:lnTo>
                    <a:pt x="173" y="43"/>
                  </a:lnTo>
                  <a:lnTo>
                    <a:pt x="163" y="52"/>
                  </a:lnTo>
                  <a:lnTo>
                    <a:pt x="155" y="51"/>
                  </a:lnTo>
                  <a:lnTo>
                    <a:pt x="149" y="51"/>
                  </a:lnTo>
                  <a:lnTo>
                    <a:pt x="143" y="53"/>
                  </a:lnTo>
                  <a:lnTo>
                    <a:pt x="139" y="58"/>
                  </a:lnTo>
                  <a:lnTo>
                    <a:pt x="135" y="62"/>
                  </a:lnTo>
                  <a:lnTo>
                    <a:pt x="131" y="67"/>
                  </a:lnTo>
                  <a:lnTo>
                    <a:pt x="127" y="73"/>
                  </a:lnTo>
                  <a:lnTo>
                    <a:pt x="124" y="77"/>
                  </a:lnTo>
                  <a:lnTo>
                    <a:pt x="120" y="79"/>
                  </a:lnTo>
                  <a:lnTo>
                    <a:pt x="117" y="82"/>
                  </a:lnTo>
                  <a:lnTo>
                    <a:pt x="113" y="84"/>
                  </a:lnTo>
                  <a:lnTo>
                    <a:pt x="110" y="8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941" name="Freeform 64"/>
            <p:cNvSpPr>
              <a:spLocks/>
            </p:cNvSpPr>
            <p:nvPr/>
          </p:nvSpPr>
          <p:spPr bwMode="auto">
            <a:xfrm>
              <a:off x="1442" y="3334"/>
              <a:ext cx="48" cy="49"/>
            </a:xfrm>
            <a:custGeom>
              <a:avLst/>
              <a:gdLst>
                <a:gd name="T0" fmla="*/ 8 w 96"/>
                <a:gd name="T1" fmla="*/ 13 h 97"/>
                <a:gd name="T2" fmla="*/ 7 w 96"/>
                <a:gd name="T3" fmla="*/ 11 h 97"/>
                <a:gd name="T4" fmla="*/ 6 w 96"/>
                <a:gd name="T5" fmla="*/ 11 h 97"/>
                <a:gd name="T6" fmla="*/ 5 w 96"/>
                <a:gd name="T7" fmla="*/ 12 h 97"/>
                <a:gd name="T8" fmla="*/ 4 w 96"/>
                <a:gd name="T9" fmla="*/ 13 h 97"/>
                <a:gd name="T10" fmla="*/ 4 w 96"/>
                <a:gd name="T11" fmla="*/ 11 h 97"/>
                <a:gd name="T12" fmla="*/ 3 w 96"/>
                <a:gd name="T13" fmla="*/ 9 h 97"/>
                <a:gd name="T14" fmla="*/ 2 w 96"/>
                <a:gd name="T15" fmla="*/ 8 h 97"/>
                <a:gd name="T16" fmla="*/ 0 w 96"/>
                <a:gd name="T17" fmla="*/ 7 h 97"/>
                <a:gd name="T18" fmla="*/ 0 w 96"/>
                <a:gd name="T19" fmla="*/ 7 h 97"/>
                <a:gd name="T20" fmla="*/ 1 w 96"/>
                <a:gd name="T21" fmla="*/ 6 h 97"/>
                <a:gd name="T22" fmla="*/ 1 w 96"/>
                <a:gd name="T23" fmla="*/ 5 h 97"/>
                <a:gd name="T24" fmla="*/ 2 w 96"/>
                <a:gd name="T25" fmla="*/ 3 h 97"/>
                <a:gd name="T26" fmla="*/ 3 w 96"/>
                <a:gd name="T27" fmla="*/ 2 h 97"/>
                <a:gd name="T28" fmla="*/ 4 w 96"/>
                <a:gd name="T29" fmla="*/ 1 h 97"/>
                <a:gd name="T30" fmla="*/ 5 w 96"/>
                <a:gd name="T31" fmla="*/ 1 h 97"/>
                <a:gd name="T32" fmla="*/ 5 w 96"/>
                <a:gd name="T33" fmla="*/ 0 h 97"/>
                <a:gd name="T34" fmla="*/ 5 w 96"/>
                <a:gd name="T35" fmla="*/ 2 h 97"/>
                <a:gd name="T36" fmla="*/ 5 w 96"/>
                <a:gd name="T37" fmla="*/ 3 h 97"/>
                <a:gd name="T38" fmla="*/ 5 w 96"/>
                <a:gd name="T39" fmla="*/ 4 h 97"/>
                <a:gd name="T40" fmla="*/ 5 w 96"/>
                <a:gd name="T41" fmla="*/ 5 h 97"/>
                <a:gd name="T42" fmla="*/ 6 w 96"/>
                <a:gd name="T43" fmla="*/ 5 h 97"/>
                <a:gd name="T44" fmla="*/ 7 w 96"/>
                <a:gd name="T45" fmla="*/ 5 h 97"/>
                <a:gd name="T46" fmla="*/ 7 w 96"/>
                <a:gd name="T47" fmla="*/ 4 h 97"/>
                <a:gd name="T48" fmla="*/ 8 w 96"/>
                <a:gd name="T49" fmla="*/ 4 h 97"/>
                <a:gd name="T50" fmla="*/ 9 w 96"/>
                <a:gd name="T51" fmla="*/ 3 h 97"/>
                <a:gd name="T52" fmla="*/ 10 w 96"/>
                <a:gd name="T53" fmla="*/ 3 h 97"/>
                <a:gd name="T54" fmla="*/ 11 w 96"/>
                <a:gd name="T55" fmla="*/ 2 h 97"/>
                <a:gd name="T56" fmla="*/ 12 w 96"/>
                <a:gd name="T57" fmla="*/ 2 h 97"/>
                <a:gd name="T58" fmla="*/ 11 w 96"/>
                <a:gd name="T59" fmla="*/ 3 h 97"/>
                <a:gd name="T60" fmla="*/ 10 w 96"/>
                <a:gd name="T61" fmla="*/ 5 h 97"/>
                <a:gd name="T62" fmla="*/ 9 w 96"/>
                <a:gd name="T63" fmla="*/ 7 h 97"/>
                <a:gd name="T64" fmla="*/ 9 w 96"/>
                <a:gd name="T65" fmla="*/ 8 h 97"/>
                <a:gd name="T66" fmla="*/ 10 w 96"/>
                <a:gd name="T67" fmla="*/ 8 h 97"/>
                <a:gd name="T68" fmla="*/ 11 w 96"/>
                <a:gd name="T69" fmla="*/ 9 h 97"/>
                <a:gd name="T70" fmla="*/ 12 w 96"/>
                <a:gd name="T71" fmla="*/ 9 h 97"/>
                <a:gd name="T72" fmla="*/ 12 w 96"/>
                <a:gd name="T73" fmla="*/ 10 h 97"/>
                <a:gd name="T74" fmla="*/ 12 w 96"/>
                <a:gd name="T75" fmla="*/ 10 h 97"/>
                <a:gd name="T76" fmla="*/ 11 w 96"/>
                <a:gd name="T77" fmla="*/ 11 h 97"/>
                <a:gd name="T78" fmla="*/ 10 w 96"/>
                <a:gd name="T79" fmla="*/ 11 h 97"/>
                <a:gd name="T80" fmla="*/ 10 w 96"/>
                <a:gd name="T81" fmla="*/ 12 h 97"/>
                <a:gd name="T82" fmla="*/ 9 w 96"/>
                <a:gd name="T83" fmla="*/ 12 h 97"/>
                <a:gd name="T84" fmla="*/ 9 w 96"/>
                <a:gd name="T85" fmla="*/ 12 h 97"/>
                <a:gd name="T86" fmla="*/ 9 w 96"/>
                <a:gd name="T87" fmla="*/ 12 h 97"/>
                <a:gd name="T88" fmla="*/ 8 w 96"/>
                <a:gd name="T89" fmla="*/ 13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6" h="97">
                  <a:moveTo>
                    <a:pt x="62" y="97"/>
                  </a:moveTo>
                  <a:lnTo>
                    <a:pt x="51" y="82"/>
                  </a:lnTo>
                  <a:lnTo>
                    <a:pt x="43" y="82"/>
                  </a:lnTo>
                  <a:lnTo>
                    <a:pt x="36" y="89"/>
                  </a:lnTo>
                  <a:lnTo>
                    <a:pt x="30" y="97"/>
                  </a:lnTo>
                  <a:lnTo>
                    <a:pt x="26" y="81"/>
                  </a:lnTo>
                  <a:lnTo>
                    <a:pt x="22" y="70"/>
                  </a:lnTo>
                  <a:lnTo>
                    <a:pt x="13" y="61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3" y="41"/>
                  </a:lnTo>
                  <a:lnTo>
                    <a:pt x="8" y="33"/>
                  </a:lnTo>
                  <a:lnTo>
                    <a:pt x="13" y="23"/>
                  </a:lnTo>
                  <a:lnTo>
                    <a:pt x="20" y="15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9" y="0"/>
                  </a:lnTo>
                  <a:lnTo>
                    <a:pt x="35" y="11"/>
                  </a:lnTo>
                  <a:lnTo>
                    <a:pt x="33" y="19"/>
                  </a:lnTo>
                  <a:lnTo>
                    <a:pt x="33" y="28"/>
                  </a:lnTo>
                  <a:lnTo>
                    <a:pt x="35" y="38"/>
                  </a:lnTo>
                  <a:lnTo>
                    <a:pt x="42" y="35"/>
                  </a:lnTo>
                  <a:lnTo>
                    <a:pt x="49" y="33"/>
                  </a:lnTo>
                  <a:lnTo>
                    <a:pt x="56" y="28"/>
                  </a:lnTo>
                  <a:lnTo>
                    <a:pt x="63" y="25"/>
                  </a:lnTo>
                  <a:lnTo>
                    <a:pt x="70" y="21"/>
                  </a:lnTo>
                  <a:lnTo>
                    <a:pt x="77" y="17"/>
                  </a:lnTo>
                  <a:lnTo>
                    <a:pt x="85" y="14"/>
                  </a:lnTo>
                  <a:lnTo>
                    <a:pt x="93" y="11"/>
                  </a:lnTo>
                  <a:lnTo>
                    <a:pt x="85" y="21"/>
                  </a:lnTo>
                  <a:lnTo>
                    <a:pt x="76" y="35"/>
                  </a:lnTo>
                  <a:lnTo>
                    <a:pt x="69" y="49"/>
                  </a:lnTo>
                  <a:lnTo>
                    <a:pt x="68" y="60"/>
                  </a:lnTo>
                  <a:lnTo>
                    <a:pt x="73" y="63"/>
                  </a:lnTo>
                  <a:lnTo>
                    <a:pt x="83" y="65"/>
                  </a:lnTo>
                  <a:lnTo>
                    <a:pt x="91" y="68"/>
                  </a:lnTo>
                  <a:lnTo>
                    <a:pt x="96" y="74"/>
                  </a:lnTo>
                  <a:lnTo>
                    <a:pt x="90" y="79"/>
                  </a:lnTo>
                  <a:lnTo>
                    <a:pt x="83" y="83"/>
                  </a:lnTo>
                  <a:lnTo>
                    <a:pt x="78" y="87"/>
                  </a:lnTo>
                  <a:lnTo>
                    <a:pt x="75" y="89"/>
                  </a:lnTo>
                  <a:lnTo>
                    <a:pt x="71" y="91"/>
                  </a:lnTo>
                  <a:lnTo>
                    <a:pt x="68" y="94"/>
                  </a:lnTo>
                  <a:lnTo>
                    <a:pt x="65" y="95"/>
                  </a:lnTo>
                  <a:lnTo>
                    <a:pt x="62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49" name="Text Box 77"/>
          <p:cNvSpPr txBox="1">
            <a:spLocks noChangeArrowheads="1"/>
          </p:cNvSpPr>
          <p:nvPr/>
        </p:nvSpPr>
        <p:spPr bwMode="auto">
          <a:xfrm>
            <a:off x="1" y="1072220"/>
            <a:ext cx="531629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1)  Electrical energy is transferred into gravitational potential energy</a:t>
            </a:r>
          </a:p>
        </p:txBody>
      </p:sp>
      <p:sp>
        <p:nvSpPr>
          <p:cNvPr id="156750" name="Text Box 78"/>
          <p:cNvSpPr txBox="1">
            <a:spLocks noChangeArrowheads="1"/>
          </p:cNvSpPr>
          <p:nvPr/>
        </p:nvSpPr>
        <p:spPr bwMode="auto">
          <a:xfrm>
            <a:off x="3103514" y="5670550"/>
            <a:ext cx="4763095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2) Gravitational potential energy is transferred into kinetic energy</a:t>
            </a:r>
          </a:p>
        </p:txBody>
      </p:sp>
      <p:sp>
        <p:nvSpPr>
          <p:cNvPr id="156751" name="Text Box 79"/>
          <p:cNvSpPr txBox="1">
            <a:spLocks noChangeArrowheads="1"/>
          </p:cNvSpPr>
          <p:nvPr/>
        </p:nvSpPr>
        <p:spPr bwMode="auto">
          <a:xfrm>
            <a:off x="7184024" y="981076"/>
            <a:ext cx="3617327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3) Kinetic energy is transferred back into gravitational potential energy</a:t>
            </a:r>
          </a:p>
        </p:txBody>
      </p:sp>
    </p:spTree>
    <p:extLst>
      <p:ext uri="{BB962C8B-B14F-4D97-AF65-F5344CB8AC3E}">
        <p14:creationId xmlns:p14="http://schemas.microsoft.com/office/powerpoint/2010/main" val="26257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1344E-6 C 0.02257 0.0037 0.04496 0.00833 0.06805 -0.01596 C 0.09132 -0.04002 0.1092 -0.08281 0.1408 -0.14457 C 0.17205 -0.20587 0.2243 -0.32523 0.25677 -0.38515 C 0.28941 -0.44506 0.30989 -0.47976 0.33559 -0.50335 C 0.36094 -0.52695 0.38507 -0.52695 0.40955 -0.52695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25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3600000">
                                      <p:cBhvr>
                                        <p:cTn id="8" dur="5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55 -0.52695 C 0.42118 -0.5214 0.43299 -0.51562 0.44479 -0.50174 C 0.4566 -0.48786 0.46719 -0.47282 0.48004 -0.44391 C 0.49288 -0.41499 0.50955 -0.37567 0.5224 -0.32778 C 0.53525 -0.2799 0.54445 -0.20079 0.5566 -0.15684 C 0.56875 -0.11289 0.57639 -0.08582 0.59532 -0.06454 C 0.61424 -0.04326 0.64913 -0.03447 0.67066 -0.02845 C 0.69219 -0.02244 0.70851 -0.02545 0.72483 -0.02845 " pathEditMode="relative" ptsTypes="aaaaaaaA">
                                      <p:cBhvr>
                                        <p:cTn id="12" dur="10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D18965_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" dur="5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3600000">
                                      <p:cBhvr>
                                        <p:cTn id="16" dur="5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83 -0.02846 C 0.74445 -0.03101 0.76424 -0.03355 0.78247 -0.03956 C 0.8007 -0.04558 0.81893 -0.04743 0.8342 -0.06455 C 0.84948 -0.08167 0.85643 -0.10017 0.87413 -0.14297 C 0.89184 -0.18576 0.92032 -0.2806 0.94011 -0.32154 C 0.9599 -0.36249 0.96927 -0.37405 0.99306 -0.38909 C 1.01684 -0.40413 1.05382 -0.4069 1.08247 -0.41245 C 1.11111 -0.41801 1.13785 -0.42009 1.16476 -0.42194 " pathEditMode="relative" ptsTypes="aaaaaaaA">
                                      <p:cBhvr>
                                        <p:cTn id="19" dur="10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21" dur="2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3000000">
                                      <p:cBhvr>
                                        <p:cTn id="23" dur="500" fill="hold"/>
                                        <p:tgtEl>
                                          <p:spTgt spid="156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49" grpId="0" animBg="1"/>
      <p:bldP spid="156750" grpId="0" animBg="1"/>
      <p:bldP spid="1567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D9238D5C-674C-4EF0-8C55-6329EAF726EB}" type="datetime1">
              <a:rPr lang="en-GB" sz="1600">
                <a:solidFill>
                  <a:schemeClr val="tx1"/>
                </a:solidFill>
              </a:rPr>
              <a:pPr>
                <a:defRPr/>
              </a:pPr>
              <a:t>10/04/2014</a:t>
            </a:fld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-9472" y="0"/>
            <a:ext cx="9721215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n-GB" altLang="en-US" sz="3600" u="sng" dirty="0" smtClean="0">
                <a:effectLst/>
              </a:rPr>
              <a:t>Dropping objects</a:t>
            </a:r>
          </a:p>
        </p:txBody>
      </p:sp>
      <p:grpSp>
        <p:nvGrpSpPr>
          <p:cNvPr id="252931" name="Group 3"/>
          <p:cNvGrpSpPr>
            <a:grpSpLocks/>
          </p:cNvGrpSpPr>
          <p:nvPr/>
        </p:nvGrpSpPr>
        <p:grpSpPr bwMode="auto">
          <a:xfrm>
            <a:off x="8924242" y="2276475"/>
            <a:ext cx="1877109" cy="2781300"/>
            <a:chOff x="4659" y="1354"/>
            <a:chExt cx="745" cy="1354"/>
          </a:xfrm>
        </p:grpSpPr>
        <p:sp>
          <p:nvSpPr>
            <p:cNvPr id="252932" name="Freeform 4"/>
            <p:cNvSpPr>
              <a:spLocks/>
            </p:cNvSpPr>
            <p:nvPr/>
          </p:nvSpPr>
          <p:spPr bwMode="auto">
            <a:xfrm flipH="1">
              <a:off x="5098" y="2576"/>
              <a:ext cx="306" cy="132"/>
            </a:xfrm>
            <a:custGeom>
              <a:avLst/>
              <a:gdLst>
                <a:gd name="T0" fmla="*/ 284 w 569"/>
                <a:gd name="T1" fmla="*/ 81 h 454"/>
                <a:gd name="T2" fmla="*/ 227 w 569"/>
                <a:gd name="T3" fmla="*/ 166 h 454"/>
                <a:gd name="T4" fmla="*/ 132 w 569"/>
                <a:gd name="T5" fmla="*/ 81 h 454"/>
                <a:gd name="T6" fmla="*/ 0 w 569"/>
                <a:gd name="T7" fmla="*/ 166 h 454"/>
                <a:gd name="T8" fmla="*/ 10 w 569"/>
                <a:gd name="T9" fmla="*/ 251 h 454"/>
                <a:gd name="T10" fmla="*/ 387 w 569"/>
                <a:gd name="T11" fmla="*/ 383 h 454"/>
                <a:gd name="T12" fmla="*/ 557 w 569"/>
                <a:gd name="T13" fmla="*/ 364 h 454"/>
                <a:gd name="T14" fmla="*/ 567 w 569"/>
                <a:gd name="T15" fmla="*/ 327 h 454"/>
                <a:gd name="T16" fmla="*/ 520 w 569"/>
                <a:gd name="T17" fmla="*/ 166 h 454"/>
                <a:gd name="T18" fmla="*/ 454 w 569"/>
                <a:gd name="T19" fmla="*/ 24 h 454"/>
                <a:gd name="T20" fmla="*/ 284 w 569"/>
                <a:gd name="T21" fmla="*/ 8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33" name="Freeform 5"/>
            <p:cNvSpPr>
              <a:spLocks/>
            </p:cNvSpPr>
            <p:nvPr/>
          </p:nvSpPr>
          <p:spPr bwMode="auto">
            <a:xfrm>
              <a:off x="4778" y="2571"/>
              <a:ext cx="306" cy="132"/>
            </a:xfrm>
            <a:custGeom>
              <a:avLst/>
              <a:gdLst>
                <a:gd name="T0" fmla="*/ 284 w 569"/>
                <a:gd name="T1" fmla="*/ 81 h 454"/>
                <a:gd name="T2" fmla="*/ 227 w 569"/>
                <a:gd name="T3" fmla="*/ 166 h 454"/>
                <a:gd name="T4" fmla="*/ 132 w 569"/>
                <a:gd name="T5" fmla="*/ 81 h 454"/>
                <a:gd name="T6" fmla="*/ 0 w 569"/>
                <a:gd name="T7" fmla="*/ 166 h 454"/>
                <a:gd name="T8" fmla="*/ 10 w 569"/>
                <a:gd name="T9" fmla="*/ 251 h 454"/>
                <a:gd name="T10" fmla="*/ 387 w 569"/>
                <a:gd name="T11" fmla="*/ 383 h 454"/>
                <a:gd name="T12" fmla="*/ 557 w 569"/>
                <a:gd name="T13" fmla="*/ 364 h 454"/>
                <a:gd name="T14" fmla="*/ 567 w 569"/>
                <a:gd name="T15" fmla="*/ 327 h 454"/>
                <a:gd name="T16" fmla="*/ 520 w 569"/>
                <a:gd name="T17" fmla="*/ 166 h 454"/>
                <a:gd name="T18" fmla="*/ 454 w 569"/>
                <a:gd name="T19" fmla="*/ 24 h 454"/>
                <a:gd name="T20" fmla="*/ 284 w 569"/>
                <a:gd name="T21" fmla="*/ 8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34" name="Freeform 6"/>
            <p:cNvSpPr>
              <a:spLocks/>
            </p:cNvSpPr>
            <p:nvPr/>
          </p:nvSpPr>
          <p:spPr bwMode="auto">
            <a:xfrm>
              <a:off x="5227" y="2199"/>
              <a:ext cx="158" cy="126"/>
            </a:xfrm>
            <a:custGeom>
              <a:avLst/>
              <a:gdLst>
                <a:gd name="T0" fmla="*/ 213 w 294"/>
                <a:gd name="T1" fmla="*/ 0 h 279"/>
                <a:gd name="T2" fmla="*/ 270 w 294"/>
                <a:gd name="T3" fmla="*/ 76 h 279"/>
                <a:gd name="T4" fmla="*/ 270 w 294"/>
                <a:gd name="T5" fmla="*/ 161 h 279"/>
                <a:gd name="T6" fmla="*/ 232 w 294"/>
                <a:gd name="T7" fmla="*/ 151 h 279"/>
                <a:gd name="T8" fmla="*/ 241 w 294"/>
                <a:gd name="T9" fmla="*/ 199 h 279"/>
                <a:gd name="T10" fmla="*/ 232 w 294"/>
                <a:gd name="T11" fmla="*/ 265 h 279"/>
                <a:gd name="T12" fmla="*/ 203 w 294"/>
                <a:gd name="T13" fmla="*/ 274 h 279"/>
                <a:gd name="T14" fmla="*/ 194 w 294"/>
                <a:gd name="T15" fmla="*/ 246 h 279"/>
                <a:gd name="T16" fmla="*/ 166 w 294"/>
                <a:gd name="T17" fmla="*/ 132 h 279"/>
                <a:gd name="T18" fmla="*/ 118 w 294"/>
                <a:gd name="T19" fmla="*/ 265 h 279"/>
                <a:gd name="T20" fmla="*/ 90 w 294"/>
                <a:gd name="T21" fmla="*/ 255 h 279"/>
                <a:gd name="T22" fmla="*/ 81 w 294"/>
                <a:gd name="T23" fmla="*/ 132 h 279"/>
                <a:gd name="T24" fmla="*/ 90 w 294"/>
                <a:gd name="T25" fmla="*/ 161 h 279"/>
                <a:gd name="T26" fmla="*/ 24 w 294"/>
                <a:gd name="T27" fmla="*/ 217 h 279"/>
                <a:gd name="T28" fmla="*/ 5 w 294"/>
                <a:gd name="T29" fmla="*/ 180 h 279"/>
                <a:gd name="T30" fmla="*/ 81 w 294"/>
                <a:gd name="T31" fmla="*/ 29 h 279"/>
                <a:gd name="T32" fmla="*/ 213 w 294"/>
                <a:gd name="T3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35" name="Freeform 7"/>
            <p:cNvSpPr>
              <a:spLocks/>
            </p:cNvSpPr>
            <p:nvPr/>
          </p:nvSpPr>
          <p:spPr bwMode="auto">
            <a:xfrm>
              <a:off x="4659" y="2122"/>
              <a:ext cx="150" cy="136"/>
            </a:xfrm>
            <a:custGeom>
              <a:avLst/>
              <a:gdLst>
                <a:gd name="T0" fmla="*/ 147 w 279"/>
                <a:gd name="T1" fmla="*/ 0 h 302"/>
                <a:gd name="T2" fmla="*/ 33 w 279"/>
                <a:gd name="T3" fmla="*/ 47 h 302"/>
                <a:gd name="T4" fmla="*/ 62 w 279"/>
                <a:gd name="T5" fmla="*/ 113 h 302"/>
                <a:gd name="T6" fmla="*/ 43 w 279"/>
                <a:gd name="T7" fmla="*/ 142 h 302"/>
                <a:gd name="T8" fmla="*/ 15 w 279"/>
                <a:gd name="T9" fmla="*/ 160 h 302"/>
                <a:gd name="T10" fmla="*/ 90 w 279"/>
                <a:gd name="T11" fmla="*/ 208 h 302"/>
                <a:gd name="T12" fmla="*/ 100 w 279"/>
                <a:gd name="T13" fmla="*/ 236 h 302"/>
                <a:gd name="T14" fmla="*/ 166 w 279"/>
                <a:gd name="T15" fmla="*/ 264 h 302"/>
                <a:gd name="T16" fmla="*/ 185 w 279"/>
                <a:gd name="T17" fmla="*/ 283 h 302"/>
                <a:gd name="T18" fmla="*/ 213 w 279"/>
                <a:gd name="T19" fmla="*/ 302 h 302"/>
                <a:gd name="T20" fmla="*/ 269 w 279"/>
                <a:gd name="T21" fmla="*/ 227 h 302"/>
                <a:gd name="T22" fmla="*/ 260 w 279"/>
                <a:gd name="T23" fmla="*/ 28 h 302"/>
                <a:gd name="T24" fmla="*/ 147 w 279"/>
                <a:gd name="T2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36" name="Freeform 8"/>
            <p:cNvSpPr>
              <a:spLocks/>
            </p:cNvSpPr>
            <p:nvPr/>
          </p:nvSpPr>
          <p:spPr bwMode="auto">
            <a:xfrm>
              <a:off x="5014" y="1822"/>
              <a:ext cx="170" cy="124"/>
            </a:xfrm>
            <a:custGeom>
              <a:avLst/>
              <a:gdLst>
                <a:gd name="T0" fmla="*/ 9 w 453"/>
                <a:gd name="T1" fmla="*/ 212 h 392"/>
                <a:gd name="T2" fmla="*/ 66 w 453"/>
                <a:gd name="T3" fmla="*/ 174 h 392"/>
                <a:gd name="T4" fmla="*/ 104 w 453"/>
                <a:gd name="T5" fmla="*/ 61 h 392"/>
                <a:gd name="T6" fmla="*/ 132 w 453"/>
                <a:gd name="T7" fmla="*/ 51 h 392"/>
                <a:gd name="T8" fmla="*/ 198 w 453"/>
                <a:gd name="T9" fmla="*/ 42 h 392"/>
                <a:gd name="T10" fmla="*/ 377 w 453"/>
                <a:gd name="T11" fmla="*/ 51 h 392"/>
                <a:gd name="T12" fmla="*/ 425 w 453"/>
                <a:gd name="T13" fmla="*/ 165 h 392"/>
                <a:gd name="T14" fmla="*/ 453 w 453"/>
                <a:gd name="T15" fmla="*/ 259 h 392"/>
                <a:gd name="T16" fmla="*/ 425 w 453"/>
                <a:gd name="T17" fmla="*/ 353 h 392"/>
                <a:gd name="T18" fmla="*/ 330 w 453"/>
                <a:gd name="T19" fmla="*/ 382 h 392"/>
                <a:gd name="T20" fmla="*/ 113 w 453"/>
                <a:gd name="T21" fmla="*/ 344 h 392"/>
                <a:gd name="T22" fmla="*/ 104 w 453"/>
                <a:gd name="T23" fmla="*/ 316 h 392"/>
                <a:gd name="T24" fmla="*/ 47 w 453"/>
                <a:gd name="T25" fmla="*/ 278 h 392"/>
                <a:gd name="T26" fmla="*/ 37 w 453"/>
                <a:gd name="T27" fmla="*/ 250 h 392"/>
                <a:gd name="T28" fmla="*/ 9 w 453"/>
                <a:gd name="T2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37" name="Oval 9"/>
            <p:cNvSpPr>
              <a:spLocks noChangeArrowheads="1"/>
            </p:cNvSpPr>
            <p:nvPr/>
          </p:nvSpPr>
          <p:spPr bwMode="auto">
            <a:xfrm>
              <a:off x="4894" y="1481"/>
              <a:ext cx="410" cy="3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252938" name="Oval 10"/>
            <p:cNvSpPr>
              <a:spLocks noChangeArrowheads="1"/>
            </p:cNvSpPr>
            <p:nvPr/>
          </p:nvSpPr>
          <p:spPr bwMode="auto">
            <a:xfrm>
              <a:off x="4979" y="1606"/>
              <a:ext cx="64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252939" name="Oval 11"/>
            <p:cNvSpPr>
              <a:spLocks noChangeArrowheads="1"/>
            </p:cNvSpPr>
            <p:nvPr/>
          </p:nvSpPr>
          <p:spPr bwMode="auto">
            <a:xfrm>
              <a:off x="4985" y="1616"/>
              <a:ext cx="29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252940" name="Oval 12"/>
            <p:cNvSpPr>
              <a:spLocks noChangeArrowheads="1"/>
            </p:cNvSpPr>
            <p:nvPr/>
          </p:nvSpPr>
          <p:spPr bwMode="auto">
            <a:xfrm>
              <a:off x="5110" y="1607"/>
              <a:ext cx="60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252941" name="Oval 13"/>
            <p:cNvSpPr>
              <a:spLocks noChangeArrowheads="1"/>
            </p:cNvSpPr>
            <p:nvPr/>
          </p:nvSpPr>
          <p:spPr bwMode="auto">
            <a:xfrm>
              <a:off x="5117" y="1621"/>
              <a:ext cx="28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252942" name="Oval 14"/>
            <p:cNvSpPr>
              <a:spLocks noChangeArrowheads="1"/>
            </p:cNvSpPr>
            <p:nvPr/>
          </p:nvSpPr>
          <p:spPr bwMode="auto">
            <a:xfrm>
              <a:off x="5056" y="1664"/>
              <a:ext cx="29" cy="3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252943" name="Freeform 15"/>
            <p:cNvSpPr>
              <a:spLocks/>
            </p:cNvSpPr>
            <p:nvPr/>
          </p:nvSpPr>
          <p:spPr bwMode="auto">
            <a:xfrm>
              <a:off x="4726" y="1877"/>
              <a:ext cx="643" cy="400"/>
            </a:xfrm>
            <a:custGeom>
              <a:avLst/>
              <a:gdLst>
                <a:gd name="T0" fmla="*/ 787 w 1716"/>
                <a:gd name="T1" fmla="*/ 38 h 1261"/>
                <a:gd name="T2" fmla="*/ 853 w 1716"/>
                <a:gd name="T3" fmla="*/ 76 h 1261"/>
                <a:gd name="T4" fmla="*/ 881 w 1716"/>
                <a:gd name="T5" fmla="*/ 104 h 1261"/>
                <a:gd name="T6" fmla="*/ 966 w 1716"/>
                <a:gd name="T7" fmla="*/ 142 h 1261"/>
                <a:gd name="T8" fmla="*/ 1127 w 1716"/>
                <a:gd name="T9" fmla="*/ 132 h 1261"/>
                <a:gd name="T10" fmla="*/ 1174 w 1716"/>
                <a:gd name="T11" fmla="*/ 85 h 1261"/>
                <a:gd name="T12" fmla="*/ 1230 w 1716"/>
                <a:gd name="T13" fmla="*/ 47 h 1261"/>
                <a:gd name="T14" fmla="*/ 1363 w 1716"/>
                <a:gd name="T15" fmla="*/ 9 h 1261"/>
                <a:gd name="T16" fmla="*/ 1495 w 1716"/>
                <a:gd name="T17" fmla="*/ 19 h 1261"/>
                <a:gd name="T18" fmla="*/ 1561 w 1716"/>
                <a:gd name="T19" fmla="*/ 151 h 1261"/>
                <a:gd name="T20" fmla="*/ 1589 w 1716"/>
                <a:gd name="T21" fmla="*/ 425 h 1261"/>
                <a:gd name="T22" fmla="*/ 1618 w 1716"/>
                <a:gd name="T23" fmla="*/ 585 h 1261"/>
                <a:gd name="T24" fmla="*/ 1646 w 1716"/>
                <a:gd name="T25" fmla="*/ 793 h 1261"/>
                <a:gd name="T26" fmla="*/ 1703 w 1716"/>
                <a:gd name="T27" fmla="*/ 1020 h 1261"/>
                <a:gd name="T28" fmla="*/ 1712 w 1716"/>
                <a:gd name="T29" fmla="*/ 1058 h 1261"/>
                <a:gd name="T30" fmla="*/ 1684 w 1716"/>
                <a:gd name="T31" fmla="*/ 1076 h 1261"/>
                <a:gd name="T32" fmla="*/ 1561 w 1716"/>
                <a:gd name="T33" fmla="*/ 1086 h 1261"/>
                <a:gd name="T34" fmla="*/ 1372 w 1716"/>
                <a:gd name="T35" fmla="*/ 500 h 1261"/>
                <a:gd name="T36" fmla="*/ 1334 w 1716"/>
                <a:gd name="T37" fmla="*/ 406 h 1261"/>
                <a:gd name="T38" fmla="*/ 1334 w 1716"/>
                <a:gd name="T39" fmla="*/ 1228 h 1261"/>
                <a:gd name="T40" fmla="*/ 1230 w 1716"/>
                <a:gd name="T41" fmla="*/ 1218 h 1261"/>
                <a:gd name="T42" fmla="*/ 985 w 1716"/>
                <a:gd name="T43" fmla="*/ 1143 h 1261"/>
                <a:gd name="T44" fmla="*/ 560 w 1716"/>
                <a:gd name="T45" fmla="*/ 1143 h 1261"/>
                <a:gd name="T46" fmla="*/ 569 w 1716"/>
                <a:gd name="T47" fmla="*/ 1114 h 1261"/>
                <a:gd name="T48" fmla="*/ 607 w 1716"/>
                <a:gd name="T49" fmla="*/ 519 h 1261"/>
                <a:gd name="T50" fmla="*/ 598 w 1716"/>
                <a:gd name="T51" fmla="*/ 425 h 1261"/>
                <a:gd name="T52" fmla="*/ 560 w 1716"/>
                <a:gd name="T53" fmla="*/ 491 h 1261"/>
                <a:gd name="T54" fmla="*/ 447 w 1716"/>
                <a:gd name="T55" fmla="*/ 614 h 1261"/>
                <a:gd name="T56" fmla="*/ 418 w 1716"/>
                <a:gd name="T57" fmla="*/ 642 h 1261"/>
                <a:gd name="T58" fmla="*/ 305 w 1716"/>
                <a:gd name="T59" fmla="*/ 822 h 1261"/>
                <a:gd name="T60" fmla="*/ 229 w 1716"/>
                <a:gd name="T61" fmla="*/ 954 h 1261"/>
                <a:gd name="T62" fmla="*/ 154 w 1716"/>
                <a:gd name="T63" fmla="*/ 925 h 1261"/>
                <a:gd name="T64" fmla="*/ 144 w 1716"/>
                <a:gd name="T65" fmla="*/ 897 h 1261"/>
                <a:gd name="T66" fmla="*/ 116 w 1716"/>
                <a:gd name="T67" fmla="*/ 878 h 1261"/>
                <a:gd name="T68" fmla="*/ 88 w 1716"/>
                <a:gd name="T69" fmla="*/ 850 h 1261"/>
                <a:gd name="T70" fmla="*/ 22 w 1716"/>
                <a:gd name="T71" fmla="*/ 812 h 1261"/>
                <a:gd name="T72" fmla="*/ 3 w 1716"/>
                <a:gd name="T73" fmla="*/ 774 h 1261"/>
                <a:gd name="T74" fmla="*/ 41 w 1716"/>
                <a:gd name="T75" fmla="*/ 718 h 1261"/>
                <a:gd name="T76" fmla="*/ 211 w 1716"/>
                <a:gd name="T77" fmla="*/ 557 h 1261"/>
                <a:gd name="T78" fmla="*/ 296 w 1716"/>
                <a:gd name="T79" fmla="*/ 415 h 1261"/>
                <a:gd name="T80" fmla="*/ 390 w 1716"/>
                <a:gd name="T81" fmla="*/ 330 h 1261"/>
                <a:gd name="T82" fmla="*/ 541 w 1716"/>
                <a:gd name="T83" fmla="*/ 151 h 1261"/>
                <a:gd name="T84" fmla="*/ 617 w 1716"/>
                <a:gd name="T85" fmla="*/ 47 h 1261"/>
                <a:gd name="T86" fmla="*/ 711 w 1716"/>
                <a:gd name="T87" fmla="*/ 0 h 1261"/>
                <a:gd name="T88" fmla="*/ 758 w 1716"/>
                <a:gd name="T89" fmla="*/ 9 h 1261"/>
                <a:gd name="T90" fmla="*/ 787 w 1716"/>
                <a:gd name="T91" fmla="*/ 38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44" name="Freeform 16"/>
            <p:cNvSpPr>
              <a:spLocks/>
            </p:cNvSpPr>
            <p:nvPr/>
          </p:nvSpPr>
          <p:spPr bwMode="auto">
            <a:xfrm>
              <a:off x="4910" y="2204"/>
              <a:ext cx="366" cy="423"/>
            </a:xfrm>
            <a:custGeom>
              <a:avLst/>
              <a:gdLst>
                <a:gd name="T0" fmla="*/ 75 w 680"/>
                <a:gd name="T1" fmla="*/ 83 h 940"/>
                <a:gd name="T2" fmla="*/ 66 w 680"/>
                <a:gd name="T3" fmla="*/ 206 h 940"/>
                <a:gd name="T4" fmla="*/ 56 w 680"/>
                <a:gd name="T5" fmla="*/ 593 h 940"/>
                <a:gd name="T6" fmla="*/ 0 w 680"/>
                <a:gd name="T7" fmla="*/ 848 h 940"/>
                <a:gd name="T8" fmla="*/ 28 w 680"/>
                <a:gd name="T9" fmla="*/ 858 h 940"/>
                <a:gd name="T10" fmla="*/ 293 w 680"/>
                <a:gd name="T11" fmla="*/ 839 h 940"/>
                <a:gd name="T12" fmla="*/ 302 w 680"/>
                <a:gd name="T13" fmla="*/ 773 h 940"/>
                <a:gd name="T14" fmla="*/ 321 w 680"/>
                <a:gd name="T15" fmla="*/ 688 h 940"/>
                <a:gd name="T16" fmla="*/ 330 w 680"/>
                <a:gd name="T17" fmla="*/ 348 h 940"/>
                <a:gd name="T18" fmla="*/ 340 w 680"/>
                <a:gd name="T19" fmla="*/ 376 h 940"/>
                <a:gd name="T20" fmla="*/ 349 w 680"/>
                <a:gd name="T21" fmla="*/ 471 h 940"/>
                <a:gd name="T22" fmla="*/ 368 w 680"/>
                <a:gd name="T23" fmla="*/ 612 h 940"/>
                <a:gd name="T24" fmla="*/ 377 w 680"/>
                <a:gd name="T25" fmla="*/ 924 h 940"/>
                <a:gd name="T26" fmla="*/ 491 w 680"/>
                <a:gd name="T27" fmla="*/ 905 h 940"/>
                <a:gd name="T28" fmla="*/ 547 w 680"/>
                <a:gd name="T29" fmla="*/ 886 h 940"/>
                <a:gd name="T30" fmla="*/ 680 w 680"/>
                <a:gd name="T31" fmla="*/ 886 h 940"/>
                <a:gd name="T32" fmla="*/ 623 w 680"/>
                <a:gd name="T33" fmla="*/ 659 h 940"/>
                <a:gd name="T34" fmla="*/ 557 w 680"/>
                <a:gd name="T35" fmla="*/ 168 h 940"/>
                <a:gd name="T36" fmla="*/ 481 w 680"/>
                <a:gd name="T37" fmla="*/ 46 h 940"/>
                <a:gd name="T38" fmla="*/ 170 w 680"/>
                <a:gd name="T39" fmla="*/ 27 h 940"/>
                <a:gd name="T40" fmla="*/ 94 w 680"/>
                <a:gd name="T41" fmla="*/ 55 h 940"/>
                <a:gd name="T42" fmla="*/ 75 w 680"/>
                <a:gd name="T43" fmla="*/ 83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45" name="Freeform 17"/>
            <p:cNvSpPr>
              <a:spLocks/>
            </p:cNvSpPr>
            <p:nvPr/>
          </p:nvSpPr>
          <p:spPr bwMode="auto">
            <a:xfrm>
              <a:off x="4976" y="1584"/>
              <a:ext cx="68" cy="17"/>
            </a:xfrm>
            <a:custGeom>
              <a:avLst/>
              <a:gdLst>
                <a:gd name="T0" fmla="*/ 0 w 128"/>
                <a:gd name="T1" fmla="*/ 38 h 38"/>
                <a:gd name="T2" fmla="*/ 64 w 128"/>
                <a:gd name="T3" fmla="*/ 2 h 38"/>
                <a:gd name="T4" fmla="*/ 112 w 128"/>
                <a:gd name="T5" fmla="*/ 6 h 38"/>
                <a:gd name="T6" fmla="*/ 128 w 128"/>
                <a:gd name="T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46" name="Freeform 18"/>
            <p:cNvSpPr>
              <a:spLocks/>
            </p:cNvSpPr>
            <p:nvPr/>
          </p:nvSpPr>
          <p:spPr bwMode="auto">
            <a:xfrm>
              <a:off x="5104" y="1585"/>
              <a:ext cx="68" cy="17"/>
            </a:xfrm>
            <a:custGeom>
              <a:avLst/>
              <a:gdLst>
                <a:gd name="T0" fmla="*/ 0 w 128"/>
                <a:gd name="T1" fmla="*/ 38 h 38"/>
                <a:gd name="T2" fmla="*/ 64 w 128"/>
                <a:gd name="T3" fmla="*/ 2 h 38"/>
                <a:gd name="T4" fmla="*/ 112 w 128"/>
                <a:gd name="T5" fmla="*/ 6 h 38"/>
                <a:gd name="T6" fmla="*/ 128 w 128"/>
                <a:gd name="T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47" name="Freeform 19"/>
            <p:cNvSpPr>
              <a:spLocks/>
            </p:cNvSpPr>
            <p:nvPr/>
          </p:nvSpPr>
          <p:spPr bwMode="auto">
            <a:xfrm>
              <a:off x="4833" y="1354"/>
              <a:ext cx="561" cy="303"/>
            </a:xfrm>
            <a:custGeom>
              <a:avLst/>
              <a:gdLst>
                <a:gd name="T0" fmla="*/ 92 w 1044"/>
                <a:gd name="T1" fmla="*/ 620 h 673"/>
                <a:gd name="T2" fmla="*/ 56 w 1044"/>
                <a:gd name="T3" fmla="*/ 632 h 673"/>
                <a:gd name="T4" fmla="*/ 92 w 1044"/>
                <a:gd name="T5" fmla="*/ 584 h 673"/>
                <a:gd name="T6" fmla="*/ 0 w 1044"/>
                <a:gd name="T7" fmla="*/ 508 h 673"/>
                <a:gd name="T8" fmla="*/ 28 w 1044"/>
                <a:gd name="T9" fmla="*/ 308 h 673"/>
                <a:gd name="T10" fmla="*/ 144 w 1044"/>
                <a:gd name="T11" fmla="*/ 344 h 673"/>
                <a:gd name="T12" fmla="*/ 132 w 1044"/>
                <a:gd name="T13" fmla="*/ 212 h 673"/>
                <a:gd name="T14" fmla="*/ 200 w 1044"/>
                <a:gd name="T15" fmla="*/ 224 h 673"/>
                <a:gd name="T16" fmla="*/ 256 w 1044"/>
                <a:gd name="T17" fmla="*/ 288 h 673"/>
                <a:gd name="T18" fmla="*/ 260 w 1044"/>
                <a:gd name="T19" fmla="*/ 288 h 673"/>
                <a:gd name="T20" fmla="*/ 312 w 1044"/>
                <a:gd name="T21" fmla="*/ 112 h 673"/>
                <a:gd name="T22" fmla="*/ 376 w 1044"/>
                <a:gd name="T23" fmla="*/ 240 h 673"/>
                <a:gd name="T24" fmla="*/ 408 w 1044"/>
                <a:gd name="T25" fmla="*/ 188 h 673"/>
                <a:gd name="T26" fmla="*/ 468 w 1044"/>
                <a:gd name="T27" fmla="*/ 76 h 673"/>
                <a:gd name="T28" fmla="*/ 496 w 1044"/>
                <a:gd name="T29" fmla="*/ 12 h 673"/>
                <a:gd name="T30" fmla="*/ 516 w 1044"/>
                <a:gd name="T31" fmla="*/ 56 h 673"/>
                <a:gd name="T32" fmla="*/ 540 w 1044"/>
                <a:gd name="T33" fmla="*/ 212 h 673"/>
                <a:gd name="T34" fmla="*/ 688 w 1044"/>
                <a:gd name="T35" fmla="*/ 44 h 673"/>
                <a:gd name="T36" fmla="*/ 644 w 1044"/>
                <a:gd name="T37" fmla="*/ 272 h 673"/>
                <a:gd name="T38" fmla="*/ 724 w 1044"/>
                <a:gd name="T39" fmla="*/ 232 h 673"/>
                <a:gd name="T40" fmla="*/ 880 w 1044"/>
                <a:gd name="T41" fmla="*/ 200 h 673"/>
                <a:gd name="T42" fmla="*/ 792 w 1044"/>
                <a:gd name="T43" fmla="*/ 296 h 673"/>
                <a:gd name="T44" fmla="*/ 964 w 1044"/>
                <a:gd name="T45" fmla="*/ 372 h 673"/>
                <a:gd name="T46" fmla="*/ 932 w 1044"/>
                <a:gd name="T47" fmla="*/ 424 h 673"/>
                <a:gd name="T48" fmla="*/ 868 w 1044"/>
                <a:gd name="T49" fmla="*/ 460 h 673"/>
                <a:gd name="T50" fmla="*/ 888 w 1044"/>
                <a:gd name="T51" fmla="*/ 496 h 673"/>
                <a:gd name="T52" fmla="*/ 1044 w 1044"/>
                <a:gd name="T53" fmla="*/ 608 h 673"/>
                <a:gd name="T54" fmla="*/ 904 w 1044"/>
                <a:gd name="T55" fmla="*/ 584 h 673"/>
                <a:gd name="T56" fmla="*/ 892 w 1044"/>
                <a:gd name="T57" fmla="*/ 596 h 673"/>
                <a:gd name="T58" fmla="*/ 916 w 1044"/>
                <a:gd name="T59" fmla="*/ 652 h 673"/>
                <a:gd name="T60" fmla="*/ 932 w 1044"/>
                <a:gd name="T61" fmla="*/ 672 h 673"/>
                <a:gd name="T62" fmla="*/ 856 w 1044"/>
                <a:gd name="T63" fmla="*/ 624 h 673"/>
                <a:gd name="T64" fmla="*/ 800 w 1044"/>
                <a:gd name="T65" fmla="*/ 536 h 673"/>
                <a:gd name="T66" fmla="*/ 680 w 1044"/>
                <a:gd name="T67" fmla="*/ 396 h 673"/>
                <a:gd name="T68" fmla="*/ 452 w 1044"/>
                <a:gd name="T69" fmla="*/ 328 h 673"/>
                <a:gd name="T70" fmla="*/ 328 w 1044"/>
                <a:gd name="T71" fmla="*/ 348 h 673"/>
                <a:gd name="T72" fmla="*/ 208 w 1044"/>
                <a:gd name="T73" fmla="*/ 460 h 673"/>
                <a:gd name="T74" fmla="*/ 156 w 1044"/>
                <a:gd name="T75" fmla="*/ 576 h 673"/>
                <a:gd name="T76" fmla="*/ 140 w 1044"/>
                <a:gd name="T77" fmla="*/ 61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  <p:sp>
          <p:nvSpPr>
            <p:cNvPr id="252948" name="Freeform 20"/>
            <p:cNvSpPr>
              <a:spLocks/>
            </p:cNvSpPr>
            <p:nvPr/>
          </p:nvSpPr>
          <p:spPr bwMode="auto">
            <a:xfrm>
              <a:off x="4996" y="1732"/>
              <a:ext cx="148" cy="32"/>
            </a:xfrm>
            <a:custGeom>
              <a:avLst/>
              <a:gdLst>
                <a:gd name="T0" fmla="*/ 0 w 148"/>
                <a:gd name="T1" fmla="*/ 16 h 32"/>
                <a:gd name="T2" fmla="*/ 36 w 148"/>
                <a:gd name="T3" fmla="*/ 28 h 32"/>
                <a:gd name="T4" fmla="*/ 48 w 148"/>
                <a:gd name="T5" fmla="*/ 32 h 32"/>
                <a:gd name="T6" fmla="*/ 120 w 148"/>
                <a:gd name="T7" fmla="*/ 28 h 32"/>
                <a:gd name="T8" fmla="*/ 148 w 14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2">
                  <a:moveTo>
                    <a:pt x="0" y="16"/>
                  </a:moveTo>
                  <a:cubicBezTo>
                    <a:pt x="12" y="20"/>
                    <a:pt x="24" y="24"/>
                    <a:pt x="36" y="28"/>
                  </a:cubicBezTo>
                  <a:cubicBezTo>
                    <a:pt x="40" y="29"/>
                    <a:pt x="48" y="32"/>
                    <a:pt x="48" y="32"/>
                  </a:cubicBezTo>
                  <a:cubicBezTo>
                    <a:pt x="72" y="31"/>
                    <a:pt x="96" y="32"/>
                    <a:pt x="120" y="28"/>
                  </a:cubicBezTo>
                  <a:cubicBezTo>
                    <a:pt x="131" y="26"/>
                    <a:pt x="137" y="5"/>
                    <a:pt x="14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400"/>
            </a:p>
          </p:txBody>
        </p:sp>
      </p:grpSp>
      <p:sp>
        <p:nvSpPr>
          <p:cNvPr id="252949" name="Oval 21"/>
          <p:cNvSpPr>
            <a:spLocks noChangeArrowheads="1"/>
          </p:cNvSpPr>
          <p:nvPr/>
        </p:nvSpPr>
        <p:spPr bwMode="auto">
          <a:xfrm>
            <a:off x="8717965" y="3716338"/>
            <a:ext cx="510064" cy="431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252950" name="AutoShape 22"/>
          <p:cNvSpPr>
            <a:spLocks noChangeArrowheads="1"/>
          </p:cNvSpPr>
          <p:nvPr/>
        </p:nvSpPr>
        <p:spPr bwMode="auto">
          <a:xfrm>
            <a:off x="1063259" y="981076"/>
            <a:ext cx="8847356" cy="1008063"/>
          </a:xfrm>
          <a:prstGeom prst="wedgeRoundRectCallout">
            <a:avLst>
              <a:gd name="adj1" fmla="val 47287"/>
              <a:gd name="adj2" fmla="val 15236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/>
              <a:t>If I drop this ball 1m how fast will it be going when it hits the floor?</a:t>
            </a:r>
          </a:p>
        </p:txBody>
      </p:sp>
      <p:sp>
        <p:nvSpPr>
          <p:cNvPr id="252951" name="Text Box 23"/>
          <p:cNvSpPr txBox="1">
            <a:spLocks noChangeArrowheads="1"/>
          </p:cNvSpPr>
          <p:nvPr/>
        </p:nvSpPr>
        <p:spPr bwMode="auto">
          <a:xfrm>
            <a:off x="1" y="2492375"/>
            <a:ext cx="7356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Use GPE at top = Kinetic energy at bottom</a:t>
            </a:r>
          </a:p>
        </p:txBody>
      </p:sp>
      <p:sp>
        <p:nvSpPr>
          <p:cNvPr id="252952" name="Text Box 24"/>
          <p:cNvSpPr txBox="1">
            <a:spLocks noChangeArrowheads="1"/>
          </p:cNvSpPr>
          <p:nvPr/>
        </p:nvSpPr>
        <p:spPr bwMode="auto">
          <a:xfrm>
            <a:off x="1" y="3213100"/>
            <a:ext cx="7356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mg</a:t>
            </a:r>
            <a:r>
              <a:rPr lang="en-GB" altLang="en-US" sz="2400">
                <a:sym typeface="Symbol" pitchFamily="18" charset="2"/>
              </a:rPr>
              <a:t>h = ½mv</a:t>
            </a:r>
            <a:r>
              <a:rPr lang="en-GB" altLang="en-US" sz="2400" baseline="30000">
                <a:sym typeface="Symbol" pitchFamily="18" charset="2"/>
              </a:rPr>
              <a:t>2</a:t>
            </a:r>
            <a:r>
              <a:rPr lang="en-GB" altLang="en-US" sz="2400">
                <a:sym typeface="Symbol" pitchFamily="18" charset="2"/>
              </a:rPr>
              <a:t> </a:t>
            </a:r>
          </a:p>
        </p:txBody>
      </p:sp>
      <p:sp>
        <p:nvSpPr>
          <p:cNvPr id="252953" name="Text Box 25"/>
          <p:cNvSpPr txBox="1">
            <a:spLocks noChangeArrowheads="1"/>
          </p:cNvSpPr>
          <p:nvPr/>
        </p:nvSpPr>
        <p:spPr bwMode="auto">
          <a:xfrm>
            <a:off x="1" y="4005263"/>
            <a:ext cx="7356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g</a:t>
            </a:r>
            <a:r>
              <a:rPr lang="en-GB" altLang="en-US" sz="2400">
                <a:sym typeface="Symbol" pitchFamily="18" charset="2"/>
              </a:rPr>
              <a:t>h = ½v</a:t>
            </a:r>
            <a:r>
              <a:rPr lang="en-GB" altLang="en-US" sz="2400" baseline="30000">
                <a:sym typeface="Symbol" pitchFamily="18" charset="2"/>
              </a:rPr>
              <a:t>2</a:t>
            </a:r>
          </a:p>
        </p:txBody>
      </p:sp>
      <p:sp>
        <p:nvSpPr>
          <p:cNvPr id="252954" name="Text Box 26"/>
          <p:cNvSpPr txBox="1">
            <a:spLocks noChangeArrowheads="1"/>
          </p:cNvSpPr>
          <p:nvPr/>
        </p:nvSpPr>
        <p:spPr bwMode="auto">
          <a:xfrm>
            <a:off x="1" y="4797425"/>
            <a:ext cx="7356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10 x 1 = ½ x v</a:t>
            </a:r>
            <a:r>
              <a:rPr lang="en-GB" altLang="en-US" sz="2400" baseline="30000"/>
              <a:t>2</a:t>
            </a:r>
            <a:r>
              <a:rPr lang="en-GB" altLang="en-US" sz="2400"/>
              <a:t> </a:t>
            </a:r>
          </a:p>
        </p:txBody>
      </p:sp>
      <p:sp>
        <p:nvSpPr>
          <p:cNvPr id="252955" name="Text Box 27"/>
          <p:cNvSpPr txBox="1">
            <a:spLocks noChangeArrowheads="1"/>
          </p:cNvSpPr>
          <p:nvPr/>
        </p:nvSpPr>
        <p:spPr bwMode="auto">
          <a:xfrm>
            <a:off x="1" y="5661025"/>
            <a:ext cx="7356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v</a:t>
            </a:r>
            <a:r>
              <a:rPr lang="en-GB" altLang="en-US" sz="2400" baseline="30000"/>
              <a:t>2</a:t>
            </a:r>
            <a:r>
              <a:rPr lang="en-GB" altLang="en-US" sz="2400"/>
              <a:t> = 20</a:t>
            </a:r>
          </a:p>
        </p:txBody>
      </p:sp>
      <p:sp>
        <p:nvSpPr>
          <p:cNvPr id="252956" name="Text Box 28"/>
          <p:cNvSpPr txBox="1">
            <a:spLocks noChangeArrowheads="1"/>
          </p:cNvSpPr>
          <p:nvPr/>
        </p:nvSpPr>
        <p:spPr bwMode="auto">
          <a:xfrm>
            <a:off x="1" y="6400800"/>
            <a:ext cx="7356545" cy="46166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/>
              <a:t>v = 4.5m/s</a:t>
            </a:r>
          </a:p>
        </p:txBody>
      </p:sp>
      <p:grpSp>
        <p:nvGrpSpPr>
          <p:cNvPr id="252959" name="Group 31"/>
          <p:cNvGrpSpPr>
            <a:grpSpLocks/>
          </p:cNvGrpSpPr>
          <p:nvPr/>
        </p:nvGrpSpPr>
        <p:grpSpPr bwMode="auto">
          <a:xfrm>
            <a:off x="8037255" y="3933826"/>
            <a:ext cx="766971" cy="2087563"/>
            <a:chOff x="4286" y="2478"/>
            <a:chExt cx="409" cy="1315"/>
          </a:xfrm>
        </p:grpSpPr>
        <p:sp>
          <p:nvSpPr>
            <p:cNvPr id="252957" name="Line 29"/>
            <p:cNvSpPr>
              <a:spLocks noChangeShapeType="1"/>
            </p:cNvSpPr>
            <p:nvPr/>
          </p:nvSpPr>
          <p:spPr bwMode="auto">
            <a:xfrm flipV="1">
              <a:off x="4513" y="2478"/>
              <a:ext cx="0" cy="13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252958" name="Text Box 30"/>
            <p:cNvSpPr txBox="1">
              <a:spLocks noChangeArrowheads="1"/>
            </p:cNvSpPr>
            <p:nvPr/>
          </p:nvSpPr>
          <p:spPr bwMode="auto">
            <a:xfrm>
              <a:off x="4286" y="3022"/>
              <a:ext cx="409" cy="291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400"/>
                <a:t>1m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83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23 L 8.33333E-7 0.29401 " pathEditMode="relative" ptsTypes="AA">
                                      <p:cBhvr>
                                        <p:cTn id="17" dur="2000" fill="hold"/>
                                        <p:tgtEl>
                                          <p:spTgt spid="252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5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5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49" grpId="0" animBg="1"/>
      <p:bldP spid="252949" grpId="1" animBg="1"/>
      <p:bldP spid="252950" grpId="0" animBg="1"/>
      <p:bldP spid="252951" grpId="0"/>
      <p:bldP spid="252952" grpId="0"/>
      <p:bldP spid="252953" grpId="0"/>
      <p:bldP spid="252954" grpId="0"/>
      <p:bldP spid="252955" grpId="0"/>
      <p:bldP spid="2529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6" y="13196"/>
            <a:ext cx="655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 Action and reaction summary</a:t>
            </a:r>
            <a:endParaRPr lang="en-GB" sz="3600" u="sng" dirty="0"/>
          </a:p>
        </p:txBody>
      </p:sp>
      <p:pic>
        <p:nvPicPr>
          <p:cNvPr id="3" name="Picture 4" descr="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4" b="5641"/>
          <a:stretch>
            <a:fillRect/>
          </a:stretch>
        </p:blipFill>
        <p:spPr bwMode="auto">
          <a:xfrm>
            <a:off x="864171" y="3029772"/>
            <a:ext cx="3708400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ROC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07"/>
          <a:stretch>
            <a:fillRect/>
          </a:stretch>
        </p:blipFill>
        <p:spPr bwMode="auto">
          <a:xfrm rot="1800000">
            <a:off x="3923284" y="1516885"/>
            <a:ext cx="309562" cy="21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64171" y="86918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Consider a rocket leaving the Earth’s atmosphere: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91709" y="1661347"/>
            <a:ext cx="47164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en-US" sz="2400"/>
              <a:t>A chemical reaction happens inside the rocket that ______ out exhaust gases.  There is an equal and ______ reaction to this force – this _______ acts on the rocket and pushes it _______.  The same process happens in ____ engines.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64734" y="5261797"/>
            <a:ext cx="4464050" cy="83099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Words</a:t>
            </a:r>
            <a:r>
              <a:rPr lang="en-GB" altLang="en-US" sz="2400"/>
              <a:t> – jet, pushes, reaction, upwards, opposite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780409" y="1948685"/>
            <a:ext cx="682625" cy="1223962"/>
            <a:chOff x="1837" y="1207"/>
            <a:chExt cx="430" cy="771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-3529373">
              <a:off x="1735" y="1672"/>
              <a:ext cx="408" cy="203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rot="-3529373" flipH="1" flipV="1">
              <a:off x="1962" y="1309"/>
              <a:ext cx="408" cy="203"/>
            </a:xfrm>
            <a:prstGeom prst="rightArrow">
              <a:avLst>
                <a:gd name="adj1" fmla="val 50000"/>
                <a:gd name="adj2" fmla="val 50246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598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6" y="13196"/>
            <a:ext cx="738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 Balanced and Unbalanced forces </a:t>
            </a:r>
            <a:endParaRPr lang="en-GB" sz="3600" u="sng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78563" y="2724807"/>
            <a:ext cx="3048000" cy="1828800"/>
            <a:chOff x="3600" y="1584"/>
            <a:chExt cx="1920" cy="1152"/>
          </a:xfrm>
        </p:grpSpPr>
        <p:sp>
          <p:nvSpPr>
            <p:cNvPr id="5" name="Rectangle 6" descr="Granite"/>
            <p:cNvSpPr>
              <a:spLocks noChangeArrowheads="1"/>
            </p:cNvSpPr>
            <p:nvPr/>
          </p:nvSpPr>
          <p:spPr bwMode="auto">
            <a:xfrm>
              <a:off x="3600" y="2448"/>
              <a:ext cx="1920" cy="2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032" y="1584"/>
            <a:ext cx="1319" cy="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CorelDRAW 6.0" r:id="rId4" imgW="7086600" imgH="5372100" progId="CorelDRAW.Graphic.6">
                    <p:embed/>
                  </p:oleObj>
                </mc:Choice>
                <mc:Fallback>
                  <p:oleObj name="CorelDRAW 6.0" r:id="rId4" imgW="7086600" imgH="5372100" progId="CorelDRAW.Graphic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584"/>
                          <a:ext cx="1319" cy="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92163" y="1048407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Consider a camel standing on a road.  What forces are acting on it?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040563" y="4477407"/>
            <a:ext cx="1295400" cy="1371600"/>
          </a:xfrm>
          <a:prstGeom prst="downArrow">
            <a:avLst>
              <a:gd name="adj1" fmla="val 50000"/>
              <a:gd name="adj2" fmla="val 264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flipV="1">
            <a:off x="7040563" y="1277007"/>
            <a:ext cx="1295400" cy="1371600"/>
          </a:xfrm>
          <a:prstGeom prst="downArrow">
            <a:avLst>
              <a:gd name="adj1" fmla="val 50000"/>
              <a:gd name="adj2" fmla="val 264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354763" y="5772807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>
                <a:solidFill>
                  <a:schemeClr val="tx1"/>
                </a:solidFill>
              </a:rPr>
              <a:t>Weight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54763" y="819807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i="1">
                <a:solidFill>
                  <a:schemeClr val="tx1"/>
                </a:solidFill>
              </a:rPr>
              <a:t>Reaction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92163" y="3639207"/>
            <a:ext cx="525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i="1">
                <a:solidFill>
                  <a:schemeClr val="tx1"/>
                </a:solidFill>
              </a:rPr>
              <a:t>These two forces would be equal – we say that they are BALANCED.  The camel doesn’t move anywhere.</a:t>
            </a:r>
          </a:p>
        </p:txBody>
      </p:sp>
    </p:spTree>
    <p:extLst>
      <p:ext uri="{BB962C8B-B14F-4D97-AF65-F5344CB8AC3E}">
        <p14:creationId xmlns:p14="http://schemas.microsoft.com/office/powerpoint/2010/main" val="1598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utoUpdateAnimBg="0"/>
      <p:bldP spid="11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6" y="13196"/>
            <a:ext cx="565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Balanced or Unbalanced? </a:t>
            </a:r>
            <a:endParaRPr lang="en-GB" sz="3600" u="sng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71600" y="987623"/>
            <a:ext cx="320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1)  This animal is either ________ or moving with _______ _____…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0800" y="3730823"/>
            <a:ext cx="350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4)  This animal is also either _______ or moving with ________ ______..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24600" y="987623"/>
            <a:ext cx="320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2)  This animal is getting ________…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47800" y="3730823"/>
            <a:ext cx="320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tx1"/>
                </a:solidFill>
                <a:cs typeface="Arial" charset="0"/>
              </a:rPr>
              <a:t>3)  This animal is getting _______….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33582"/>
              </p:ext>
            </p:extLst>
          </p:nvPr>
        </p:nvGraphicFramePr>
        <p:xfrm>
          <a:off x="7162800" y="1978223"/>
          <a:ext cx="17526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orelDRAW 6.0" r:id="rId3" imgW="6810375" imgH="4305300" progId="CorelDRAW.Graphic.6">
                  <p:embed/>
                </p:oleObj>
              </mc:Choice>
              <mc:Fallback>
                <p:oleObj name="CorelDRAW 6.0" r:id="rId3" imgW="6810375" imgH="430530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78223"/>
                        <a:ext cx="1752600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829126"/>
              </p:ext>
            </p:extLst>
          </p:nvPr>
        </p:nvGraphicFramePr>
        <p:xfrm>
          <a:off x="2667000" y="2206823"/>
          <a:ext cx="136683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orelDRAW 6.0" r:id="rId5" imgW="6848475" imgH="6229350" progId="CorelDRAW.Graphic.6">
                  <p:embed/>
                </p:oleObj>
              </mc:Choice>
              <mc:Fallback>
                <p:oleObj name="CorelDRAW 6.0" r:id="rId5" imgW="6848475" imgH="622935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6823"/>
                        <a:ext cx="136683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7612"/>
              </p:ext>
            </p:extLst>
          </p:nvPr>
        </p:nvGraphicFramePr>
        <p:xfrm>
          <a:off x="2286000" y="4492823"/>
          <a:ext cx="198596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CorelDRAW 6.0" r:id="rId7" imgW="6867525" imgH="3124200" progId="CorelDRAW.Graphic.6">
                  <p:embed/>
                </p:oleObj>
              </mc:Choice>
              <mc:Fallback>
                <p:oleObj name="CorelDRAW 6.0" r:id="rId7" imgW="6867525" imgH="312420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2823"/>
                        <a:ext cx="198596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954725"/>
              </p:ext>
            </p:extLst>
          </p:nvPr>
        </p:nvGraphicFramePr>
        <p:xfrm>
          <a:off x="7086600" y="4797623"/>
          <a:ext cx="19812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CorelDRAW 6.0" r:id="rId9" imgW="7019925" imgH="2781300" progId="CorelDRAW.Graphic.6">
                  <p:embed/>
                </p:oleObj>
              </mc:Choice>
              <mc:Fallback>
                <p:oleObj name="CorelDRAW 6.0" r:id="rId9" imgW="7019925" imgH="2781300" progId="CorelDRAW.Graphic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797623"/>
                        <a:ext cx="19812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267200" y="2283023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8915400" y="2054423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flipH="1">
            <a:off x="1676400" y="2283023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6400800" y="2359223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419600" y="4950023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flipH="1">
            <a:off x="1371600" y="4721423"/>
            <a:ext cx="762000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371600" y="5940623"/>
            <a:ext cx="8534400" cy="4616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chemeClr val="tx1"/>
                </a:solidFill>
                <a:cs typeface="Arial" charset="0"/>
              </a:rPr>
              <a:t>Words - </a:t>
            </a:r>
            <a:r>
              <a:rPr lang="en-GB" altLang="en-US">
                <a:solidFill>
                  <a:schemeClr val="tx1"/>
                </a:solidFill>
                <a:cs typeface="Arial" charset="0"/>
              </a:rPr>
              <a:t>Stationary, faster, slower or constant speed?</a:t>
            </a:r>
          </a:p>
        </p:txBody>
      </p:sp>
    </p:spTree>
    <p:extLst>
      <p:ext uri="{BB962C8B-B14F-4D97-AF65-F5344CB8AC3E}">
        <p14:creationId xmlns:p14="http://schemas.microsoft.com/office/powerpoint/2010/main" val="15980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6" y="13196"/>
            <a:ext cx="392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 Resultant forces</a:t>
            </a:r>
            <a:endParaRPr lang="en-GB" sz="3600" u="sng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36625" y="811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Calculate the resultant force of the following: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 flipH="1">
            <a:off x="2195513" y="1314451"/>
            <a:ext cx="1014412" cy="1773237"/>
            <a:chOff x="4659" y="1354"/>
            <a:chExt cx="745" cy="1354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 flipH="1">
              <a:off x="5098" y="2576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778" y="2571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227" y="2199"/>
              <a:ext cx="158" cy="126"/>
            </a:xfrm>
            <a:custGeom>
              <a:avLst/>
              <a:gdLst>
                <a:gd name="T0" fmla="*/ 33 w 294"/>
                <a:gd name="T1" fmla="*/ 0 h 279"/>
                <a:gd name="T2" fmla="*/ 42 w 294"/>
                <a:gd name="T3" fmla="*/ 7 h 279"/>
                <a:gd name="T4" fmla="*/ 42 w 294"/>
                <a:gd name="T5" fmla="*/ 15 h 279"/>
                <a:gd name="T6" fmla="*/ 36 w 294"/>
                <a:gd name="T7" fmla="*/ 14 h 279"/>
                <a:gd name="T8" fmla="*/ 38 w 294"/>
                <a:gd name="T9" fmla="*/ 19 h 279"/>
                <a:gd name="T10" fmla="*/ 36 w 294"/>
                <a:gd name="T11" fmla="*/ 24 h 279"/>
                <a:gd name="T12" fmla="*/ 32 w 294"/>
                <a:gd name="T13" fmla="*/ 25 h 279"/>
                <a:gd name="T14" fmla="*/ 30 w 294"/>
                <a:gd name="T15" fmla="*/ 23 h 279"/>
                <a:gd name="T16" fmla="*/ 26 w 294"/>
                <a:gd name="T17" fmla="*/ 12 h 279"/>
                <a:gd name="T18" fmla="*/ 18 w 294"/>
                <a:gd name="T19" fmla="*/ 24 h 279"/>
                <a:gd name="T20" fmla="*/ 14 w 294"/>
                <a:gd name="T21" fmla="*/ 23 h 279"/>
                <a:gd name="T22" fmla="*/ 13 w 294"/>
                <a:gd name="T23" fmla="*/ 12 h 279"/>
                <a:gd name="T24" fmla="*/ 14 w 294"/>
                <a:gd name="T25" fmla="*/ 15 h 279"/>
                <a:gd name="T26" fmla="*/ 4 w 294"/>
                <a:gd name="T27" fmla="*/ 20 h 279"/>
                <a:gd name="T28" fmla="*/ 1 w 294"/>
                <a:gd name="T29" fmla="*/ 17 h 279"/>
                <a:gd name="T30" fmla="*/ 13 w 294"/>
                <a:gd name="T31" fmla="*/ 3 h 279"/>
                <a:gd name="T32" fmla="*/ 33 w 294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4659" y="2122"/>
              <a:ext cx="150" cy="136"/>
            </a:xfrm>
            <a:custGeom>
              <a:avLst/>
              <a:gdLst>
                <a:gd name="T0" fmla="*/ 23 w 279"/>
                <a:gd name="T1" fmla="*/ 0 h 302"/>
                <a:gd name="T2" fmla="*/ 5 w 279"/>
                <a:gd name="T3" fmla="*/ 4 h 302"/>
                <a:gd name="T4" fmla="*/ 10 w 279"/>
                <a:gd name="T5" fmla="*/ 10 h 302"/>
                <a:gd name="T6" fmla="*/ 6 w 279"/>
                <a:gd name="T7" fmla="*/ 13 h 302"/>
                <a:gd name="T8" fmla="*/ 2 w 279"/>
                <a:gd name="T9" fmla="*/ 14 h 302"/>
                <a:gd name="T10" fmla="*/ 14 w 279"/>
                <a:gd name="T11" fmla="*/ 19 h 302"/>
                <a:gd name="T12" fmla="*/ 16 w 279"/>
                <a:gd name="T13" fmla="*/ 22 h 302"/>
                <a:gd name="T14" fmla="*/ 26 w 279"/>
                <a:gd name="T15" fmla="*/ 24 h 302"/>
                <a:gd name="T16" fmla="*/ 28 w 279"/>
                <a:gd name="T17" fmla="*/ 26 h 302"/>
                <a:gd name="T18" fmla="*/ 33 w 279"/>
                <a:gd name="T19" fmla="*/ 27 h 302"/>
                <a:gd name="T20" fmla="*/ 42 w 279"/>
                <a:gd name="T21" fmla="*/ 21 h 302"/>
                <a:gd name="T22" fmla="*/ 40 w 279"/>
                <a:gd name="T23" fmla="*/ 3 h 302"/>
                <a:gd name="T24" fmla="*/ 23 w 279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014" y="1822"/>
              <a:ext cx="170" cy="124"/>
            </a:xfrm>
            <a:custGeom>
              <a:avLst/>
              <a:gdLst>
                <a:gd name="T0" fmla="*/ 0 w 453"/>
                <a:gd name="T1" fmla="*/ 7 h 392"/>
                <a:gd name="T2" fmla="*/ 3 w 453"/>
                <a:gd name="T3" fmla="*/ 5 h 392"/>
                <a:gd name="T4" fmla="*/ 6 w 453"/>
                <a:gd name="T5" fmla="*/ 2 h 392"/>
                <a:gd name="T6" fmla="*/ 7 w 453"/>
                <a:gd name="T7" fmla="*/ 2 h 392"/>
                <a:gd name="T8" fmla="*/ 11 w 453"/>
                <a:gd name="T9" fmla="*/ 1 h 392"/>
                <a:gd name="T10" fmla="*/ 20 w 453"/>
                <a:gd name="T11" fmla="*/ 2 h 392"/>
                <a:gd name="T12" fmla="*/ 23 w 453"/>
                <a:gd name="T13" fmla="*/ 5 h 392"/>
                <a:gd name="T14" fmla="*/ 24 w 453"/>
                <a:gd name="T15" fmla="*/ 8 h 392"/>
                <a:gd name="T16" fmla="*/ 23 w 453"/>
                <a:gd name="T17" fmla="*/ 11 h 392"/>
                <a:gd name="T18" fmla="*/ 18 w 453"/>
                <a:gd name="T19" fmla="*/ 12 h 392"/>
                <a:gd name="T20" fmla="*/ 6 w 453"/>
                <a:gd name="T21" fmla="*/ 11 h 392"/>
                <a:gd name="T22" fmla="*/ 6 w 453"/>
                <a:gd name="T23" fmla="*/ 10 h 392"/>
                <a:gd name="T24" fmla="*/ 3 w 453"/>
                <a:gd name="T25" fmla="*/ 9 h 392"/>
                <a:gd name="T26" fmla="*/ 2 w 453"/>
                <a:gd name="T27" fmla="*/ 8 h 392"/>
                <a:gd name="T28" fmla="*/ 0 w 453"/>
                <a:gd name="T29" fmla="*/ 7 h 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4894" y="1481"/>
              <a:ext cx="410" cy="3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4979" y="1606"/>
              <a:ext cx="64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4985" y="1616"/>
              <a:ext cx="29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5110" y="1607"/>
              <a:ext cx="60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117" y="1621"/>
              <a:ext cx="28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5056" y="1664"/>
              <a:ext cx="29" cy="3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726" y="1877"/>
              <a:ext cx="643" cy="400"/>
            </a:xfrm>
            <a:custGeom>
              <a:avLst/>
              <a:gdLst>
                <a:gd name="T0" fmla="*/ 42 w 1716"/>
                <a:gd name="T1" fmla="*/ 1 h 1261"/>
                <a:gd name="T2" fmla="*/ 45 w 1716"/>
                <a:gd name="T3" fmla="*/ 3 h 1261"/>
                <a:gd name="T4" fmla="*/ 46 w 1716"/>
                <a:gd name="T5" fmla="*/ 3 h 1261"/>
                <a:gd name="T6" fmla="*/ 51 w 1716"/>
                <a:gd name="T7" fmla="*/ 4 h 1261"/>
                <a:gd name="T8" fmla="*/ 59 w 1716"/>
                <a:gd name="T9" fmla="*/ 4 h 1261"/>
                <a:gd name="T10" fmla="*/ 62 w 1716"/>
                <a:gd name="T11" fmla="*/ 3 h 1261"/>
                <a:gd name="T12" fmla="*/ 65 w 1716"/>
                <a:gd name="T13" fmla="*/ 2 h 1261"/>
                <a:gd name="T14" fmla="*/ 72 w 1716"/>
                <a:gd name="T15" fmla="*/ 0 h 1261"/>
                <a:gd name="T16" fmla="*/ 79 w 1716"/>
                <a:gd name="T17" fmla="*/ 1 h 1261"/>
                <a:gd name="T18" fmla="*/ 82 w 1716"/>
                <a:gd name="T19" fmla="*/ 5 h 1261"/>
                <a:gd name="T20" fmla="*/ 84 w 1716"/>
                <a:gd name="T21" fmla="*/ 14 h 1261"/>
                <a:gd name="T22" fmla="*/ 85 w 1716"/>
                <a:gd name="T23" fmla="*/ 19 h 1261"/>
                <a:gd name="T24" fmla="*/ 87 w 1716"/>
                <a:gd name="T25" fmla="*/ 25 h 1261"/>
                <a:gd name="T26" fmla="*/ 90 w 1716"/>
                <a:gd name="T27" fmla="*/ 33 h 1261"/>
                <a:gd name="T28" fmla="*/ 90 w 1716"/>
                <a:gd name="T29" fmla="*/ 34 h 1261"/>
                <a:gd name="T30" fmla="*/ 88 w 1716"/>
                <a:gd name="T31" fmla="*/ 34 h 1261"/>
                <a:gd name="T32" fmla="*/ 82 w 1716"/>
                <a:gd name="T33" fmla="*/ 35 h 1261"/>
                <a:gd name="T34" fmla="*/ 72 w 1716"/>
                <a:gd name="T35" fmla="*/ 16 h 1261"/>
                <a:gd name="T36" fmla="*/ 70 w 1716"/>
                <a:gd name="T37" fmla="*/ 13 h 1261"/>
                <a:gd name="T38" fmla="*/ 70 w 1716"/>
                <a:gd name="T39" fmla="*/ 39 h 1261"/>
                <a:gd name="T40" fmla="*/ 65 w 1716"/>
                <a:gd name="T41" fmla="*/ 39 h 1261"/>
                <a:gd name="T42" fmla="*/ 52 w 1716"/>
                <a:gd name="T43" fmla="*/ 36 h 1261"/>
                <a:gd name="T44" fmla="*/ 30 w 1716"/>
                <a:gd name="T45" fmla="*/ 36 h 1261"/>
                <a:gd name="T46" fmla="*/ 30 w 1716"/>
                <a:gd name="T47" fmla="*/ 36 h 1261"/>
                <a:gd name="T48" fmla="*/ 32 w 1716"/>
                <a:gd name="T49" fmla="*/ 16 h 1261"/>
                <a:gd name="T50" fmla="*/ 31 w 1716"/>
                <a:gd name="T51" fmla="*/ 14 h 1261"/>
                <a:gd name="T52" fmla="*/ 30 w 1716"/>
                <a:gd name="T53" fmla="*/ 16 h 1261"/>
                <a:gd name="T54" fmla="*/ 24 w 1716"/>
                <a:gd name="T55" fmla="*/ 20 h 1261"/>
                <a:gd name="T56" fmla="*/ 22 w 1716"/>
                <a:gd name="T57" fmla="*/ 21 h 1261"/>
                <a:gd name="T58" fmla="*/ 16 w 1716"/>
                <a:gd name="T59" fmla="*/ 26 h 1261"/>
                <a:gd name="T60" fmla="*/ 12 w 1716"/>
                <a:gd name="T61" fmla="*/ 30 h 1261"/>
                <a:gd name="T62" fmla="*/ 8 w 1716"/>
                <a:gd name="T63" fmla="*/ 30 h 1261"/>
                <a:gd name="T64" fmla="*/ 7 w 1716"/>
                <a:gd name="T65" fmla="*/ 29 h 1261"/>
                <a:gd name="T66" fmla="*/ 6 w 1716"/>
                <a:gd name="T67" fmla="*/ 28 h 1261"/>
                <a:gd name="T68" fmla="*/ 4 w 1716"/>
                <a:gd name="T69" fmla="*/ 27 h 1261"/>
                <a:gd name="T70" fmla="*/ 1 w 1716"/>
                <a:gd name="T71" fmla="*/ 26 h 1261"/>
                <a:gd name="T72" fmla="*/ 0 w 1716"/>
                <a:gd name="T73" fmla="*/ 25 h 1261"/>
                <a:gd name="T74" fmla="*/ 2 w 1716"/>
                <a:gd name="T75" fmla="*/ 23 h 1261"/>
                <a:gd name="T76" fmla="*/ 11 w 1716"/>
                <a:gd name="T77" fmla="*/ 18 h 1261"/>
                <a:gd name="T78" fmla="*/ 16 w 1716"/>
                <a:gd name="T79" fmla="*/ 13 h 1261"/>
                <a:gd name="T80" fmla="*/ 21 w 1716"/>
                <a:gd name="T81" fmla="*/ 10 h 1261"/>
                <a:gd name="T82" fmla="*/ 28 w 1716"/>
                <a:gd name="T83" fmla="*/ 5 h 1261"/>
                <a:gd name="T84" fmla="*/ 33 w 1716"/>
                <a:gd name="T85" fmla="*/ 2 h 1261"/>
                <a:gd name="T86" fmla="*/ 37 w 1716"/>
                <a:gd name="T87" fmla="*/ 0 h 1261"/>
                <a:gd name="T88" fmla="*/ 40 w 1716"/>
                <a:gd name="T89" fmla="*/ 0 h 1261"/>
                <a:gd name="T90" fmla="*/ 42 w 1716"/>
                <a:gd name="T91" fmla="*/ 1 h 1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910" y="2204"/>
              <a:ext cx="366" cy="423"/>
            </a:xfrm>
            <a:custGeom>
              <a:avLst/>
              <a:gdLst>
                <a:gd name="T0" fmla="*/ 12 w 680"/>
                <a:gd name="T1" fmla="*/ 8 h 940"/>
                <a:gd name="T2" fmla="*/ 10 w 680"/>
                <a:gd name="T3" fmla="*/ 19 h 940"/>
                <a:gd name="T4" fmla="*/ 9 w 680"/>
                <a:gd name="T5" fmla="*/ 54 h 940"/>
                <a:gd name="T6" fmla="*/ 0 w 680"/>
                <a:gd name="T7" fmla="*/ 77 h 940"/>
                <a:gd name="T8" fmla="*/ 4 w 680"/>
                <a:gd name="T9" fmla="*/ 78 h 940"/>
                <a:gd name="T10" fmla="*/ 46 w 680"/>
                <a:gd name="T11" fmla="*/ 77 h 940"/>
                <a:gd name="T12" fmla="*/ 47 w 680"/>
                <a:gd name="T13" fmla="*/ 71 h 940"/>
                <a:gd name="T14" fmla="*/ 50 w 680"/>
                <a:gd name="T15" fmla="*/ 63 h 940"/>
                <a:gd name="T16" fmla="*/ 52 w 680"/>
                <a:gd name="T17" fmla="*/ 32 h 940"/>
                <a:gd name="T18" fmla="*/ 53 w 680"/>
                <a:gd name="T19" fmla="*/ 34 h 940"/>
                <a:gd name="T20" fmla="*/ 54 w 680"/>
                <a:gd name="T21" fmla="*/ 43 h 940"/>
                <a:gd name="T22" fmla="*/ 58 w 680"/>
                <a:gd name="T23" fmla="*/ 56 h 940"/>
                <a:gd name="T24" fmla="*/ 59 w 680"/>
                <a:gd name="T25" fmla="*/ 84 h 940"/>
                <a:gd name="T26" fmla="*/ 76 w 680"/>
                <a:gd name="T27" fmla="*/ 82 h 940"/>
                <a:gd name="T28" fmla="*/ 85 w 680"/>
                <a:gd name="T29" fmla="*/ 81 h 940"/>
                <a:gd name="T30" fmla="*/ 106 w 680"/>
                <a:gd name="T31" fmla="*/ 81 h 940"/>
                <a:gd name="T32" fmla="*/ 97 w 680"/>
                <a:gd name="T33" fmla="*/ 60 h 940"/>
                <a:gd name="T34" fmla="*/ 87 w 680"/>
                <a:gd name="T35" fmla="*/ 15 h 940"/>
                <a:gd name="T36" fmla="*/ 75 w 680"/>
                <a:gd name="T37" fmla="*/ 4 h 940"/>
                <a:gd name="T38" fmla="*/ 27 w 680"/>
                <a:gd name="T39" fmla="*/ 2 h 940"/>
                <a:gd name="T40" fmla="*/ 15 w 680"/>
                <a:gd name="T41" fmla="*/ 5 h 940"/>
                <a:gd name="T42" fmla="*/ 12 w 680"/>
                <a:gd name="T43" fmla="*/ 8 h 9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4976" y="1584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5104" y="1585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4833" y="1354"/>
              <a:ext cx="561" cy="303"/>
            </a:xfrm>
            <a:custGeom>
              <a:avLst/>
              <a:gdLst>
                <a:gd name="T0" fmla="*/ 14 w 1044"/>
                <a:gd name="T1" fmla="*/ 57 h 673"/>
                <a:gd name="T2" fmla="*/ 9 w 1044"/>
                <a:gd name="T3" fmla="*/ 58 h 673"/>
                <a:gd name="T4" fmla="*/ 14 w 1044"/>
                <a:gd name="T5" fmla="*/ 53 h 673"/>
                <a:gd name="T6" fmla="*/ 0 w 1044"/>
                <a:gd name="T7" fmla="*/ 46 h 673"/>
                <a:gd name="T8" fmla="*/ 4 w 1044"/>
                <a:gd name="T9" fmla="*/ 28 h 673"/>
                <a:gd name="T10" fmla="*/ 22 w 1044"/>
                <a:gd name="T11" fmla="*/ 32 h 673"/>
                <a:gd name="T12" fmla="*/ 20 w 1044"/>
                <a:gd name="T13" fmla="*/ 19 h 673"/>
                <a:gd name="T14" fmla="*/ 31 w 1044"/>
                <a:gd name="T15" fmla="*/ 20 h 673"/>
                <a:gd name="T16" fmla="*/ 40 w 1044"/>
                <a:gd name="T17" fmla="*/ 27 h 673"/>
                <a:gd name="T18" fmla="*/ 40 w 1044"/>
                <a:gd name="T19" fmla="*/ 27 h 673"/>
                <a:gd name="T20" fmla="*/ 48 w 1044"/>
                <a:gd name="T21" fmla="*/ 10 h 673"/>
                <a:gd name="T22" fmla="*/ 59 w 1044"/>
                <a:gd name="T23" fmla="*/ 22 h 673"/>
                <a:gd name="T24" fmla="*/ 63 w 1044"/>
                <a:gd name="T25" fmla="*/ 17 h 673"/>
                <a:gd name="T26" fmla="*/ 73 w 1044"/>
                <a:gd name="T27" fmla="*/ 7 h 673"/>
                <a:gd name="T28" fmla="*/ 77 w 1044"/>
                <a:gd name="T29" fmla="*/ 1 h 673"/>
                <a:gd name="T30" fmla="*/ 80 w 1044"/>
                <a:gd name="T31" fmla="*/ 5 h 673"/>
                <a:gd name="T32" fmla="*/ 84 w 1044"/>
                <a:gd name="T33" fmla="*/ 19 h 673"/>
                <a:gd name="T34" fmla="*/ 107 w 1044"/>
                <a:gd name="T35" fmla="*/ 4 h 673"/>
                <a:gd name="T36" fmla="*/ 100 w 1044"/>
                <a:gd name="T37" fmla="*/ 25 h 673"/>
                <a:gd name="T38" fmla="*/ 112 w 1044"/>
                <a:gd name="T39" fmla="*/ 21 h 673"/>
                <a:gd name="T40" fmla="*/ 136 w 1044"/>
                <a:gd name="T41" fmla="*/ 18 h 673"/>
                <a:gd name="T42" fmla="*/ 123 w 1044"/>
                <a:gd name="T43" fmla="*/ 27 h 673"/>
                <a:gd name="T44" fmla="*/ 149 w 1044"/>
                <a:gd name="T45" fmla="*/ 34 h 673"/>
                <a:gd name="T46" fmla="*/ 145 w 1044"/>
                <a:gd name="T47" fmla="*/ 39 h 673"/>
                <a:gd name="T48" fmla="*/ 134 w 1044"/>
                <a:gd name="T49" fmla="*/ 42 h 673"/>
                <a:gd name="T50" fmla="*/ 138 w 1044"/>
                <a:gd name="T51" fmla="*/ 45 h 673"/>
                <a:gd name="T52" fmla="*/ 162 w 1044"/>
                <a:gd name="T53" fmla="*/ 55 h 673"/>
                <a:gd name="T54" fmla="*/ 140 w 1044"/>
                <a:gd name="T55" fmla="*/ 53 h 673"/>
                <a:gd name="T56" fmla="*/ 138 w 1044"/>
                <a:gd name="T57" fmla="*/ 54 h 673"/>
                <a:gd name="T58" fmla="*/ 142 w 1044"/>
                <a:gd name="T59" fmla="*/ 59 h 673"/>
                <a:gd name="T60" fmla="*/ 145 w 1044"/>
                <a:gd name="T61" fmla="*/ 61 h 673"/>
                <a:gd name="T62" fmla="*/ 133 w 1044"/>
                <a:gd name="T63" fmla="*/ 57 h 673"/>
                <a:gd name="T64" fmla="*/ 124 w 1044"/>
                <a:gd name="T65" fmla="*/ 49 h 673"/>
                <a:gd name="T66" fmla="*/ 105 w 1044"/>
                <a:gd name="T67" fmla="*/ 36 h 673"/>
                <a:gd name="T68" fmla="*/ 70 w 1044"/>
                <a:gd name="T69" fmla="*/ 30 h 673"/>
                <a:gd name="T70" fmla="*/ 51 w 1044"/>
                <a:gd name="T71" fmla="*/ 32 h 673"/>
                <a:gd name="T72" fmla="*/ 32 w 1044"/>
                <a:gd name="T73" fmla="*/ 42 h 673"/>
                <a:gd name="T74" fmla="*/ 24 w 1044"/>
                <a:gd name="T75" fmla="*/ 53 h 673"/>
                <a:gd name="T76" fmla="*/ 21 w 1044"/>
                <a:gd name="T77" fmla="*/ 56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4996" y="1732"/>
              <a:ext cx="148" cy="32"/>
            </a:xfrm>
            <a:custGeom>
              <a:avLst/>
              <a:gdLst>
                <a:gd name="T0" fmla="*/ 0 w 148"/>
                <a:gd name="T1" fmla="*/ 16 h 32"/>
                <a:gd name="T2" fmla="*/ 36 w 148"/>
                <a:gd name="T3" fmla="*/ 28 h 32"/>
                <a:gd name="T4" fmla="*/ 48 w 148"/>
                <a:gd name="T5" fmla="*/ 32 h 32"/>
                <a:gd name="T6" fmla="*/ 120 w 148"/>
                <a:gd name="T7" fmla="*/ 28 h 32"/>
                <a:gd name="T8" fmla="*/ 148 w 14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32">
                  <a:moveTo>
                    <a:pt x="0" y="16"/>
                  </a:moveTo>
                  <a:cubicBezTo>
                    <a:pt x="12" y="20"/>
                    <a:pt x="24" y="24"/>
                    <a:pt x="36" y="28"/>
                  </a:cubicBezTo>
                  <a:cubicBezTo>
                    <a:pt x="40" y="29"/>
                    <a:pt x="48" y="32"/>
                    <a:pt x="48" y="32"/>
                  </a:cubicBezTo>
                  <a:cubicBezTo>
                    <a:pt x="72" y="31"/>
                    <a:pt x="96" y="32"/>
                    <a:pt x="120" y="28"/>
                  </a:cubicBezTo>
                  <a:cubicBezTo>
                    <a:pt x="131" y="26"/>
                    <a:pt x="137" y="5"/>
                    <a:pt x="14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3348038" y="2106613"/>
            <a:ext cx="755650" cy="2159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 rot="10800000">
            <a:off x="1331913" y="1962151"/>
            <a:ext cx="828675" cy="504825"/>
          </a:xfrm>
          <a:prstGeom prst="leftArrow">
            <a:avLst>
              <a:gd name="adj1" fmla="val 50000"/>
              <a:gd name="adj2" fmla="val 41038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116013" y="253841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500N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205163" y="253841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100N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 flipH="1">
            <a:off x="7524750" y="1314451"/>
            <a:ext cx="1014413" cy="1773237"/>
            <a:chOff x="4659" y="1354"/>
            <a:chExt cx="745" cy="1354"/>
          </a:xfrm>
        </p:grpSpPr>
        <p:sp>
          <p:nvSpPr>
            <p:cNvPr id="28" name="Freeform 29"/>
            <p:cNvSpPr>
              <a:spLocks/>
            </p:cNvSpPr>
            <p:nvPr/>
          </p:nvSpPr>
          <p:spPr bwMode="auto">
            <a:xfrm flipH="1">
              <a:off x="5098" y="2576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778" y="2571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5227" y="2199"/>
              <a:ext cx="158" cy="126"/>
            </a:xfrm>
            <a:custGeom>
              <a:avLst/>
              <a:gdLst>
                <a:gd name="T0" fmla="*/ 33 w 294"/>
                <a:gd name="T1" fmla="*/ 0 h 279"/>
                <a:gd name="T2" fmla="*/ 42 w 294"/>
                <a:gd name="T3" fmla="*/ 7 h 279"/>
                <a:gd name="T4" fmla="*/ 42 w 294"/>
                <a:gd name="T5" fmla="*/ 15 h 279"/>
                <a:gd name="T6" fmla="*/ 36 w 294"/>
                <a:gd name="T7" fmla="*/ 14 h 279"/>
                <a:gd name="T8" fmla="*/ 38 w 294"/>
                <a:gd name="T9" fmla="*/ 19 h 279"/>
                <a:gd name="T10" fmla="*/ 36 w 294"/>
                <a:gd name="T11" fmla="*/ 24 h 279"/>
                <a:gd name="T12" fmla="*/ 32 w 294"/>
                <a:gd name="T13" fmla="*/ 25 h 279"/>
                <a:gd name="T14" fmla="*/ 30 w 294"/>
                <a:gd name="T15" fmla="*/ 23 h 279"/>
                <a:gd name="T16" fmla="*/ 26 w 294"/>
                <a:gd name="T17" fmla="*/ 12 h 279"/>
                <a:gd name="T18" fmla="*/ 18 w 294"/>
                <a:gd name="T19" fmla="*/ 24 h 279"/>
                <a:gd name="T20" fmla="*/ 14 w 294"/>
                <a:gd name="T21" fmla="*/ 23 h 279"/>
                <a:gd name="T22" fmla="*/ 13 w 294"/>
                <a:gd name="T23" fmla="*/ 12 h 279"/>
                <a:gd name="T24" fmla="*/ 14 w 294"/>
                <a:gd name="T25" fmla="*/ 15 h 279"/>
                <a:gd name="T26" fmla="*/ 4 w 294"/>
                <a:gd name="T27" fmla="*/ 20 h 279"/>
                <a:gd name="T28" fmla="*/ 1 w 294"/>
                <a:gd name="T29" fmla="*/ 17 h 279"/>
                <a:gd name="T30" fmla="*/ 13 w 294"/>
                <a:gd name="T31" fmla="*/ 3 h 279"/>
                <a:gd name="T32" fmla="*/ 33 w 294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4659" y="2122"/>
              <a:ext cx="150" cy="136"/>
            </a:xfrm>
            <a:custGeom>
              <a:avLst/>
              <a:gdLst>
                <a:gd name="T0" fmla="*/ 23 w 279"/>
                <a:gd name="T1" fmla="*/ 0 h 302"/>
                <a:gd name="T2" fmla="*/ 5 w 279"/>
                <a:gd name="T3" fmla="*/ 4 h 302"/>
                <a:gd name="T4" fmla="*/ 10 w 279"/>
                <a:gd name="T5" fmla="*/ 10 h 302"/>
                <a:gd name="T6" fmla="*/ 6 w 279"/>
                <a:gd name="T7" fmla="*/ 13 h 302"/>
                <a:gd name="T8" fmla="*/ 2 w 279"/>
                <a:gd name="T9" fmla="*/ 14 h 302"/>
                <a:gd name="T10" fmla="*/ 14 w 279"/>
                <a:gd name="T11" fmla="*/ 19 h 302"/>
                <a:gd name="T12" fmla="*/ 16 w 279"/>
                <a:gd name="T13" fmla="*/ 22 h 302"/>
                <a:gd name="T14" fmla="*/ 26 w 279"/>
                <a:gd name="T15" fmla="*/ 24 h 302"/>
                <a:gd name="T16" fmla="*/ 28 w 279"/>
                <a:gd name="T17" fmla="*/ 26 h 302"/>
                <a:gd name="T18" fmla="*/ 33 w 279"/>
                <a:gd name="T19" fmla="*/ 27 h 302"/>
                <a:gd name="T20" fmla="*/ 42 w 279"/>
                <a:gd name="T21" fmla="*/ 21 h 302"/>
                <a:gd name="T22" fmla="*/ 40 w 279"/>
                <a:gd name="T23" fmla="*/ 3 h 302"/>
                <a:gd name="T24" fmla="*/ 23 w 279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5014" y="1822"/>
              <a:ext cx="170" cy="124"/>
            </a:xfrm>
            <a:custGeom>
              <a:avLst/>
              <a:gdLst>
                <a:gd name="T0" fmla="*/ 0 w 453"/>
                <a:gd name="T1" fmla="*/ 7 h 392"/>
                <a:gd name="T2" fmla="*/ 3 w 453"/>
                <a:gd name="T3" fmla="*/ 5 h 392"/>
                <a:gd name="T4" fmla="*/ 6 w 453"/>
                <a:gd name="T5" fmla="*/ 2 h 392"/>
                <a:gd name="T6" fmla="*/ 7 w 453"/>
                <a:gd name="T7" fmla="*/ 2 h 392"/>
                <a:gd name="T8" fmla="*/ 11 w 453"/>
                <a:gd name="T9" fmla="*/ 1 h 392"/>
                <a:gd name="T10" fmla="*/ 20 w 453"/>
                <a:gd name="T11" fmla="*/ 2 h 392"/>
                <a:gd name="T12" fmla="*/ 23 w 453"/>
                <a:gd name="T13" fmla="*/ 5 h 392"/>
                <a:gd name="T14" fmla="*/ 24 w 453"/>
                <a:gd name="T15" fmla="*/ 8 h 392"/>
                <a:gd name="T16" fmla="*/ 23 w 453"/>
                <a:gd name="T17" fmla="*/ 11 h 392"/>
                <a:gd name="T18" fmla="*/ 18 w 453"/>
                <a:gd name="T19" fmla="*/ 12 h 392"/>
                <a:gd name="T20" fmla="*/ 6 w 453"/>
                <a:gd name="T21" fmla="*/ 11 h 392"/>
                <a:gd name="T22" fmla="*/ 6 w 453"/>
                <a:gd name="T23" fmla="*/ 10 h 392"/>
                <a:gd name="T24" fmla="*/ 3 w 453"/>
                <a:gd name="T25" fmla="*/ 9 h 392"/>
                <a:gd name="T26" fmla="*/ 2 w 453"/>
                <a:gd name="T27" fmla="*/ 8 h 392"/>
                <a:gd name="T28" fmla="*/ 0 w 453"/>
                <a:gd name="T29" fmla="*/ 7 h 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4894" y="1481"/>
              <a:ext cx="410" cy="3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4979" y="1606"/>
              <a:ext cx="64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6"/>
            <p:cNvSpPr>
              <a:spLocks noChangeArrowheads="1"/>
            </p:cNvSpPr>
            <p:nvPr/>
          </p:nvSpPr>
          <p:spPr bwMode="auto">
            <a:xfrm>
              <a:off x="4985" y="1616"/>
              <a:ext cx="29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7"/>
            <p:cNvSpPr>
              <a:spLocks noChangeArrowheads="1"/>
            </p:cNvSpPr>
            <p:nvPr/>
          </p:nvSpPr>
          <p:spPr bwMode="auto">
            <a:xfrm>
              <a:off x="5110" y="1607"/>
              <a:ext cx="60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5117" y="1621"/>
              <a:ext cx="28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5056" y="1664"/>
              <a:ext cx="29" cy="3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726" y="1877"/>
              <a:ext cx="643" cy="400"/>
            </a:xfrm>
            <a:custGeom>
              <a:avLst/>
              <a:gdLst>
                <a:gd name="T0" fmla="*/ 42 w 1716"/>
                <a:gd name="T1" fmla="*/ 1 h 1261"/>
                <a:gd name="T2" fmla="*/ 45 w 1716"/>
                <a:gd name="T3" fmla="*/ 3 h 1261"/>
                <a:gd name="T4" fmla="*/ 46 w 1716"/>
                <a:gd name="T5" fmla="*/ 3 h 1261"/>
                <a:gd name="T6" fmla="*/ 51 w 1716"/>
                <a:gd name="T7" fmla="*/ 4 h 1261"/>
                <a:gd name="T8" fmla="*/ 59 w 1716"/>
                <a:gd name="T9" fmla="*/ 4 h 1261"/>
                <a:gd name="T10" fmla="*/ 62 w 1716"/>
                <a:gd name="T11" fmla="*/ 3 h 1261"/>
                <a:gd name="T12" fmla="*/ 65 w 1716"/>
                <a:gd name="T13" fmla="*/ 2 h 1261"/>
                <a:gd name="T14" fmla="*/ 72 w 1716"/>
                <a:gd name="T15" fmla="*/ 0 h 1261"/>
                <a:gd name="T16" fmla="*/ 79 w 1716"/>
                <a:gd name="T17" fmla="*/ 1 h 1261"/>
                <a:gd name="T18" fmla="*/ 82 w 1716"/>
                <a:gd name="T19" fmla="*/ 5 h 1261"/>
                <a:gd name="T20" fmla="*/ 84 w 1716"/>
                <a:gd name="T21" fmla="*/ 14 h 1261"/>
                <a:gd name="T22" fmla="*/ 85 w 1716"/>
                <a:gd name="T23" fmla="*/ 19 h 1261"/>
                <a:gd name="T24" fmla="*/ 87 w 1716"/>
                <a:gd name="T25" fmla="*/ 25 h 1261"/>
                <a:gd name="T26" fmla="*/ 90 w 1716"/>
                <a:gd name="T27" fmla="*/ 33 h 1261"/>
                <a:gd name="T28" fmla="*/ 90 w 1716"/>
                <a:gd name="T29" fmla="*/ 34 h 1261"/>
                <a:gd name="T30" fmla="*/ 88 w 1716"/>
                <a:gd name="T31" fmla="*/ 34 h 1261"/>
                <a:gd name="T32" fmla="*/ 82 w 1716"/>
                <a:gd name="T33" fmla="*/ 35 h 1261"/>
                <a:gd name="T34" fmla="*/ 72 w 1716"/>
                <a:gd name="T35" fmla="*/ 16 h 1261"/>
                <a:gd name="T36" fmla="*/ 70 w 1716"/>
                <a:gd name="T37" fmla="*/ 13 h 1261"/>
                <a:gd name="T38" fmla="*/ 70 w 1716"/>
                <a:gd name="T39" fmla="*/ 39 h 1261"/>
                <a:gd name="T40" fmla="*/ 65 w 1716"/>
                <a:gd name="T41" fmla="*/ 39 h 1261"/>
                <a:gd name="T42" fmla="*/ 52 w 1716"/>
                <a:gd name="T43" fmla="*/ 36 h 1261"/>
                <a:gd name="T44" fmla="*/ 30 w 1716"/>
                <a:gd name="T45" fmla="*/ 36 h 1261"/>
                <a:gd name="T46" fmla="*/ 30 w 1716"/>
                <a:gd name="T47" fmla="*/ 36 h 1261"/>
                <a:gd name="T48" fmla="*/ 32 w 1716"/>
                <a:gd name="T49" fmla="*/ 16 h 1261"/>
                <a:gd name="T50" fmla="*/ 31 w 1716"/>
                <a:gd name="T51" fmla="*/ 14 h 1261"/>
                <a:gd name="T52" fmla="*/ 30 w 1716"/>
                <a:gd name="T53" fmla="*/ 16 h 1261"/>
                <a:gd name="T54" fmla="*/ 24 w 1716"/>
                <a:gd name="T55" fmla="*/ 20 h 1261"/>
                <a:gd name="T56" fmla="*/ 22 w 1716"/>
                <a:gd name="T57" fmla="*/ 21 h 1261"/>
                <a:gd name="T58" fmla="*/ 16 w 1716"/>
                <a:gd name="T59" fmla="*/ 26 h 1261"/>
                <a:gd name="T60" fmla="*/ 12 w 1716"/>
                <a:gd name="T61" fmla="*/ 30 h 1261"/>
                <a:gd name="T62" fmla="*/ 8 w 1716"/>
                <a:gd name="T63" fmla="*/ 30 h 1261"/>
                <a:gd name="T64" fmla="*/ 7 w 1716"/>
                <a:gd name="T65" fmla="*/ 29 h 1261"/>
                <a:gd name="T66" fmla="*/ 6 w 1716"/>
                <a:gd name="T67" fmla="*/ 28 h 1261"/>
                <a:gd name="T68" fmla="*/ 4 w 1716"/>
                <a:gd name="T69" fmla="*/ 27 h 1261"/>
                <a:gd name="T70" fmla="*/ 1 w 1716"/>
                <a:gd name="T71" fmla="*/ 26 h 1261"/>
                <a:gd name="T72" fmla="*/ 0 w 1716"/>
                <a:gd name="T73" fmla="*/ 25 h 1261"/>
                <a:gd name="T74" fmla="*/ 2 w 1716"/>
                <a:gd name="T75" fmla="*/ 23 h 1261"/>
                <a:gd name="T76" fmla="*/ 11 w 1716"/>
                <a:gd name="T77" fmla="*/ 18 h 1261"/>
                <a:gd name="T78" fmla="*/ 16 w 1716"/>
                <a:gd name="T79" fmla="*/ 13 h 1261"/>
                <a:gd name="T80" fmla="*/ 21 w 1716"/>
                <a:gd name="T81" fmla="*/ 10 h 1261"/>
                <a:gd name="T82" fmla="*/ 28 w 1716"/>
                <a:gd name="T83" fmla="*/ 5 h 1261"/>
                <a:gd name="T84" fmla="*/ 33 w 1716"/>
                <a:gd name="T85" fmla="*/ 2 h 1261"/>
                <a:gd name="T86" fmla="*/ 37 w 1716"/>
                <a:gd name="T87" fmla="*/ 0 h 1261"/>
                <a:gd name="T88" fmla="*/ 40 w 1716"/>
                <a:gd name="T89" fmla="*/ 0 h 1261"/>
                <a:gd name="T90" fmla="*/ 42 w 1716"/>
                <a:gd name="T91" fmla="*/ 1 h 1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910" y="2204"/>
              <a:ext cx="366" cy="423"/>
            </a:xfrm>
            <a:custGeom>
              <a:avLst/>
              <a:gdLst>
                <a:gd name="T0" fmla="*/ 12 w 680"/>
                <a:gd name="T1" fmla="*/ 8 h 940"/>
                <a:gd name="T2" fmla="*/ 10 w 680"/>
                <a:gd name="T3" fmla="*/ 19 h 940"/>
                <a:gd name="T4" fmla="*/ 9 w 680"/>
                <a:gd name="T5" fmla="*/ 54 h 940"/>
                <a:gd name="T6" fmla="*/ 0 w 680"/>
                <a:gd name="T7" fmla="*/ 77 h 940"/>
                <a:gd name="T8" fmla="*/ 4 w 680"/>
                <a:gd name="T9" fmla="*/ 78 h 940"/>
                <a:gd name="T10" fmla="*/ 46 w 680"/>
                <a:gd name="T11" fmla="*/ 77 h 940"/>
                <a:gd name="T12" fmla="*/ 47 w 680"/>
                <a:gd name="T13" fmla="*/ 71 h 940"/>
                <a:gd name="T14" fmla="*/ 50 w 680"/>
                <a:gd name="T15" fmla="*/ 63 h 940"/>
                <a:gd name="T16" fmla="*/ 52 w 680"/>
                <a:gd name="T17" fmla="*/ 32 h 940"/>
                <a:gd name="T18" fmla="*/ 53 w 680"/>
                <a:gd name="T19" fmla="*/ 34 h 940"/>
                <a:gd name="T20" fmla="*/ 54 w 680"/>
                <a:gd name="T21" fmla="*/ 43 h 940"/>
                <a:gd name="T22" fmla="*/ 58 w 680"/>
                <a:gd name="T23" fmla="*/ 56 h 940"/>
                <a:gd name="T24" fmla="*/ 59 w 680"/>
                <a:gd name="T25" fmla="*/ 84 h 940"/>
                <a:gd name="T26" fmla="*/ 76 w 680"/>
                <a:gd name="T27" fmla="*/ 82 h 940"/>
                <a:gd name="T28" fmla="*/ 85 w 680"/>
                <a:gd name="T29" fmla="*/ 81 h 940"/>
                <a:gd name="T30" fmla="*/ 106 w 680"/>
                <a:gd name="T31" fmla="*/ 81 h 940"/>
                <a:gd name="T32" fmla="*/ 97 w 680"/>
                <a:gd name="T33" fmla="*/ 60 h 940"/>
                <a:gd name="T34" fmla="*/ 87 w 680"/>
                <a:gd name="T35" fmla="*/ 15 h 940"/>
                <a:gd name="T36" fmla="*/ 75 w 680"/>
                <a:gd name="T37" fmla="*/ 4 h 940"/>
                <a:gd name="T38" fmla="*/ 27 w 680"/>
                <a:gd name="T39" fmla="*/ 2 h 940"/>
                <a:gd name="T40" fmla="*/ 15 w 680"/>
                <a:gd name="T41" fmla="*/ 5 h 940"/>
                <a:gd name="T42" fmla="*/ 12 w 680"/>
                <a:gd name="T43" fmla="*/ 8 h 9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4976" y="1584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5104" y="1585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833" y="1354"/>
              <a:ext cx="561" cy="303"/>
            </a:xfrm>
            <a:custGeom>
              <a:avLst/>
              <a:gdLst>
                <a:gd name="T0" fmla="*/ 14 w 1044"/>
                <a:gd name="T1" fmla="*/ 57 h 673"/>
                <a:gd name="T2" fmla="*/ 9 w 1044"/>
                <a:gd name="T3" fmla="*/ 58 h 673"/>
                <a:gd name="T4" fmla="*/ 14 w 1044"/>
                <a:gd name="T5" fmla="*/ 53 h 673"/>
                <a:gd name="T6" fmla="*/ 0 w 1044"/>
                <a:gd name="T7" fmla="*/ 46 h 673"/>
                <a:gd name="T8" fmla="*/ 4 w 1044"/>
                <a:gd name="T9" fmla="*/ 28 h 673"/>
                <a:gd name="T10" fmla="*/ 22 w 1044"/>
                <a:gd name="T11" fmla="*/ 32 h 673"/>
                <a:gd name="T12" fmla="*/ 20 w 1044"/>
                <a:gd name="T13" fmla="*/ 19 h 673"/>
                <a:gd name="T14" fmla="*/ 31 w 1044"/>
                <a:gd name="T15" fmla="*/ 20 h 673"/>
                <a:gd name="T16" fmla="*/ 40 w 1044"/>
                <a:gd name="T17" fmla="*/ 27 h 673"/>
                <a:gd name="T18" fmla="*/ 40 w 1044"/>
                <a:gd name="T19" fmla="*/ 27 h 673"/>
                <a:gd name="T20" fmla="*/ 48 w 1044"/>
                <a:gd name="T21" fmla="*/ 10 h 673"/>
                <a:gd name="T22" fmla="*/ 59 w 1044"/>
                <a:gd name="T23" fmla="*/ 22 h 673"/>
                <a:gd name="T24" fmla="*/ 63 w 1044"/>
                <a:gd name="T25" fmla="*/ 17 h 673"/>
                <a:gd name="T26" fmla="*/ 73 w 1044"/>
                <a:gd name="T27" fmla="*/ 7 h 673"/>
                <a:gd name="T28" fmla="*/ 77 w 1044"/>
                <a:gd name="T29" fmla="*/ 1 h 673"/>
                <a:gd name="T30" fmla="*/ 80 w 1044"/>
                <a:gd name="T31" fmla="*/ 5 h 673"/>
                <a:gd name="T32" fmla="*/ 84 w 1044"/>
                <a:gd name="T33" fmla="*/ 19 h 673"/>
                <a:gd name="T34" fmla="*/ 107 w 1044"/>
                <a:gd name="T35" fmla="*/ 4 h 673"/>
                <a:gd name="T36" fmla="*/ 100 w 1044"/>
                <a:gd name="T37" fmla="*/ 25 h 673"/>
                <a:gd name="T38" fmla="*/ 112 w 1044"/>
                <a:gd name="T39" fmla="*/ 21 h 673"/>
                <a:gd name="T40" fmla="*/ 136 w 1044"/>
                <a:gd name="T41" fmla="*/ 18 h 673"/>
                <a:gd name="T42" fmla="*/ 123 w 1044"/>
                <a:gd name="T43" fmla="*/ 27 h 673"/>
                <a:gd name="T44" fmla="*/ 149 w 1044"/>
                <a:gd name="T45" fmla="*/ 34 h 673"/>
                <a:gd name="T46" fmla="*/ 145 w 1044"/>
                <a:gd name="T47" fmla="*/ 39 h 673"/>
                <a:gd name="T48" fmla="*/ 134 w 1044"/>
                <a:gd name="T49" fmla="*/ 42 h 673"/>
                <a:gd name="T50" fmla="*/ 138 w 1044"/>
                <a:gd name="T51" fmla="*/ 45 h 673"/>
                <a:gd name="T52" fmla="*/ 162 w 1044"/>
                <a:gd name="T53" fmla="*/ 55 h 673"/>
                <a:gd name="T54" fmla="*/ 140 w 1044"/>
                <a:gd name="T55" fmla="*/ 53 h 673"/>
                <a:gd name="T56" fmla="*/ 138 w 1044"/>
                <a:gd name="T57" fmla="*/ 54 h 673"/>
                <a:gd name="T58" fmla="*/ 142 w 1044"/>
                <a:gd name="T59" fmla="*/ 59 h 673"/>
                <a:gd name="T60" fmla="*/ 145 w 1044"/>
                <a:gd name="T61" fmla="*/ 61 h 673"/>
                <a:gd name="T62" fmla="*/ 133 w 1044"/>
                <a:gd name="T63" fmla="*/ 57 h 673"/>
                <a:gd name="T64" fmla="*/ 124 w 1044"/>
                <a:gd name="T65" fmla="*/ 49 h 673"/>
                <a:gd name="T66" fmla="*/ 105 w 1044"/>
                <a:gd name="T67" fmla="*/ 36 h 673"/>
                <a:gd name="T68" fmla="*/ 70 w 1044"/>
                <a:gd name="T69" fmla="*/ 30 h 673"/>
                <a:gd name="T70" fmla="*/ 51 w 1044"/>
                <a:gd name="T71" fmla="*/ 32 h 673"/>
                <a:gd name="T72" fmla="*/ 32 w 1044"/>
                <a:gd name="T73" fmla="*/ 42 h 673"/>
                <a:gd name="T74" fmla="*/ 24 w 1044"/>
                <a:gd name="T75" fmla="*/ 53 h 673"/>
                <a:gd name="T76" fmla="*/ 21 w 1044"/>
                <a:gd name="T77" fmla="*/ 56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4996" y="1732"/>
              <a:ext cx="148" cy="32"/>
            </a:xfrm>
            <a:custGeom>
              <a:avLst/>
              <a:gdLst>
                <a:gd name="T0" fmla="*/ 0 w 148"/>
                <a:gd name="T1" fmla="*/ 16 h 32"/>
                <a:gd name="T2" fmla="*/ 36 w 148"/>
                <a:gd name="T3" fmla="*/ 28 h 32"/>
                <a:gd name="T4" fmla="*/ 48 w 148"/>
                <a:gd name="T5" fmla="*/ 32 h 32"/>
                <a:gd name="T6" fmla="*/ 120 w 148"/>
                <a:gd name="T7" fmla="*/ 28 h 32"/>
                <a:gd name="T8" fmla="*/ 148 w 14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32">
                  <a:moveTo>
                    <a:pt x="0" y="16"/>
                  </a:moveTo>
                  <a:cubicBezTo>
                    <a:pt x="12" y="20"/>
                    <a:pt x="24" y="24"/>
                    <a:pt x="36" y="28"/>
                  </a:cubicBezTo>
                  <a:cubicBezTo>
                    <a:pt x="40" y="29"/>
                    <a:pt x="48" y="32"/>
                    <a:pt x="48" y="32"/>
                  </a:cubicBezTo>
                  <a:cubicBezTo>
                    <a:pt x="72" y="31"/>
                    <a:pt x="96" y="32"/>
                    <a:pt x="120" y="28"/>
                  </a:cubicBezTo>
                  <a:cubicBezTo>
                    <a:pt x="131" y="26"/>
                    <a:pt x="137" y="5"/>
                    <a:pt x="14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8677275" y="2035176"/>
            <a:ext cx="755650" cy="360362"/>
          </a:xfrm>
          <a:prstGeom prst="leftArrow">
            <a:avLst>
              <a:gd name="adj1" fmla="val 50000"/>
              <a:gd name="adj2" fmla="val 52423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" name="AutoShape 47"/>
          <p:cNvSpPr>
            <a:spLocks noChangeArrowheads="1"/>
          </p:cNvSpPr>
          <p:nvPr/>
        </p:nvSpPr>
        <p:spPr bwMode="auto">
          <a:xfrm rot="10800000">
            <a:off x="6661150" y="1962151"/>
            <a:ext cx="828675" cy="504825"/>
          </a:xfrm>
          <a:prstGeom prst="leftArrow">
            <a:avLst>
              <a:gd name="adj1" fmla="val 50000"/>
              <a:gd name="adj2" fmla="val 41038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6445250" y="253841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700N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8534400" y="253841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600N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49" name="Group 50"/>
          <p:cNvGrpSpPr>
            <a:grpSpLocks/>
          </p:cNvGrpSpPr>
          <p:nvPr/>
        </p:nvGrpSpPr>
        <p:grpSpPr bwMode="auto">
          <a:xfrm flipH="1">
            <a:off x="2195513" y="4338638"/>
            <a:ext cx="1014412" cy="1773238"/>
            <a:chOff x="4659" y="1354"/>
            <a:chExt cx="745" cy="1354"/>
          </a:xfrm>
        </p:grpSpPr>
        <p:sp>
          <p:nvSpPr>
            <p:cNvPr id="50" name="Freeform 51"/>
            <p:cNvSpPr>
              <a:spLocks/>
            </p:cNvSpPr>
            <p:nvPr/>
          </p:nvSpPr>
          <p:spPr bwMode="auto">
            <a:xfrm flipH="1">
              <a:off x="5098" y="2576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778" y="2571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5227" y="2199"/>
              <a:ext cx="158" cy="126"/>
            </a:xfrm>
            <a:custGeom>
              <a:avLst/>
              <a:gdLst>
                <a:gd name="T0" fmla="*/ 33 w 294"/>
                <a:gd name="T1" fmla="*/ 0 h 279"/>
                <a:gd name="T2" fmla="*/ 42 w 294"/>
                <a:gd name="T3" fmla="*/ 7 h 279"/>
                <a:gd name="T4" fmla="*/ 42 w 294"/>
                <a:gd name="T5" fmla="*/ 15 h 279"/>
                <a:gd name="T6" fmla="*/ 36 w 294"/>
                <a:gd name="T7" fmla="*/ 14 h 279"/>
                <a:gd name="T8" fmla="*/ 38 w 294"/>
                <a:gd name="T9" fmla="*/ 19 h 279"/>
                <a:gd name="T10" fmla="*/ 36 w 294"/>
                <a:gd name="T11" fmla="*/ 24 h 279"/>
                <a:gd name="T12" fmla="*/ 32 w 294"/>
                <a:gd name="T13" fmla="*/ 25 h 279"/>
                <a:gd name="T14" fmla="*/ 30 w 294"/>
                <a:gd name="T15" fmla="*/ 23 h 279"/>
                <a:gd name="T16" fmla="*/ 26 w 294"/>
                <a:gd name="T17" fmla="*/ 12 h 279"/>
                <a:gd name="T18" fmla="*/ 18 w 294"/>
                <a:gd name="T19" fmla="*/ 24 h 279"/>
                <a:gd name="T20" fmla="*/ 14 w 294"/>
                <a:gd name="T21" fmla="*/ 23 h 279"/>
                <a:gd name="T22" fmla="*/ 13 w 294"/>
                <a:gd name="T23" fmla="*/ 12 h 279"/>
                <a:gd name="T24" fmla="*/ 14 w 294"/>
                <a:gd name="T25" fmla="*/ 15 h 279"/>
                <a:gd name="T26" fmla="*/ 4 w 294"/>
                <a:gd name="T27" fmla="*/ 20 h 279"/>
                <a:gd name="T28" fmla="*/ 1 w 294"/>
                <a:gd name="T29" fmla="*/ 17 h 279"/>
                <a:gd name="T30" fmla="*/ 13 w 294"/>
                <a:gd name="T31" fmla="*/ 3 h 279"/>
                <a:gd name="T32" fmla="*/ 33 w 294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659" y="2122"/>
              <a:ext cx="150" cy="136"/>
            </a:xfrm>
            <a:custGeom>
              <a:avLst/>
              <a:gdLst>
                <a:gd name="T0" fmla="*/ 23 w 279"/>
                <a:gd name="T1" fmla="*/ 0 h 302"/>
                <a:gd name="T2" fmla="*/ 5 w 279"/>
                <a:gd name="T3" fmla="*/ 4 h 302"/>
                <a:gd name="T4" fmla="*/ 10 w 279"/>
                <a:gd name="T5" fmla="*/ 10 h 302"/>
                <a:gd name="T6" fmla="*/ 6 w 279"/>
                <a:gd name="T7" fmla="*/ 13 h 302"/>
                <a:gd name="T8" fmla="*/ 2 w 279"/>
                <a:gd name="T9" fmla="*/ 14 h 302"/>
                <a:gd name="T10" fmla="*/ 14 w 279"/>
                <a:gd name="T11" fmla="*/ 19 h 302"/>
                <a:gd name="T12" fmla="*/ 16 w 279"/>
                <a:gd name="T13" fmla="*/ 22 h 302"/>
                <a:gd name="T14" fmla="*/ 26 w 279"/>
                <a:gd name="T15" fmla="*/ 24 h 302"/>
                <a:gd name="T16" fmla="*/ 28 w 279"/>
                <a:gd name="T17" fmla="*/ 26 h 302"/>
                <a:gd name="T18" fmla="*/ 33 w 279"/>
                <a:gd name="T19" fmla="*/ 27 h 302"/>
                <a:gd name="T20" fmla="*/ 42 w 279"/>
                <a:gd name="T21" fmla="*/ 21 h 302"/>
                <a:gd name="T22" fmla="*/ 40 w 279"/>
                <a:gd name="T23" fmla="*/ 3 h 302"/>
                <a:gd name="T24" fmla="*/ 23 w 279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5014" y="1822"/>
              <a:ext cx="170" cy="124"/>
            </a:xfrm>
            <a:custGeom>
              <a:avLst/>
              <a:gdLst>
                <a:gd name="T0" fmla="*/ 0 w 453"/>
                <a:gd name="T1" fmla="*/ 7 h 392"/>
                <a:gd name="T2" fmla="*/ 3 w 453"/>
                <a:gd name="T3" fmla="*/ 5 h 392"/>
                <a:gd name="T4" fmla="*/ 6 w 453"/>
                <a:gd name="T5" fmla="*/ 2 h 392"/>
                <a:gd name="T6" fmla="*/ 7 w 453"/>
                <a:gd name="T7" fmla="*/ 2 h 392"/>
                <a:gd name="T8" fmla="*/ 11 w 453"/>
                <a:gd name="T9" fmla="*/ 1 h 392"/>
                <a:gd name="T10" fmla="*/ 20 w 453"/>
                <a:gd name="T11" fmla="*/ 2 h 392"/>
                <a:gd name="T12" fmla="*/ 23 w 453"/>
                <a:gd name="T13" fmla="*/ 5 h 392"/>
                <a:gd name="T14" fmla="*/ 24 w 453"/>
                <a:gd name="T15" fmla="*/ 8 h 392"/>
                <a:gd name="T16" fmla="*/ 23 w 453"/>
                <a:gd name="T17" fmla="*/ 11 h 392"/>
                <a:gd name="T18" fmla="*/ 18 w 453"/>
                <a:gd name="T19" fmla="*/ 12 h 392"/>
                <a:gd name="T20" fmla="*/ 6 w 453"/>
                <a:gd name="T21" fmla="*/ 11 h 392"/>
                <a:gd name="T22" fmla="*/ 6 w 453"/>
                <a:gd name="T23" fmla="*/ 10 h 392"/>
                <a:gd name="T24" fmla="*/ 3 w 453"/>
                <a:gd name="T25" fmla="*/ 9 h 392"/>
                <a:gd name="T26" fmla="*/ 2 w 453"/>
                <a:gd name="T27" fmla="*/ 8 h 392"/>
                <a:gd name="T28" fmla="*/ 0 w 453"/>
                <a:gd name="T29" fmla="*/ 7 h 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Oval 56"/>
            <p:cNvSpPr>
              <a:spLocks noChangeArrowheads="1"/>
            </p:cNvSpPr>
            <p:nvPr/>
          </p:nvSpPr>
          <p:spPr bwMode="auto">
            <a:xfrm>
              <a:off x="4894" y="1481"/>
              <a:ext cx="410" cy="3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auto">
            <a:xfrm>
              <a:off x="4979" y="1606"/>
              <a:ext cx="64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>
              <a:off x="4985" y="1616"/>
              <a:ext cx="29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Oval 59"/>
            <p:cNvSpPr>
              <a:spLocks noChangeArrowheads="1"/>
            </p:cNvSpPr>
            <p:nvPr/>
          </p:nvSpPr>
          <p:spPr bwMode="auto">
            <a:xfrm>
              <a:off x="5110" y="1607"/>
              <a:ext cx="60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60"/>
            <p:cNvSpPr>
              <a:spLocks noChangeArrowheads="1"/>
            </p:cNvSpPr>
            <p:nvPr/>
          </p:nvSpPr>
          <p:spPr bwMode="auto">
            <a:xfrm>
              <a:off x="5117" y="1621"/>
              <a:ext cx="28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5056" y="1664"/>
              <a:ext cx="29" cy="3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726" y="1877"/>
              <a:ext cx="643" cy="400"/>
            </a:xfrm>
            <a:custGeom>
              <a:avLst/>
              <a:gdLst>
                <a:gd name="T0" fmla="*/ 42 w 1716"/>
                <a:gd name="T1" fmla="*/ 1 h 1261"/>
                <a:gd name="T2" fmla="*/ 45 w 1716"/>
                <a:gd name="T3" fmla="*/ 3 h 1261"/>
                <a:gd name="T4" fmla="*/ 46 w 1716"/>
                <a:gd name="T5" fmla="*/ 3 h 1261"/>
                <a:gd name="T6" fmla="*/ 51 w 1716"/>
                <a:gd name="T7" fmla="*/ 4 h 1261"/>
                <a:gd name="T8" fmla="*/ 59 w 1716"/>
                <a:gd name="T9" fmla="*/ 4 h 1261"/>
                <a:gd name="T10" fmla="*/ 62 w 1716"/>
                <a:gd name="T11" fmla="*/ 3 h 1261"/>
                <a:gd name="T12" fmla="*/ 65 w 1716"/>
                <a:gd name="T13" fmla="*/ 2 h 1261"/>
                <a:gd name="T14" fmla="*/ 72 w 1716"/>
                <a:gd name="T15" fmla="*/ 0 h 1261"/>
                <a:gd name="T16" fmla="*/ 79 w 1716"/>
                <a:gd name="T17" fmla="*/ 1 h 1261"/>
                <a:gd name="T18" fmla="*/ 82 w 1716"/>
                <a:gd name="T19" fmla="*/ 5 h 1261"/>
                <a:gd name="T20" fmla="*/ 84 w 1716"/>
                <a:gd name="T21" fmla="*/ 14 h 1261"/>
                <a:gd name="T22" fmla="*/ 85 w 1716"/>
                <a:gd name="T23" fmla="*/ 19 h 1261"/>
                <a:gd name="T24" fmla="*/ 87 w 1716"/>
                <a:gd name="T25" fmla="*/ 25 h 1261"/>
                <a:gd name="T26" fmla="*/ 90 w 1716"/>
                <a:gd name="T27" fmla="*/ 33 h 1261"/>
                <a:gd name="T28" fmla="*/ 90 w 1716"/>
                <a:gd name="T29" fmla="*/ 34 h 1261"/>
                <a:gd name="T30" fmla="*/ 88 w 1716"/>
                <a:gd name="T31" fmla="*/ 34 h 1261"/>
                <a:gd name="T32" fmla="*/ 82 w 1716"/>
                <a:gd name="T33" fmla="*/ 35 h 1261"/>
                <a:gd name="T34" fmla="*/ 72 w 1716"/>
                <a:gd name="T35" fmla="*/ 16 h 1261"/>
                <a:gd name="T36" fmla="*/ 70 w 1716"/>
                <a:gd name="T37" fmla="*/ 13 h 1261"/>
                <a:gd name="T38" fmla="*/ 70 w 1716"/>
                <a:gd name="T39" fmla="*/ 39 h 1261"/>
                <a:gd name="T40" fmla="*/ 65 w 1716"/>
                <a:gd name="T41" fmla="*/ 39 h 1261"/>
                <a:gd name="T42" fmla="*/ 52 w 1716"/>
                <a:gd name="T43" fmla="*/ 36 h 1261"/>
                <a:gd name="T44" fmla="*/ 30 w 1716"/>
                <a:gd name="T45" fmla="*/ 36 h 1261"/>
                <a:gd name="T46" fmla="*/ 30 w 1716"/>
                <a:gd name="T47" fmla="*/ 36 h 1261"/>
                <a:gd name="T48" fmla="*/ 32 w 1716"/>
                <a:gd name="T49" fmla="*/ 16 h 1261"/>
                <a:gd name="T50" fmla="*/ 31 w 1716"/>
                <a:gd name="T51" fmla="*/ 14 h 1261"/>
                <a:gd name="T52" fmla="*/ 30 w 1716"/>
                <a:gd name="T53" fmla="*/ 16 h 1261"/>
                <a:gd name="T54" fmla="*/ 24 w 1716"/>
                <a:gd name="T55" fmla="*/ 20 h 1261"/>
                <a:gd name="T56" fmla="*/ 22 w 1716"/>
                <a:gd name="T57" fmla="*/ 21 h 1261"/>
                <a:gd name="T58" fmla="*/ 16 w 1716"/>
                <a:gd name="T59" fmla="*/ 26 h 1261"/>
                <a:gd name="T60" fmla="*/ 12 w 1716"/>
                <a:gd name="T61" fmla="*/ 30 h 1261"/>
                <a:gd name="T62" fmla="*/ 8 w 1716"/>
                <a:gd name="T63" fmla="*/ 30 h 1261"/>
                <a:gd name="T64" fmla="*/ 7 w 1716"/>
                <a:gd name="T65" fmla="*/ 29 h 1261"/>
                <a:gd name="T66" fmla="*/ 6 w 1716"/>
                <a:gd name="T67" fmla="*/ 28 h 1261"/>
                <a:gd name="T68" fmla="*/ 4 w 1716"/>
                <a:gd name="T69" fmla="*/ 27 h 1261"/>
                <a:gd name="T70" fmla="*/ 1 w 1716"/>
                <a:gd name="T71" fmla="*/ 26 h 1261"/>
                <a:gd name="T72" fmla="*/ 0 w 1716"/>
                <a:gd name="T73" fmla="*/ 25 h 1261"/>
                <a:gd name="T74" fmla="*/ 2 w 1716"/>
                <a:gd name="T75" fmla="*/ 23 h 1261"/>
                <a:gd name="T76" fmla="*/ 11 w 1716"/>
                <a:gd name="T77" fmla="*/ 18 h 1261"/>
                <a:gd name="T78" fmla="*/ 16 w 1716"/>
                <a:gd name="T79" fmla="*/ 13 h 1261"/>
                <a:gd name="T80" fmla="*/ 21 w 1716"/>
                <a:gd name="T81" fmla="*/ 10 h 1261"/>
                <a:gd name="T82" fmla="*/ 28 w 1716"/>
                <a:gd name="T83" fmla="*/ 5 h 1261"/>
                <a:gd name="T84" fmla="*/ 33 w 1716"/>
                <a:gd name="T85" fmla="*/ 2 h 1261"/>
                <a:gd name="T86" fmla="*/ 37 w 1716"/>
                <a:gd name="T87" fmla="*/ 0 h 1261"/>
                <a:gd name="T88" fmla="*/ 40 w 1716"/>
                <a:gd name="T89" fmla="*/ 0 h 1261"/>
                <a:gd name="T90" fmla="*/ 42 w 1716"/>
                <a:gd name="T91" fmla="*/ 1 h 1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910" y="2204"/>
              <a:ext cx="366" cy="423"/>
            </a:xfrm>
            <a:custGeom>
              <a:avLst/>
              <a:gdLst>
                <a:gd name="T0" fmla="*/ 12 w 680"/>
                <a:gd name="T1" fmla="*/ 8 h 940"/>
                <a:gd name="T2" fmla="*/ 10 w 680"/>
                <a:gd name="T3" fmla="*/ 19 h 940"/>
                <a:gd name="T4" fmla="*/ 9 w 680"/>
                <a:gd name="T5" fmla="*/ 54 h 940"/>
                <a:gd name="T6" fmla="*/ 0 w 680"/>
                <a:gd name="T7" fmla="*/ 77 h 940"/>
                <a:gd name="T8" fmla="*/ 4 w 680"/>
                <a:gd name="T9" fmla="*/ 78 h 940"/>
                <a:gd name="T10" fmla="*/ 46 w 680"/>
                <a:gd name="T11" fmla="*/ 77 h 940"/>
                <a:gd name="T12" fmla="*/ 47 w 680"/>
                <a:gd name="T13" fmla="*/ 71 h 940"/>
                <a:gd name="T14" fmla="*/ 50 w 680"/>
                <a:gd name="T15" fmla="*/ 63 h 940"/>
                <a:gd name="T16" fmla="*/ 52 w 680"/>
                <a:gd name="T17" fmla="*/ 32 h 940"/>
                <a:gd name="T18" fmla="*/ 53 w 680"/>
                <a:gd name="T19" fmla="*/ 34 h 940"/>
                <a:gd name="T20" fmla="*/ 54 w 680"/>
                <a:gd name="T21" fmla="*/ 43 h 940"/>
                <a:gd name="T22" fmla="*/ 58 w 680"/>
                <a:gd name="T23" fmla="*/ 56 h 940"/>
                <a:gd name="T24" fmla="*/ 59 w 680"/>
                <a:gd name="T25" fmla="*/ 84 h 940"/>
                <a:gd name="T26" fmla="*/ 76 w 680"/>
                <a:gd name="T27" fmla="*/ 82 h 940"/>
                <a:gd name="T28" fmla="*/ 85 w 680"/>
                <a:gd name="T29" fmla="*/ 81 h 940"/>
                <a:gd name="T30" fmla="*/ 106 w 680"/>
                <a:gd name="T31" fmla="*/ 81 h 940"/>
                <a:gd name="T32" fmla="*/ 97 w 680"/>
                <a:gd name="T33" fmla="*/ 60 h 940"/>
                <a:gd name="T34" fmla="*/ 87 w 680"/>
                <a:gd name="T35" fmla="*/ 15 h 940"/>
                <a:gd name="T36" fmla="*/ 75 w 680"/>
                <a:gd name="T37" fmla="*/ 4 h 940"/>
                <a:gd name="T38" fmla="*/ 27 w 680"/>
                <a:gd name="T39" fmla="*/ 2 h 940"/>
                <a:gd name="T40" fmla="*/ 15 w 680"/>
                <a:gd name="T41" fmla="*/ 5 h 940"/>
                <a:gd name="T42" fmla="*/ 12 w 680"/>
                <a:gd name="T43" fmla="*/ 8 h 9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4976" y="1584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5104" y="1585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833" y="1354"/>
              <a:ext cx="561" cy="303"/>
            </a:xfrm>
            <a:custGeom>
              <a:avLst/>
              <a:gdLst>
                <a:gd name="T0" fmla="*/ 14 w 1044"/>
                <a:gd name="T1" fmla="*/ 57 h 673"/>
                <a:gd name="T2" fmla="*/ 9 w 1044"/>
                <a:gd name="T3" fmla="*/ 58 h 673"/>
                <a:gd name="T4" fmla="*/ 14 w 1044"/>
                <a:gd name="T5" fmla="*/ 53 h 673"/>
                <a:gd name="T6" fmla="*/ 0 w 1044"/>
                <a:gd name="T7" fmla="*/ 46 h 673"/>
                <a:gd name="T8" fmla="*/ 4 w 1044"/>
                <a:gd name="T9" fmla="*/ 28 h 673"/>
                <a:gd name="T10" fmla="*/ 22 w 1044"/>
                <a:gd name="T11" fmla="*/ 32 h 673"/>
                <a:gd name="T12" fmla="*/ 20 w 1044"/>
                <a:gd name="T13" fmla="*/ 19 h 673"/>
                <a:gd name="T14" fmla="*/ 31 w 1044"/>
                <a:gd name="T15" fmla="*/ 20 h 673"/>
                <a:gd name="T16" fmla="*/ 40 w 1044"/>
                <a:gd name="T17" fmla="*/ 27 h 673"/>
                <a:gd name="T18" fmla="*/ 40 w 1044"/>
                <a:gd name="T19" fmla="*/ 27 h 673"/>
                <a:gd name="T20" fmla="*/ 48 w 1044"/>
                <a:gd name="T21" fmla="*/ 10 h 673"/>
                <a:gd name="T22" fmla="*/ 59 w 1044"/>
                <a:gd name="T23" fmla="*/ 22 h 673"/>
                <a:gd name="T24" fmla="*/ 63 w 1044"/>
                <a:gd name="T25" fmla="*/ 17 h 673"/>
                <a:gd name="T26" fmla="*/ 73 w 1044"/>
                <a:gd name="T27" fmla="*/ 7 h 673"/>
                <a:gd name="T28" fmla="*/ 77 w 1044"/>
                <a:gd name="T29" fmla="*/ 1 h 673"/>
                <a:gd name="T30" fmla="*/ 80 w 1044"/>
                <a:gd name="T31" fmla="*/ 5 h 673"/>
                <a:gd name="T32" fmla="*/ 84 w 1044"/>
                <a:gd name="T33" fmla="*/ 19 h 673"/>
                <a:gd name="T34" fmla="*/ 107 w 1044"/>
                <a:gd name="T35" fmla="*/ 4 h 673"/>
                <a:gd name="T36" fmla="*/ 100 w 1044"/>
                <a:gd name="T37" fmla="*/ 25 h 673"/>
                <a:gd name="T38" fmla="*/ 112 w 1044"/>
                <a:gd name="T39" fmla="*/ 21 h 673"/>
                <a:gd name="T40" fmla="*/ 136 w 1044"/>
                <a:gd name="T41" fmla="*/ 18 h 673"/>
                <a:gd name="T42" fmla="*/ 123 w 1044"/>
                <a:gd name="T43" fmla="*/ 27 h 673"/>
                <a:gd name="T44" fmla="*/ 149 w 1044"/>
                <a:gd name="T45" fmla="*/ 34 h 673"/>
                <a:gd name="T46" fmla="*/ 145 w 1044"/>
                <a:gd name="T47" fmla="*/ 39 h 673"/>
                <a:gd name="T48" fmla="*/ 134 w 1044"/>
                <a:gd name="T49" fmla="*/ 42 h 673"/>
                <a:gd name="T50" fmla="*/ 138 w 1044"/>
                <a:gd name="T51" fmla="*/ 45 h 673"/>
                <a:gd name="T52" fmla="*/ 162 w 1044"/>
                <a:gd name="T53" fmla="*/ 55 h 673"/>
                <a:gd name="T54" fmla="*/ 140 w 1044"/>
                <a:gd name="T55" fmla="*/ 53 h 673"/>
                <a:gd name="T56" fmla="*/ 138 w 1044"/>
                <a:gd name="T57" fmla="*/ 54 h 673"/>
                <a:gd name="T58" fmla="*/ 142 w 1044"/>
                <a:gd name="T59" fmla="*/ 59 h 673"/>
                <a:gd name="T60" fmla="*/ 145 w 1044"/>
                <a:gd name="T61" fmla="*/ 61 h 673"/>
                <a:gd name="T62" fmla="*/ 133 w 1044"/>
                <a:gd name="T63" fmla="*/ 57 h 673"/>
                <a:gd name="T64" fmla="*/ 124 w 1044"/>
                <a:gd name="T65" fmla="*/ 49 h 673"/>
                <a:gd name="T66" fmla="*/ 105 w 1044"/>
                <a:gd name="T67" fmla="*/ 36 h 673"/>
                <a:gd name="T68" fmla="*/ 70 w 1044"/>
                <a:gd name="T69" fmla="*/ 30 h 673"/>
                <a:gd name="T70" fmla="*/ 51 w 1044"/>
                <a:gd name="T71" fmla="*/ 32 h 673"/>
                <a:gd name="T72" fmla="*/ 32 w 1044"/>
                <a:gd name="T73" fmla="*/ 42 h 673"/>
                <a:gd name="T74" fmla="*/ 24 w 1044"/>
                <a:gd name="T75" fmla="*/ 53 h 673"/>
                <a:gd name="T76" fmla="*/ 21 w 1044"/>
                <a:gd name="T77" fmla="*/ 56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996" y="1732"/>
              <a:ext cx="148" cy="32"/>
            </a:xfrm>
            <a:custGeom>
              <a:avLst/>
              <a:gdLst>
                <a:gd name="T0" fmla="*/ 0 w 148"/>
                <a:gd name="T1" fmla="*/ 16 h 32"/>
                <a:gd name="T2" fmla="*/ 36 w 148"/>
                <a:gd name="T3" fmla="*/ 28 h 32"/>
                <a:gd name="T4" fmla="*/ 48 w 148"/>
                <a:gd name="T5" fmla="*/ 32 h 32"/>
                <a:gd name="T6" fmla="*/ 120 w 148"/>
                <a:gd name="T7" fmla="*/ 28 h 32"/>
                <a:gd name="T8" fmla="*/ 148 w 14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32">
                  <a:moveTo>
                    <a:pt x="0" y="16"/>
                  </a:moveTo>
                  <a:cubicBezTo>
                    <a:pt x="12" y="20"/>
                    <a:pt x="24" y="24"/>
                    <a:pt x="36" y="28"/>
                  </a:cubicBezTo>
                  <a:cubicBezTo>
                    <a:pt x="40" y="29"/>
                    <a:pt x="48" y="32"/>
                    <a:pt x="48" y="32"/>
                  </a:cubicBezTo>
                  <a:cubicBezTo>
                    <a:pt x="72" y="31"/>
                    <a:pt x="96" y="32"/>
                    <a:pt x="120" y="28"/>
                  </a:cubicBezTo>
                  <a:cubicBezTo>
                    <a:pt x="131" y="26"/>
                    <a:pt x="137" y="5"/>
                    <a:pt x="14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7" name="AutoShape 68"/>
          <p:cNvSpPr>
            <a:spLocks noChangeArrowheads="1"/>
          </p:cNvSpPr>
          <p:nvPr/>
        </p:nvSpPr>
        <p:spPr bwMode="auto">
          <a:xfrm>
            <a:off x="3348038" y="5059363"/>
            <a:ext cx="755650" cy="360363"/>
          </a:xfrm>
          <a:prstGeom prst="leftArrow">
            <a:avLst>
              <a:gd name="adj1" fmla="val 50000"/>
              <a:gd name="adj2" fmla="val 52423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8" name="AutoShape 69"/>
          <p:cNvSpPr>
            <a:spLocks noChangeArrowheads="1"/>
          </p:cNvSpPr>
          <p:nvPr/>
        </p:nvSpPr>
        <p:spPr bwMode="auto">
          <a:xfrm rot="10800000">
            <a:off x="1331913" y="4986338"/>
            <a:ext cx="828675" cy="504825"/>
          </a:xfrm>
          <a:prstGeom prst="leftArrow">
            <a:avLst>
              <a:gd name="adj1" fmla="val 50000"/>
              <a:gd name="adj2" fmla="val 41038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1116013" y="5562601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700N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0" name="Text Box 71"/>
          <p:cNvSpPr txBox="1">
            <a:spLocks noChangeArrowheads="1"/>
          </p:cNvSpPr>
          <p:nvPr/>
        </p:nvSpPr>
        <p:spPr bwMode="auto">
          <a:xfrm>
            <a:off x="3205163" y="5562601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700N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1" name="AutoShape 72"/>
          <p:cNvSpPr>
            <a:spLocks noChangeArrowheads="1"/>
          </p:cNvSpPr>
          <p:nvPr/>
        </p:nvSpPr>
        <p:spPr bwMode="auto">
          <a:xfrm rot="5400000">
            <a:off x="2215357" y="6346031"/>
            <a:ext cx="755650" cy="360363"/>
          </a:xfrm>
          <a:prstGeom prst="leftArrow">
            <a:avLst>
              <a:gd name="adj1" fmla="val 50000"/>
              <a:gd name="adj2" fmla="val 52423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771775" y="6283326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200N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73" name="Group 74"/>
          <p:cNvGrpSpPr>
            <a:grpSpLocks/>
          </p:cNvGrpSpPr>
          <p:nvPr/>
        </p:nvGrpSpPr>
        <p:grpSpPr bwMode="auto">
          <a:xfrm flipH="1">
            <a:off x="7596188" y="4338638"/>
            <a:ext cx="1014412" cy="1773238"/>
            <a:chOff x="4659" y="1354"/>
            <a:chExt cx="745" cy="1354"/>
          </a:xfrm>
        </p:grpSpPr>
        <p:sp>
          <p:nvSpPr>
            <p:cNvPr id="74" name="Freeform 75"/>
            <p:cNvSpPr>
              <a:spLocks/>
            </p:cNvSpPr>
            <p:nvPr/>
          </p:nvSpPr>
          <p:spPr bwMode="auto">
            <a:xfrm flipH="1">
              <a:off x="5098" y="2576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778" y="2571"/>
              <a:ext cx="306" cy="132"/>
            </a:xfrm>
            <a:custGeom>
              <a:avLst/>
              <a:gdLst>
                <a:gd name="T0" fmla="*/ 44 w 569"/>
                <a:gd name="T1" fmla="*/ 2 h 454"/>
                <a:gd name="T2" fmla="*/ 35 w 569"/>
                <a:gd name="T3" fmla="*/ 4 h 454"/>
                <a:gd name="T4" fmla="*/ 20 w 569"/>
                <a:gd name="T5" fmla="*/ 2 h 454"/>
                <a:gd name="T6" fmla="*/ 0 w 569"/>
                <a:gd name="T7" fmla="*/ 4 h 454"/>
                <a:gd name="T8" fmla="*/ 2 w 569"/>
                <a:gd name="T9" fmla="*/ 6 h 454"/>
                <a:gd name="T10" fmla="*/ 60 w 569"/>
                <a:gd name="T11" fmla="*/ 9 h 454"/>
                <a:gd name="T12" fmla="*/ 87 w 569"/>
                <a:gd name="T13" fmla="*/ 9 h 454"/>
                <a:gd name="T14" fmla="*/ 88 w 569"/>
                <a:gd name="T15" fmla="*/ 8 h 454"/>
                <a:gd name="T16" fmla="*/ 81 w 569"/>
                <a:gd name="T17" fmla="*/ 4 h 454"/>
                <a:gd name="T18" fmla="*/ 70 w 569"/>
                <a:gd name="T19" fmla="*/ 1 h 454"/>
                <a:gd name="T20" fmla="*/ 44 w 569"/>
                <a:gd name="T21" fmla="*/ 2 h 4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9" h="454">
                  <a:moveTo>
                    <a:pt x="284" y="81"/>
                  </a:moveTo>
                  <a:cubicBezTo>
                    <a:pt x="271" y="118"/>
                    <a:pt x="255" y="138"/>
                    <a:pt x="227" y="166"/>
                  </a:cubicBezTo>
                  <a:cubicBezTo>
                    <a:pt x="179" y="151"/>
                    <a:pt x="175" y="109"/>
                    <a:pt x="132" y="81"/>
                  </a:cubicBezTo>
                  <a:cubicBezTo>
                    <a:pt x="26" y="93"/>
                    <a:pt x="31" y="79"/>
                    <a:pt x="0" y="166"/>
                  </a:cubicBezTo>
                  <a:cubicBezTo>
                    <a:pt x="3" y="194"/>
                    <a:pt x="6" y="223"/>
                    <a:pt x="10" y="251"/>
                  </a:cubicBezTo>
                  <a:cubicBezTo>
                    <a:pt x="36" y="454"/>
                    <a:pt x="176" y="377"/>
                    <a:pt x="387" y="383"/>
                  </a:cubicBezTo>
                  <a:cubicBezTo>
                    <a:pt x="444" y="377"/>
                    <a:pt x="503" y="381"/>
                    <a:pt x="557" y="364"/>
                  </a:cubicBezTo>
                  <a:cubicBezTo>
                    <a:pt x="569" y="360"/>
                    <a:pt x="567" y="340"/>
                    <a:pt x="567" y="327"/>
                  </a:cubicBezTo>
                  <a:cubicBezTo>
                    <a:pt x="567" y="269"/>
                    <a:pt x="545" y="216"/>
                    <a:pt x="520" y="166"/>
                  </a:cubicBezTo>
                  <a:cubicBezTo>
                    <a:pt x="511" y="61"/>
                    <a:pt x="533" y="52"/>
                    <a:pt x="454" y="24"/>
                  </a:cubicBezTo>
                  <a:cubicBezTo>
                    <a:pt x="397" y="28"/>
                    <a:pt x="284" y="0"/>
                    <a:pt x="284" y="81"/>
                  </a:cubicBez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77"/>
            <p:cNvSpPr>
              <a:spLocks/>
            </p:cNvSpPr>
            <p:nvPr/>
          </p:nvSpPr>
          <p:spPr bwMode="auto">
            <a:xfrm>
              <a:off x="5227" y="2199"/>
              <a:ext cx="158" cy="126"/>
            </a:xfrm>
            <a:custGeom>
              <a:avLst/>
              <a:gdLst>
                <a:gd name="T0" fmla="*/ 33 w 294"/>
                <a:gd name="T1" fmla="*/ 0 h 279"/>
                <a:gd name="T2" fmla="*/ 42 w 294"/>
                <a:gd name="T3" fmla="*/ 7 h 279"/>
                <a:gd name="T4" fmla="*/ 42 w 294"/>
                <a:gd name="T5" fmla="*/ 15 h 279"/>
                <a:gd name="T6" fmla="*/ 36 w 294"/>
                <a:gd name="T7" fmla="*/ 14 h 279"/>
                <a:gd name="T8" fmla="*/ 38 w 294"/>
                <a:gd name="T9" fmla="*/ 19 h 279"/>
                <a:gd name="T10" fmla="*/ 36 w 294"/>
                <a:gd name="T11" fmla="*/ 24 h 279"/>
                <a:gd name="T12" fmla="*/ 32 w 294"/>
                <a:gd name="T13" fmla="*/ 25 h 279"/>
                <a:gd name="T14" fmla="*/ 30 w 294"/>
                <a:gd name="T15" fmla="*/ 23 h 279"/>
                <a:gd name="T16" fmla="*/ 26 w 294"/>
                <a:gd name="T17" fmla="*/ 12 h 279"/>
                <a:gd name="T18" fmla="*/ 18 w 294"/>
                <a:gd name="T19" fmla="*/ 24 h 279"/>
                <a:gd name="T20" fmla="*/ 14 w 294"/>
                <a:gd name="T21" fmla="*/ 23 h 279"/>
                <a:gd name="T22" fmla="*/ 13 w 294"/>
                <a:gd name="T23" fmla="*/ 12 h 279"/>
                <a:gd name="T24" fmla="*/ 14 w 294"/>
                <a:gd name="T25" fmla="*/ 15 h 279"/>
                <a:gd name="T26" fmla="*/ 4 w 294"/>
                <a:gd name="T27" fmla="*/ 20 h 279"/>
                <a:gd name="T28" fmla="*/ 1 w 294"/>
                <a:gd name="T29" fmla="*/ 17 h 279"/>
                <a:gd name="T30" fmla="*/ 13 w 294"/>
                <a:gd name="T31" fmla="*/ 3 h 279"/>
                <a:gd name="T32" fmla="*/ 33 w 294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4" h="279">
                  <a:moveTo>
                    <a:pt x="213" y="0"/>
                  </a:moveTo>
                  <a:cubicBezTo>
                    <a:pt x="226" y="42"/>
                    <a:pt x="246" y="39"/>
                    <a:pt x="270" y="76"/>
                  </a:cubicBezTo>
                  <a:cubicBezTo>
                    <a:pt x="278" y="101"/>
                    <a:pt x="294" y="137"/>
                    <a:pt x="270" y="161"/>
                  </a:cubicBezTo>
                  <a:cubicBezTo>
                    <a:pt x="261" y="170"/>
                    <a:pt x="245" y="154"/>
                    <a:pt x="232" y="151"/>
                  </a:cubicBezTo>
                  <a:cubicBezTo>
                    <a:pt x="204" y="73"/>
                    <a:pt x="236" y="184"/>
                    <a:pt x="241" y="199"/>
                  </a:cubicBezTo>
                  <a:cubicBezTo>
                    <a:pt x="238" y="221"/>
                    <a:pt x="242" y="245"/>
                    <a:pt x="232" y="265"/>
                  </a:cubicBezTo>
                  <a:cubicBezTo>
                    <a:pt x="227" y="274"/>
                    <a:pt x="212" y="279"/>
                    <a:pt x="203" y="274"/>
                  </a:cubicBezTo>
                  <a:cubicBezTo>
                    <a:pt x="194" y="270"/>
                    <a:pt x="197" y="255"/>
                    <a:pt x="194" y="246"/>
                  </a:cubicBezTo>
                  <a:cubicBezTo>
                    <a:pt x="184" y="208"/>
                    <a:pt x="178" y="170"/>
                    <a:pt x="166" y="132"/>
                  </a:cubicBezTo>
                  <a:cubicBezTo>
                    <a:pt x="158" y="198"/>
                    <a:pt x="170" y="231"/>
                    <a:pt x="118" y="265"/>
                  </a:cubicBezTo>
                  <a:cubicBezTo>
                    <a:pt x="109" y="262"/>
                    <a:pt x="93" y="265"/>
                    <a:pt x="90" y="255"/>
                  </a:cubicBezTo>
                  <a:cubicBezTo>
                    <a:pt x="79" y="215"/>
                    <a:pt x="81" y="173"/>
                    <a:pt x="81" y="132"/>
                  </a:cubicBezTo>
                  <a:cubicBezTo>
                    <a:pt x="81" y="122"/>
                    <a:pt x="87" y="151"/>
                    <a:pt x="90" y="161"/>
                  </a:cubicBezTo>
                  <a:cubicBezTo>
                    <a:pt x="76" y="204"/>
                    <a:pt x="61" y="193"/>
                    <a:pt x="24" y="217"/>
                  </a:cubicBezTo>
                  <a:cubicBezTo>
                    <a:pt x="18" y="205"/>
                    <a:pt x="7" y="194"/>
                    <a:pt x="5" y="180"/>
                  </a:cubicBezTo>
                  <a:cubicBezTo>
                    <a:pt x="0" y="137"/>
                    <a:pt x="43" y="54"/>
                    <a:pt x="81" y="29"/>
                  </a:cubicBezTo>
                  <a:cubicBezTo>
                    <a:pt x="118" y="4"/>
                    <a:pt x="171" y="15"/>
                    <a:pt x="213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4659" y="2122"/>
              <a:ext cx="150" cy="136"/>
            </a:xfrm>
            <a:custGeom>
              <a:avLst/>
              <a:gdLst>
                <a:gd name="T0" fmla="*/ 23 w 279"/>
                <a:gd name="T1" fmla="*/ 0 h 302"/>
                <a:gd name="T2" fmla="*/ 5 w 279"/>
                <a:gd name="T3" fmla="*/ 4 h 302"/>
                <a:gd name="T4" fmla="*/ 10 w 279"/>
                <a:gd name="T5" fmla="*/ 10 h 302"/>
                <a:gd name="T6" fmla="*/ 6 w 279"/>
                <a:gd name="T7" fmla="*/ 13 h 302"/>
                <a:gd name="T8" fmla="*/ 2 w 279"/>
                <a:gd name="T9" fmla="*/ 14 h 302"/>
                <a:gd name="T10" fmla="*/ 14 w 279"/>
                <a:gd name="T11" fmla="*/ 19 h 302"/>
                <a:gd name="T12" fmla="*/ 16 w 279"/>
                <a:gd name="T13" fmla="*/ 22 h 302"/>
                <a:gd name="T14" fmla="*/ 26 w 279"/>
                <a:gd name="T15" fmla="*/ 24 h 302"/>
                <a:gd name="T16" fmla="*/ 28 w 279"/>
                <a:gd name="T17" fmla="*/ 26 h 302"/>
                <a:gd name="T18" fmla="*/ 33 w 279"/>
                <a:gd name="T19" fmla="*/ 27 h 302"/>
                <a:gd name="T20" fmla="*/ 42 w 279"/>
                <a:gd name="T21" fmla="*/ 21 h 302"/>
                <a:gd name="T22" fmla="*/ 40 w 279"/>
                <a:gd name="T23" fmla="*/ 3 h 302"/>
                <a:gd name="T24" fmla="*/ 23 w 279"/>
                <a:gd name="T25" fmla="*/ 0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9" h="302">
                  <a:moveTo>
                    <a:pt x="147" y="0"/>
                  </a:moveTo>
                  <a:cubicBezTo>
                    <a:pt x="107" y="12"/>
                    <a:pt x="74" y="34"/>
                    <a:pt x="33" y="47"/>
                  </a:cubicBezTo>
                  <a:cubicBezTo>
                    <a:pt x="19" y="91"/>
                    <a:pt x="16" y="99"/>
                    <a:pt x="62" y="113"/>
                  </a:cubicBezTo>
                  <a:cubicBezTo>
                    <a:pt x="56" y="123"/>
                    <a:pt x="51" y="134"/>
                    <a:pt x="43" y="142"/>
                  </a:cubicBezTo>
                  <a:cubicBezTo>
                    <a:pt x="35" y="150"/>
                    <a:pt x="19" y="150"/>
                    <a:pt x="15" y="160"/>
                  </a:cubicBezTo>
                  <a:cubicBezTo>
                    <a:pt x="0" y="198"/>
                    <a:pt x="74" y="204"/>
                    <a:pt x="90" y="208"/>
                  </a:cubicBezTo>
                  <a:cubicBezTo>
                    <a:pt x="116" y="134"/>
                    <a:pt x="105" y="219"/>
                    <a:pt x="100" y="236"/>
                  </a:cubicBezTo>
                  <a:cubicBezTo>
                    <a:pt x="113" y="291"/>
                    <a:pt x="118" y="296"/>
                    <a:pt x="166" y="264"/>
                  </a:cubicBezTo>
                  <a:cubicBezTo>
                    <a:pt x="184" y="189"/>
                    <a:pt x="165" y="244"/>
                    <a:pt x="185" y="283"/>
                  </a:cubicBezTo>
                  <a:cubicBezTo>
                    <a:pt x="190" y="293"/>
                    <a:pt x="204" y="296"/>
                    <a:pt x="213" y="302"/>
                  </a:cubicBezTo>
                  <a:cubicBezTo>
                    <a:pt x="271" y="288"/>
                    <a:pt x="256" y="282"/>
                    <a:pt x="269" y="227"/>
                  </a:cubicBezTo>
                  <a:cubicBezTo>
                    <a:pt x="266" y="161"/>
                    <a:pt x="279" y="92"/>
                    <a:pt x="260" y="28"/>
                  </a:cubicBezTo>
                  <a:cubicBezTo>
                    <a:pt x="254" y="9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5014" y="1822"/>
              <a:ext cx="170" cy="124"/>
            </a:xfrm>
            <a:custGeom>
              <a:avLst/>
              <a:gdLst>
                <a:gd name="T0" fmla="*/ 0 w 453"/>
                <a:gd name="T1" fmla="*/ 7 h 392"/>
                <a:gd name="T2" fmla="*/ 3 w 453"/>
                <a:gd name="T3" fmla="*/ 5 h 392"/>
                <a:gd name="T4" fmla="*/ 6 w 453"/>
                <a:gd name="T5" fmla="*/ 2 h 392"/>
                <a:gd name="T6" fmla="*/ 7 w 453"/>
                <a:gd name="T7" fmla="*/ 2 h 392"/>
                <a:gd name="T8" fmla="*/ 11 w 453"/>
                <a:gd name="T9" fmla="*/ 1 h 392"/>
                <a:gd name="T10" fmla="*/ 20 w 453"/>
                <a:gd name="T11" fmla="*/ 2 h 392"/>
                <a:gd name="T12" fmla="*/ 23 w 453"/>
                <a:gd name="T13" fmla="*/ 5 h 392"/>
                <a:gd name="T14" fmla="*/ 24 w 453"/>
                <a:gd name="T15" fmla="*/ 8 h 392"/>
                <a:gd name="T16" fmla="*/ 23 w 453"/>
                <a:gd name="T17" fmla="*/ 11 h 392"/>
                <a:gd name="T18" fmla="*/ 18 w 453"/>
                <a:gd name="T19" fmla="*/ 12 h 392"/>
                <a:gd name="T20" fmla="*/ 6 w 453"/>
                <a:gd name="T21" fmla="*/ 11 h 392"/>
                <a:gd name="T22" fmla="*/ 6 w 453"/>
                <a:gd name="T23" fmla="*/ 10 h 392"/>
                <a:gd name="T24" fmla="*/ 3 w 453"/>
                <a:gd name="T25" fmla="*/ 9 h 392"/>
                <a:gd name="T26" fmla="*/ 2 w 453"/>
                <a:gd name="T27" fmla="*/ 8 h 392"/>
                <a:gd name="T28" fmla="*/ 0 w 453"/>
                <a:gd name="T29" fmla="*/ 7 h 3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53" h="392">
                  <a:moveTo>
                    <a:pt x="9" y="212"/>
                  </a:moveTo>
                  <a:cubicBezTo>
                    <a:pt x="28" y="199"/>
                    <a:pt x="47" y="187"/>
                    <a:pt x="66" y="174"/>
                  </a:cubicBezTo>
                  <a:cubicBezTo>
                    <a:pt x="77" y="167"/>
                    <a:pt x="97" y="81"/>
                    <a:pt x="104" y="61"/>
                  </a:cubicBezTo>
                  <a:cubicBezTo>
                    <a:pt x="107" y="52"/>
                    <a:pt x="122" y="53"/>
                    <a:pt x="132" y="51"/>
                  </a:cubicBezTo>
                  <a:cubicBezTo>
                    <a:pt x="154" y="47"/>
                    <a:pt x="176" y="45"/>
                    <a:pt x="198" y="42"/>
                  </a:cubicBezTo>
                  <a:cubicBezTo>
                    <a:pt x="263" y="19"/>
                    <a:pt x="326" y="0"/>
                    <a:pt x="377" y="51"/>
                  </a:cubicBezTo>
                  <a:cubicBezTo>
                    <a:pt x="392" y="95"/>
                    <a:pt x="400" y="127"/>
                    <a:pt x="425" y="165"/>
                  </a:cubicBezTo>
                  <a:cubicBezTo>
                    <a:pt x="447" y="233"/>
                    <a:pt x="438" y="202"/>
                    <a:pt x="453" y="259"/>
                  </a:cubicBezTo>
                  <a:cubicBezTo>
                    <a:pt x="450" y="271"/>
                    <a:pt x="429" y="352"/>
                    <a:pt x="425" y="353"/>
                  </a:cubicBezTo>
                  <a:cubicBezTo>
                    <a:pt x="356" y="376"/>
                    <a:pt x="387" y="367"/>
                    <a:pt x="330" y="382"/>
                  </a:cubicBezTo>
                  <a:cubicBezTo>
                    <a:pt x="229" y="376"/>
                    <a:pt x="184" y="392"/>
                    <a:pt x="113" y="344"/>
                  </a:cubicBezTo>
                  <a:cubicBezTo>
                    <a:pt x="110" y="335"/>
                    <a:pt x="111" y="323"/>
                    <a:pt x="104" y="316"/>
                  </a:cubicBezTo>
                  <a:cubicBezTo>
                    <a:pt x="88" y="300"/>
                    <a:pt x="47" y="278"/>
                    <a:pt x="47" y="278"/>
                  </a:cubicBezTo>
                  <a:cubicBezTo>
                    <a:pt x="44" y="269"/>
                    <a:pt x="44" y="257"/>
                    <a:pt x="37" y="250"/>
                  </a:cubicBezTo>
                  <a:cubicBezTo>
                    <a:pt x="0" y="213"/>
                    <a:pt x="9" y="272"/>
                    <a:pt x="9" y="212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Oval 80"/>
            <p:cNvSpPr>
              <a:spLocks noChangeArrowheads="1"/>
            </p:cNvSpPr>
            <p:nvPr/>
          </p:nvSpPr>
          <p:spPr bwMode="auto">
            <a:xfrm>
              <a:off x="4894" y="1481"/>
              <a:ext cx="410" cy="36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81"/>
            <p:cNvSpPr>
              <a:spLocks noChangeArrowheads="1"/>
            </p:cNvSpPr>
            <p:nvPr/>
          </p:nvSpPr>
          <p:spPr bwMode="auto">
            <a:xfrm>
              <a:off x="4979" y="1606"/>
              <a:ext cx="64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Oval 82"/>
            <p:cNvSpPr>
              <a:spLocks noChangeArrowheads="1"/>
            </p:cNvSpPr>
            <p:nvPr/>
          </p:nvSpPr>
          <p:spPr bwMode="auto">
            <a:xfrm>
              <a:off x="4985" y="1616"/>
              <a:ext cx="29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Oval 83"/>
            <p:cNvSpPr>
              <a:spLocks noChangeArrowheads="1"/>
            </p:cNvSpPr>
            <p:nvPr/>
          </p:nvSpPr>
          <p:spPr bwMode="auto">
            <a:xfrm>
              <a:off x="5110" y="1607"/>
              <a:ext cx="60" cy="4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Oval 84"/>
            <p:cNvSpPr>
              <a:spLocks noChangeArrowheads="1"/>
            </p:cNvSpPr>
            <p:nvPr/>
          </p:nvSpPr>
          <p:spPr bwMode="auto">
            <a:xfrm>
              <a:off x="5117" y="1621"/>
              <a:ext cx="28" cy="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Oval 85"/>
            <p:cNvSpPr>
              <a:spLocks noChangeArrowheads="1"/>
            </p:cNvSpPr>
            <p:nvPr/>
          </p:nvSpPr>
          <p:spPr bwMode="auto">
            <a:xfrm>
              <a:off x="5056" y="1664"/>
              <a:ext cx="29" cy="3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4726" y="1877"/>
              <a:ext cx="643" cy="400"/>
            </a:xfrm>
            <a:custGeom>
              <a:avLst/>
              <a:gdLst>
                <a:gd name="T0" fmla="*/ 42 w 1716"/>
                <a:gd name="T1" fmla="*/ 1 h 1261"/>
                <a:gd name="T2" fmla="*/ 45 w 1716"/>
                <a:gd name="T3" fmla="*/ 3 h 1261"/>
                <a:gd name="T4" fmla="*/ 46 w 1716"/>
                <a:gd name="T5" fmla="*/ 3 h 1261"/>
                <a:gd name="T6" fmla="*/ 51 w 1716"/>
                <a:gd name="T7" fmla="*/ 4 h 1261"/>
                <a:gd name="T8" fmla="*/ 59 w 1716"/>
                <a:gd name="T9" fmla="*/ 4 h 1261"/>
                <a:gd name="T10" fmla="*/ 62 w 1716"/>
                <a:gd name="T11" fmla="*/ 3 h 1261"/>
                <a:gd name="T12" fmla="*/ 65 w 1716"/>
                <a:gd name="T13" fmla="*/ 2 h 1261"/>
                <a:gd name="T14" fmla="*/ 72 w 1716"/>
                <a:gd name="T15" fmla="*/ 0 h 1261"/>
                <a:gd name="T16" fmla="*/ 79 w 1716"/>
                <a:gd name="T17" fmla="*/ 1 h 1261"/>
                <a:gd name="T18" fmla="*/ 82 w 1716"/>
                <a:gd name="T19" fmla="*/ 5 h 1261"/>
                <a:gd name="T20" fmla="*/ 84 w 1716"/>
                <a:gd name="T21" fmla="*/ 14 h 1261"/>
                <a:gd name="T22" fmla="*/ 85 w 1716"/>
                <a:gd name="T23" fmla="*/ 19 h 1261"/>
                <a:gd name="T24" fmla="*/ 87 w 1716"/>
                <a:gd name="T25" fmla="*/ 25 h 1261"/>
                <a:gd name="T26" fmla="*/ 90 w 1716"/>
                <a:gd name="T27" fmla="*/ 33 h 1261"/>
                <a:gd name="T28" fmla="*/ 90 w 1716"/>
                <a:gd name="T29" fmla="*/ 34 h 1261"/>
                <a:gd name="T30" fmla="*/ 88 w 1716"/>
                <a:gd name="T31" fmla="*/ 34 h 1261"/>
                <a:gd name="T32" fmla="*/ 82 w 1716"/>
                <a:gd name="T33" fmla="*/ 35 h 1261"/>
                <a:gd name="T34" fmla="*/ 72 w 1716"/>
                <a:gd name="T35" fmla="*/ 16 h 1261"/>
                <a:gd name="T36" fmla="*/ 70 w 1716"/>
                <a:gd name="T37" fmla="*/ 13 h 1261"/>
                <a:gd name="T38" fmla="*/ 70 w 1716"/>
                <a:gd name="T39" fmla="*/ 39 h 1261"/>
                <a:gd name="T40" fmla="*/ 65 w 1716"/>
                <a:gd name="T41" fmla="*/ 39 h 1261"/>
                <a:gd name="T42" fmla="*/ 52 w 1716"/>
                <a:gd name="T43" fmla="*/ 36 h 1261"/>
                <a:gd name="T44" fmla="*/ 30 w 1716"/>
                <a:gd name="T45" fmla="*/ 36 h 1261"/>
                <a:gd name="T46" fmla="*/ 30 w 1716"/>
                <a:gd name="T47" fmla="*/ 36 h 1261"/>
                <a:gd name="T48" fmla="*/ 32 w 1716"/>
                <a:gd name="T49" fmla="*/ 16 h 1261"/>
                <a:gd name="T50" fmla="*/ 31 w 1716"/>
                <a:gd name="T51" fmla="*/ 14 h 1261"/>
                <a:gd name="T52" fmla="*/ 30 w 1716"/>
                <a:gd name="T53" fmla="*/ 16 h 1261"/>
                <a:gd name="T54" fmla="*/ 24 w 1716"/>
                <a:gd name="T55" fmla="*/ 20 h 1261"/>
                <a:gd name="T56" fmla="*/ 22 w 1716"/>
                <a:gd name="T57" fmla="*/ 21 h 1261"/>
                <a:gd name="T58" fmla="*/ 16 w 1716"/>
                <a:gd name="T59" fmla="*/ 26 h 1261"/>
                <a:gd name="T60" fmla="*/ 12 w 1716"/>
                <a:gd name="T61" fmla="*/ 30 h 1261"/>
                <a:gd name="T62" fmla="*/ 8 w 1716"/>
                <a:gd name="T63" fmla="*/ 30 h 1261"/>
                <a:gd name="T64" fmla="*/ 7 w 1716"/>
                <a:gd name="T65" fmla="*/ 29 h 1261"/>
                <a:gd name="T66" fmla="*/ 6 w 1716"/>
                <a:gd name="T67" fmla="*/ 28 h 1261"/>
                <a:gd name="T68" fmla="*/ 4 w 1716"/>
                <a:gd name="T69" fmla="*/ 27 h 1261"/>
                <a:gd name="T70" fmla="*/ 1 w 1716"/>
                <a:gd name="T71" fmla="*/ 26 h 1261"/>
                <a:gd name="T72" fmla="*/ 0 w 1716"/>
                <a:gd name="T73" fmla="*/ 25 h 1261"/>
                <a:gd name="T74" fmla="*/ 2 w 1716"/>
                <a:gd name="T75" fmla="*/ 23 h 1261"/>
                <a:gd name="T76" fmla="*/ 11 w 1716"/>
                <a:gd name="T77" fmla="*/ 18 h 1261"/>
                <a:gd name="T78" fmla="*/ 16 w 1716"/>
                <a:gd name="T79" fmla="*/ 13 h 1261"/>
                <a:gd name="T80" fmla="*/ 21 w 1716"/>
                <a:gd name="T81" fmla="*/ 10 h 1261"/>
                <a:gd name="T82" fmla="*/ 28 w 1716"/>
                <a:gd name="T83" fmla="*/ 5 h 1261"/>
                <a:gd name="T84" fmla="*/ 33 w 1716"/>
                <a:gd name="T85" fmla="*/ 2 h 1261"/>
                <a:gd name="T86" fmla="*/ 37 w 1716"/>
                <a:gd name="T87" fmla="*/ 0 h 1261"/>
                <a:gd name="T88" fmla="*/ 40 w 1716"/>
                <a:gd name="T89" fmla="*/ 0 h 1261"/>
                <a:gd name="T90" fmla="*/ 42 w 1716"/>
                <a:gd name="T91" fmla="*/ 1 h 1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16" h="1261">
                  <a:moveTo>
                    <a:pt x="787" y="38"/>
                  </a:moveTo>
                  <a:cubicBezTo>
                    <a:pt x="808" y="52"/>
                    <a:pt x="832" y="61"/>
                    <a:pt x="853" y="76"/>
                  </a:cubicBezTo>
                  <a:cubicBezTo>
                    <a:pt x="864" y="84"/>
                    <a:pt x="871" y="96"/>
                    <a:pt x="881" y="104"/>
                  </a:cubicBezTo>
                  <a:cubicBezTo>
                    <a:pt x="907" y="125"/>
                    <a:pt x="935" y="131"/>
                    <a:pt x="966" y="142"/>
                  </a:cubicBezTo>
                  <a:cubicBezTo>
                    <a:pt x="1020" y="139"/>
                    <a:pt x="1074" y="140"/>
                    <a:pt x="1127" y="132"/>
                  </a:cubicBezTo>
                  <a:cubicBezTo>
                    <a:pt x="1158" y="127"/>
                    <a:pt x="1155" y="102"/>
                    <a:pt x="1174" y="85"/>
                  </a:cubicBezTo>
                  <a:cubicBezTo>
                    <a:pt x="1191" y="70"/>
                    <a:pt x="1211" y="60"/>
                    <a:pt x="1230" y="47"/>
                  </a:cubicBezTo>
                  <a:cubicBezTo>
                    <a:pt x="1268" y="21"/>
                    <a:pt x="1363" y="9"/>
                    <a:pt x="1363" y="9"/>
                  </a:cubicBezTo>
                  <a:cubicBezTo>
                    <a:pt x="1407" y="12"/>
                    <a:pt x="1453" y="6"/>
                    <a:pt x="1495" y="19"/>
                  </a:cubicBezTo>
                  <a:cubicBezTo>
                    <a:pt x="1515" y="25"/>
                    <a:pt x="1554" y="130"/>
                    <a:pt x="1561" y="151"/>
                  </a:cubicBezTo>
                  <a:cubicBezTo>
                    <a:pt x="1573" y="242"/>
                    <a:pt x="1577" y="334"/>
                    <a:pt x="1589" y="425"/>
                  </a:cubicBezTo>
                  <a:cubicBezTo>
                    <a:pt x="1596" y="479"/>
                    <a:pt x="1612" y="531"/>
                    <a:pt x="1618" y="585"/>
                  </a:cubicBezTo>
                  <a:cubicBezTo>
                    <a:pt x="1626" y="654"/>
                    <a:pt x="1623" y="728"/>
                    <a:pt x="1646" y="793"/>
                  </a:cubicBezTo>
                  <a:cubicBezTo>
                    <a:pt x="1656" y="874"/>
                    <a:pt x="1666" y="947"/>
                    <a:pt x="1703" y="1020"/>
                  </a:cubicBezTo>
                  <a:cubicBezTo>
                    <a:pt x="1706" y="1033"/>
                    <a:pt x="1716" y="1046"/>
                    <a:pt x="1712" y="1058"/>
                  </a:cubicBezTo>
                  <a:cubicBezTo>
                    <a:pt x="1708" y="1069"/>
                    <a:pt x="1695" y="1074"/>
                    <a:pt x="1684" y="1076"/>
                  </a:cubicBezTo>
                  <a:cubicBezTo>
                    <a:pt x="1644" y="1083"/>
                    <a:pt x="1602" y="1083"/>
                    <a:pt x="1561" y="1086"/>
                  </a:cubicBezTo>
                  <a:cubicBezTo>
                    <a:pt x="1188" y="1206"/>
                    <a:pt x="1574" y="637"/>
                    <a:pt x="1372" y="500"/>
                  </a:cubicBezTo>
                  <a:cubicBezTo>
                    <a:pt x="1362" y="467"/>
                    <a:pt x="1345" y="438"/>
                    <a:pt x="1334" y="406"/>
                  </a:cubicBezTo>
                  <a:cubicBezTo>
                    <a:pt x="1335" y="463"/>
                    <a:pt x="1358" y="1148"/>
                    <a:pt x="1334" y="1228"/>
                  </a:cubicBezTo>
                  <a:cubicBezTo>
                    <a:pt x="1324" y="1261"/>
                    <a:pt x="1265" y="1222"/>
                    <a:pt x="1230" y="1218"/>
                  </a:cubicBezTo>
                  <a:cubicBezTo>
                    <a:pt x="1144" y="1207"/>
                    <a:pt x="1066" y="1169"/>
                    <a:pt x="985" y="1143"/>
                  </a:cubicBezTo>
                  <a:cubicBezTo>
                    <a:pt x="918" y="1145"/>
                    <a:pt x="647" y="1162"/>
                    <a:pt x="560" y="1143"/>
                  </a:cubicBezTo>
                  <a:cubicBezTo>
                    <a:pt x="550" y="1141"/>
                    <a:pt x="566" y="1124"/>
                    <a:pt x="569" y="1114"/>
                  </a:cubicBezTo>
                  <a:cubicBezTo>
                    <a:pt x="576" y="920"/>
                    <a:pt x="562" y="710"/>
                    <a:pt x="607" y="519"/>
                  </a:cubicBezTo>
                  <a:cubicBezTo>
                    <a:pt x="604" y="488"/>
                    <a:pt x="616" y="451"/>
                    <a:pt x="598" y="425"/>
                  </a:cubicBezTo>
                  <a:cubicBezTo>
                    <a:pt x="584" y="404"/>
                    <a:pt x="561" y="489"/>
                    <a:pt x="560" y="491"/>
                  </a:cubicBezTo>
                  <a:cubicBezTo>
                    <a:pt x="534" y="543"/>
                    <a:pt x="488" y="573"/>
                    <a:pt x="447" y="614"/>
                  </a:cubicBezTo>
                  <a:cubicBezTo>
                    <a:pt x="437" y="624"/>
                    <a:pt x="418" y="642"/>
                    <a:pt x="418" y="642"/>
                  </a:cubicBezTo>
                  <a:cubicBezTo>
                    <a:pt x="386" y="707"/>
                    <a:pt x="341" y="760"/>
                    <a:pt x="305" y="822"/>
                  </a:cubicBezTo>
                  <a:cubicBezTo>
                    <a:pt x="278" y="869"/>
                    <a:pt x="275" y="924"/>
                    <a:pt x="229" y="954"/>
                  </a:cubicBezTo>
                  <a:cubicBezTo>
                    <a:pt x="215" y="949"/>
                    <a:pt x="160" y="930"/>
                    <a:pt x="154" y="925"/>
                  </a:cubicBezTo>
                  <a:cubicBezTo>
                    <a:pt x="146" y="919"/>
                    <a:pt x="150" y="905"/>
                    <a:pt x="144" y="897"/>
                  </a:cubicBezTo>
                  <a:cubicBezTo>
                    <a:pt x="137" y="888"/>
                    <a:pt x="125" y="885"/>
                    <a:pt x="116" y="878"/>
                  </a:cubicBezTo>
                  <a:cubicBezTo>
                    <a:pt x="106" y="870"/>
                    <a:pt x="99" y="858"/>
                    <a:pt x="88" y="850"/>
                  </a:cubicBezTo>
                  <a:cubicBezTo>
                    <a:pt x="67" y="835"/>
                    <a:pt x="43" y="826"/>
                    <a:pt x="22" y="812"/>
                  </a:cubicBezTo>
                  <a:cubicBezTo>
                    <a:pt x="16" y="799"/>
                    <a:pt x="0" y="788"/>
                    <a:pt x="3" y="774"/>
                  </a:cubicBezTo>
                  <a:cubicBezTo>
                    <a:pt x="7" y="752"/>
                    <a:pt x="28" y="737"/>
                    <a:pt x="41" y="718"/>
                  </a:cubicBezTo>
                  <a:cubicBezTo>
                    <a:pt x="80" y="661"/>
                    <a:pt x="156" y="598"/>
                    <a:pt x="211" y="557"/>
                  </a:cubicBezTo>
                  <a:cubicBezTo>
                    <a:pt x="235" y="521"/>
                    <a:pt x="267" y="444"/>
                    <a:pt x="296" y="415"/>
                  </a:cubicBezTo>
                  <a:cubicBezTo>
                    <a:pt x="325" y="386"/>
                    <a:pt x="363" y="357"/>
                    <a:pt x="390" y="330"/>
                  </a:cubicBezTo>
                  <a:cubicBezTo>
                    <a:pt x="445" y="275"/>
                    <a:pt x="475" y="196"/>
                    <a:pt x="541" y="151"/>
                  </a:cubicBezTo>
                  <a:cubicBezTo>
                    <a:pt x="558" y="105"/>
                    <a:pt x="577" y="73"/>
                    <a:pt x="617" y="47"/>
                  </a:cubicBezTo>
                  <a:cubicBezTo>
                    <a:pt x="643" y="6"/>
                    <a:pt x="663" y="9"/>
                    <a:pt x="711" y="0"/>
                  </a:cubicBezTo>
                  <a:cubicBezTo>
                    <a:pt x="727" y="3"/>
                    <a:pt x="745" y="0"/>
                    <a:pt x="758" y="9"/>
                  </a:cubicBezTo>
                  <a:cubicBezTo>
                    <a:pt x="810" y="44"/>
                    <a:pt x="733" y="38"/>
                    <a:pt x="787" y="3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910" y="2204"/>
              <a:ext cx="366" cy="423"/>
            </a:xfrm>
            <a:custGeom>
              <a:avLst/>
              <a:gdLst>
                <a:gd name="T0" fmla="*/ 12 w 680"/>
                <a:gd name="T1" fmla="*/ 8 h 940"/>
                <a:gd name="T2" fmla="*/ 10 w 680"/>
                <a:gd name="T3" fmla="*/ 19 h 940"/>
                <a:gd name="T4" fmla="*/ 9 w 680"/>
                <a:gd name="T5" fmla="*/ 54 h 940"/>
                <a:gd name="T6" fmla="*/ 0 w 680"/>
                <a:gd name="T7" fmla="*/ 77 h 940"/>
                <a:gd name="T8" fmla="*/ 4 w 680"/>
                <a:gd name="T9" fmla="*/ 78 h 940"/>
                <a:gd name="T10" fmla="*/ 46 w 680"/>
                <a:gd name="T11" fmla="*/ 77 h 940"/>
                <a:gd name="T12" fmla="*/ 47 w 680"/>
                <a:gd name="T13" fmla="*/ 71 h 940"/>
                <a:gd name="T14" fmla="*/ 50 w 680"/>
                <a:gd name="T15" fmla="*/ 63 h 940"/>
                <a:gd name="T16" fmla="*/ 52 w 680"/>
                <a:gd name="T17" fmla="*/ 32 h 940"/>
                <a:gd name="T18" fmla="*/ 53 w 680"/>
                <a:gd name="T19" fmla="*/ 34 h 940"/>
                <a:gd name="T20" fmla="*/ 54 w 680"/>
                <a:gd name="T21" fmla="*/ 43 h 940"/>
                <a:gd name="T22" fmla="*/ 58 w 680"/>
                <a:gd name="T23" fmla="*/ 56 h 940"/>
                <a:gd name="T24" fmla="*/ 59 w 680"/>
                <a:gd name="T25" fmla="*/ 84 h 940"/>
                <a:gd name="T26" fmla="*/ 76 w 680"/>
                <a:gd name="T27" fmla="*/ 82 h 940"/>
                <a:gd name="T28" fmla="*/ 85 w 680"/>
                <a:gd name="T29" fmla="*/ 81 h 940"/>
                <a:gd name="T30" fmla="*/ 106 w 680"/>
                <a:gd name="T31" fmla="*/ 81 h 940"/>
                <a:gd name="T32" fmla="*/ 97 w 680"/>
                <a:gd name="T33" fmla="*/ 60 h 940"/>
                <a:gd name="T34" fmla="*/ 87 w 680"/>
                <a:gd name="T35" fmla="*/ 15 h 940"/>
                <a:gd name="T36" fmla="*/ 75 w 680"/>
                <a:gd name="T37" fmla="*/ 4 h 940"/>
                <a:gd name="T38" fmla="*/ 27 w 680"/>
                <a:gd name="T39" fmla="*/ 2 h 940"/>
                <a:gd name="T40" fmla="*/ 15 w 680"/>
                <a:gd name="T41" fmla="*/ 5 h 940"/>
                <a:gd name="T42" fmla="*/ 12 w 680"/>
                <a:gd name="T43" fmla="*/ 8 h 9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80" h="940">
                  <a:moveTo>
                    <a:pt x="75" y="83"/>
                  </a:moveTo>
                  <a:cubicBezTo>
                    <a:pt x="72" y="124"/>
                    <a:pt x="68" y="165"/>
                    <a:pt x="66" y="206"/>
                  </a:cubicBezTo>
                  <a:cubicBezTo>
                    <a:pt x="61" y="335"/>
                    <a:pt x="62" y="464"/>
                    <a:pt x="56" y="593"/>
                  </a:cubicBezTo>
                  <a:cubicBezTo>
                    <a:pt x="52" y="675"/>
                    <a:pt x="19" y="767"/>
                    <a:pt x="0" y="848"/>
                  </a:cubicBezTo>
                  <a:cubicBezTo>
                    <a:pt x="9" y="851"/>
                    <a:pt x="18" y="858"/>
                    <a:pt x="28" y="858"/>
                  </a:cubicBezTo>
                  <a:cubicBezTo>
                    <a:pt x="117" y="855"/>
                    <a:pt x="208" y="865"/>
                    <a:pt x="293" y="839"/>
                  </a:cubicBezTo>
                  <a:cubicBezTo>
                    <a:pt x="314" y="832"/>
                    <a:pt x="298" y="795"/>
                    <a:pt x="302" y="773"/>
                  </a:cubicBezTo>
                  <a:cubicBezTo>
                    <a:pt x="307" y="744"/>
                    <a:pt x="315" y="716"/>
                    <a:pt x="321" y="688"/>
                  </a:cubicBezTo>
                  <a:cubicBezTo>
                    <a:pt x="324" y="575"/>
                    <a:pt x="323" y="461"/>
                    <a:pt x="330" y="348"/>
                  </a:cubicBezTo>
                  <a:cubicBezTo>
                    <a:pt x="331" y="338"/>
                    <a:pt x="338" y="366"/>
                    <a:pt x="340" y="376"/>
                  </a:cubicBezTo>
                  <a:cubicBezTo>
                    <a:pt x="345" y="407"/>
                    <a:pt x="346" y="439"/>
                    <a:pt x="349" y="471"/>
                  </a:cubicBezTo>
                  <a:cubicBezTo>
                    <a:pt x="359" y="574"/>
                    <a:pt x="354" y="538"/>
                    <a:pt x="368" y="612"/>
                  </a:cubicBezTo>
                  <a:cubicBezTo>
                    <a:pt x="371" y="716"/>
                    <a:pt x="346" y="825"/>
                    <a:pt x="377" y="924"/>
                  </a:cubicBezTo>
                  <a:cubicBezTo>
                    <a:pt x="382" y="940"/>
                    <a:pt x="467" y="913"/>
                    <a:pt x="491" y="905"/>
                  </a:cubicBezTo>
                  <a:cubicBezTo>
                    <a:pt x="510" y="899"/>
                    <a:pt x="547" y="886"/>
                    <a:pt x="547" y="886"/>
                  </a:cubicBezTo>
                  <a:cubicBezTo>
                    <a:pt x="620" y="900"/>
                    <a:pt x="605" y="911"/>
                    <a:pt x="680" y="886"/>
                  </a:cubicBezTo>
                  <a:cubicBezTo>
                    <a:pt x="664" y="809"/>
                    <a:pt x="646" y="735"/>
                    <a:pt x="623" y="659"/>
                  </a:cubicBezTo>
                  <a:cubicBezTo>
                    <a:pt x="616" y="486"/>
                    <a:pt x="604" y="333"/>
                    <a:pt x="557" y="168"/>
                  </a:cubicBezTo>
                  <a:cubicBezTo>
                    <a:pt x="543" y="119"/>
                    <a:pt x="529" y="69"/>
                    <a:pt x="481" y="46"/>
                  </a:cubicBezTo>
                  <a:cubicBezTo>
                    <a:pt x="388" y="0"/>
                    <a:pt x="274" y="30"/>
                    <a:pt x="170" y="27"/>
                  </a:cubicBezTo>
                  <a:cubicBezTo>
                    <a:pt x="144" y="32"/>
                    <a:pt x="113" y="32"/>
                    <a:pt x="94" y="55"/>
                  </a:cubicBezTo>
                  <a:cubicBezTo>
                    <a:pt x="69" y="86"/>
                    <a:pt x="100" y="83"/>
                    <a:pt x="75" y="83"/>
                  </a:cubicBezTo>
                  <a:close/>
                </a:path>
              </a:pathLst>
            </a:cu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976" y="1584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5104" y="1585"/>
              <a:ext cx="68" cy="17"/>
            </a:xfrm>
            <a:custGeom>
              <a:avLst/>
              <a:gdLst>
                <a:gd name="T0" fmla="*/ 0 w 128"/>
                <a:gd name="T1" fmla="*/ 4 h 38"/>
                <a:gd name="T2" fmla="*/ 10 w 128"/>
                <a:gd name="T3" fmla="*/ 0 h 38"/>
                <a:gd name="T4" fmla="*/ 17 w 128"/>
                <a:gd name="T5" fmla="*/ 0 h 38"/>
                <a:gd name="T6" fmla="*/ 19 w 128"/>
                <a:gd name="T7" fmla="*/ 3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8" h="38">
                  <a:moveTo>
                    <a:pt x="0" y="38"/>
                  </a:moveTo>
                  <a:cubicBezTo>
                    <a:pt x="26" y="12"/>
                    <a:pt x="27" y="7"/>
                    <a:pt x="64" y="2"/>
                  </a:cubicBezTo>
                  <a:cubicBezTo>
                    <a:pt x="80" y="3"/>
                    <a:pt x="97" y="0"/>
                    <a:pt x="112" y="6"/>
                  </a:cubicBezTo>
                  <a:cubicBezTo>
                    <a:pt x="121" y="10"/>
                    <a:pt x="128" y="30"/>
                    <a:pt x="128" y="3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4833" y="1354"/>
              <a:ext cx="561" cy="303"/>
            </a:xfrm>
            <a:custGeom>
              <a:avLst/>
              <a:gdLst>
                <a:gd name="T0" fmla="*/ 14 w 1044"/>
                <a:gd name="T1" fmla="*/ 57 h 673"/>
                <a:gd name="T2" fmla="*/ 9 w 1044"/>
                <a:gd name="T3" fmla="*/ 58 h 673"/>
                <a:gd name="T4" fmla="*/ 14 w 1044"/>
                <a:gd name="T5" fmla="*/ 53 h 673"/>
                <a:gd name="T6" fmla="*/ 0 w 1044"/>
                <a:gd name="T7" fmla="*/ 46 h 673"/>
                <a:gd name="T8" fmla="*/ 4 w 1044"/>
                <a:gd name="T9" fmla="*/ 28 h 673"/>
                <a:gd name="T10" fmla="*/ 22 w 1044"/>
                <a:gd name="T11" fmla="*/ 32 h 673"/>
                <a:gd name="T12" fmla="*/ 20 w 1044"/>
                <a:gd name="T13" fmla="*/ 19 h 673"/>
                <a:gd name="T14" fmla="*/ 31 w 1044"/>
                <a:gd name="T15" fmla="*/ 20 h 673"/>
                <a:gd name="T16" fmla="*/ 40 w 1044"/>
                <a:gd name="T17" fmla="*/ 27 h 673"/>
                <a:gd name="T18" fmla="*/ 40 w 1044"/>
                <a:gd name="T19" fmla="*/ 27 h 673"/>
                <a:gd name="T20" fmla="*/ 48 w 1044"/>
                <a:gd name="T21" fmla="*/ 10 h 673"/>
                <a:gd name="T22" fmla="*/ 59 w 1044"/>
                <a:gd name="T23" fmla="*/ 22 h 673"/>
                <a:gd name="T24" fmla="*/ 63 w 1044"/>
                <a:gd name="T25" fmla="*/ 17 h 673"/>
                <a:gd name="T26" fmla="*/ 73 w 1044"/>
                <a:gd name="T27" fmla="*/ 7 h 673"/>
                <a:gd name="T28" fmla="*/ 77 w 1044"/>
                <a:gd name="T29" fmla="*/ 1 h 673"/>
                <a:gd name="T30" fmla="*/ 80 w 1044"/>
                <a:gd name="T31" fmla="*/ 5 h 673"/>
                <a:gd name="T32" fmla="*/ 84 w 1044"/>
                <a:gd name="T33" fmla="*/ 19 h 673"/>
                <a:gd name="T34" fmla="*/ 107 w 1044"/>
                <a:gd name="T35" fmla="*/ 4 h 673"/>
                <a:gd name="T36" fmla="*/ 100 w 1044"/>
                <a:gd name="T37" fmla="*/ 25 h 673"/>
                <a:gd name="T38" fmla="*/ 112 w 1044"/>
                <a:gd name="T39" fmla="*/ 21 h 673"/>
                <a:gd name="T40" fmla="*/ 136 w 1044"/>
                <a:gd name="T41" fmla="*/ 18 h 673"/>
                <a:gd name="T42" fmla="*/ 123 w 1044"/>
                <a:gd name="T43" fmla="*/ 27 h 673"/>
                <a:gd name="T44" fmla="*/ 149 w 1044"/>
                <a:gd name="T45" fmla="*/ 34 h 673"/>
                <a:gd name="T46" fmla="*/ 145 w 1044"/>
                <a:gd name="T47" fmla="*/ 39 h 673"/>
                <a:gd name="T48" fmla="*/ 134 w 1044"/>
                <a:gd name="T49" fmla="*/ 42 h 673"/>
                <a:gd name="T50" fmla="*/ 138 w 1044"/>
                <a:gd name="T51" fmla="*/ 45 h 673"/>
                <a:gd name="T52" fmla="*/ 162 w 1044"/>
                <a:gd name="T53" fmla="*/ 55 h 673"/>
                <a:gd name="T54" fmla="*/ 140 w 1044"/>
                <a:gd name="T55" fmla="*/ 53 h 673"/>
                <a:gd name="T56" fmla="*/ 138 w 1044"/>
                <a:gd name="T57" fmla="*/ 54 h 673"/>
                <a:gd name="T58" fmla="*/ 142 w 1044"/>
                <a:gd name="T59" fmla="*/ 59 h 673"/>
                <a:gd name="T60" fmla="*/ 145 w 1044"/>
                <a:gd name="T61" fmla="*/ 61 h 673"/>
                <a:gd name="T62" fmla="*/ 133 w 1044"/>
                <a:gd name="T63" fmla="*/ 57 h 673"/>
                <a:gd name="T64" fmla="*/ 124 w 1044"/>
                <a:gd name="T65" fmla="*/ 49 h 673"/>
                <a:gd name="T66" fmla="*/ 105 w 1044"/>
                <a:gd name="T67" fmla="*/ 36 h 673"/>
                <a:gd name="T68" fmla="*/ 70 w 1044"/>
                <a:gd name="T69" fmla="*/ 30 h 673"/>
                <a:gd name="T70" fmla="*/ 51 w 1044"/>
                <a:gd name="T71" fmla="*/ 32 h 673"/>
                <a:gd name="T72" fmla="*/ 32 w 1044"/>
                <a:gd name="T73" fmla="*/ 42 h 673"/>
                <a:gd name="T74" fmla="*/ 24 w 1044"/>
                <a:gd name="T75" fmla="*/ 53 h 673"/>
                <a:gd name="T76" fmla="*/ 21 w 1044"/>
                <a:gd name="T77" fmla="*/ 56 h 6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44" h="673">
                  <a:moveTo>
                    <a:pt x="140" y="612"/>
                  </a:moveTo>
                  <a:cubicBezTo>
                    <a:pt x="128" y="614"/>
                    <a:pt x="105" y="616"/>
                    <a:pt x="92" y="620"/>
                  </a:cubicBezTo>
                  <a:cubicBezTo>
                    <a:pt x="84" y="622"/>
                    <a:pt x="76" y="625"/>
                    <a:pt x="68" y="628"/>
                  </a:cubicBezTo>
                  <a:cubicBezTo>
                    <a:pt x="64" y="629"/>
                    <a:pt x="56" y="632"/>
                    <a:pt x="56" y="632"/>
                  </a:cubicBezTo>
                  <a:cubicBezTo>
                    <a:pt x="20" y="626"/>
                    <a:pt x="25" y="621"/>
                    <a:pt x="52" y="612"/>
                  </a:cubicBezTo>
                  <a:cubicBezTo>
                    <a:pt x="76" y="594"/>
                    <a:pt x="62" y="604"/>
                    <a:pt x="92" y="584"/>
                  </a:cubicBezTo>
                  <a:cubicBezTo>
                    <a:pt x="96" y="581"/>
                    <a:pt x="104" y="576"/>
                    <a:pt x="104" y="576"/>
                  </a:cubicBezTo>
                  <a:cubicBezTo>
                    <a:pt x="93" y="531"/>
                    <a:pt x="41" y="514"/>
                    <a:pt x="0" y="508"/>
                  </a:cubicBezTo>
                  <a:cubicBezTo>
                    <a:pt x="23" y="473"/>
                    <a:pt x="93" y="474"/>
                    <a:pt x="128" y="472"/>
                  </a:cubicBezTo>
                  <a:cubicBezTo>
                    <a:pt x="111" y="404"/>
                    <a:pt x="49" y="371"/>
                    <a:pt x="28" y="308"/>
                  </a:cubicBezTo>
                  <a:cubicBezTo>
                    <a:pt x="41" y="288"/>
                    <a:pt x="48" y="292"/>
                    <a:pt x="72" y="296"/>
                  </a:cubicBezTo>
                  <a:cubicBezTo>
                    <a:pt x="96" y="312"/>
                    <a:pt x="116" y="335"/>
                    <a:pt x="144" y="344"/>
                  </a:cubicBezTo>
                  <a:cubicBezTo>
                    <a:pt x="164" y="371"/>
                    <a:pt x="163" y="382"/>
                    <a:pt x="176" y="344"/>
                  </a:cubicBezTo>
                  <a:cubicBezTo>
                    <a:pt x="169" y="298"/>
                    <a:pt x="158" y="251"/>
                    <a:pt x="132" y="212"/>
                  </a:cubicBezTo>
                  <a:cubicBezTo>
                    <a:pt x="125" y="185"/>
                    <a:pt x="121" y="158"/>
                    <a:pt x="112" y="132"/>
                  </a:cubicBezTo>
                  <a:cubicBezTo>
                    <a:pt x="152" y="106"/>
                    <a:pt x="181" y="205"/>
                    <a:pt x="200" y="224"/>
                  </a:cubicBezTo>
                  <a:cubicBezTo>
                    <a:pt x="213" y="237"/>
                    <a:pt x="230" y="248"/>
                    <a:pt x="240" y="264"/>
                  </a:cubicBezTo>
                  <a:cubicBezTo>
                    <a:pt x="245" y="272"/>
                    <a:pt x="251" y="280"/>
                    <a:pt x="256" y="288"/>
                  </a:cubicBezTo>
                  <a:cubicBezTo>
                    <a:pt x="259" y="293"/>
                    <a:pt x="258" y="304"/>
                    <a:pt x="264" y="304"/>
                  </a:cubicBezTo>
                  <a:cubicBezTo>
                    <a:pt x="269" y="304"/>
                    <a:pt x="261" y="293"/>
                    <a:pt x="260" y="288"/>
                  </a:cubicBezTo>
                  <a:cubicBezTo>
                    <a:pt x="264" y="224"/>
                    <a:pt x="263" y="23"/>
                    <a:pt x="284" y="16"/>
                  </a:cubicBezTo>
                  <a:cubicBezTo>
                    <a:pt x="308" y="48"/>
                    <a:pt x="300" y="75"/>
                    <a:pt x="312" y="112"/>
                  </a:cubicBezTo>
                  <a:cubicBezTo>
                    <a:pt x="320" y="136"/>
                    <a:pt x="333" y="160"/>
                    <a:pt x="348" y="180"/>
                  </a:cubicBezTo>
                  <a:cubicBezTo>
                    <a:pt x="355" y="200"/>
                    <a:pt x="364" y="222"/>
                    <a:pt x="376" y="240"/>
                  </a:cubicBezTo>
                  <a:cubicBezTo>
                    <a:pt x="381" y="231"/>
                    <a:pt x="382" y="220"/>
                    <a:pt x="388" y="212"/>
                  </a:cubicBezTo>
                  <a:cubicBezTo>
                    <a:pt x="421" y="162"/>
                    <a:pt x="382" y="234"/>
                    <a:pt x="408" y="188"/>
                  </a:cubicBezTo>
                  <a:cubicBezTo>
                    <a:pt x="421" y="165"/>
                    <a:pt x="425" y="143"/>
                    <a:pt x="440" y="120"/>
                  </a:cubicBezTo>
                  <a:cubicBezTo>
                    <a:pt x="450" y="105"/>
                    <a:pt x="458" y="90"/>
                    <a:pt x="468" y="76"/>
                  </a:cubicBezTo>
                  <a:cubicBezTo>
                    <a:pt x="474" y="68"/>
                    <a:pt x="484" y="52"/>
                    <a:pt x="484" y="52"/>
                  </a:cubicBezTo>
                  <a:cubicBezTo>
                    <a:pt x="490" y="28"/>
                    <a:pt x="486" y="41"/>
                    <a:pt x="496" y="12"/>
                  </a:cubicBezTo>
                  <a:cubicBezTo>
                    <a:pt x="497" y="8"/>
                    <a:pt x="500" y="0"/>
                    <a:pt x="500" y="0"/>
                  </a:cubicBezTo>
                  <a:cubicBezTo>
                    <a:pt x="512" y="17"/>
                    <a:pt x="511" y="36"/>
                    <a:pt x="516" y="56"/>
                  </a:cubicBezTo>
                  <a:cubicBezTo>
                    <a:pt x="519" y="117"/>
                    <a:pt x="518" y="179"/>
                    <a:pt x="524" y="240"/>
                  </a:cubicBezTo>
                  <a:cubicBezTo>
                    <a:pt x="525" y="251"/>
                    <a:pt x="535" y="221"/>
                    <a:pt x="540" y="212"/>
                  </a:cubicBezTo>
                  <a:cubicBezTo>
                    <a:pt x="549" y="197"/>
                    <a:pt x="556" y="179"/>
                    <a:pt x="564" y="164"/>
                  </a:cubicBezTo>
                  <a:cubicBezTo>
                    <a:pt x="593" y="107"/>
                    <a:pt x="619" y="55"/>
                    <a:pt x="688" y="44"/>
                  </a:cubicBezTo>
                  <a:cubicBezTo>
                    <a:pt x="696" y="76"/>
                    <a:pt x="673" y="140"/>
                    <a:pt x="652" y="168"/>
                  </a:cubicBezTo>
                  <a:cubicBezTo>
                    <a:pt x="643" y="204"/>
                    <a:pt x="637" y="223"/>
                    <a:pt x="644" y="272"/>
                  </a:cubicBezTo>
                  <a:cubicBezTo>
                    <a:pt x="645" y="277"/>
                    <a:pt x="655" y="270"/>
                    <a:pt x="660" y="268"/>
                  </a:cubicBezTo>
                  <a:cubicBezTo>
                    <a:pt x="686" y="257"/>
                    <a:pt x="700" y="247"/>
                    <a:pt x="724" y="232"/>
                  </a:cubicBezTo>
                  <a:cubicBezTo>
                    <a:pt x="746" y="218"/>
                    <a:pt x="821" y="197"/>
                    <a:pt x="848" y="192"/>
                  </a:cubicBezTo>
                  <a:cubicBezTo>
                    <a:pt x="859" y="195"/>
                    <a:pt x="871" y="194"/>
                    <a:pt x="880" y="200"/>
                  </a:cubicBezTo>
                  <a:cubicBezTo>
                    <a:pt x="881" y="201"/>
                    <a:pt x="866" y="234"/>
                    <a:pt x="864" y="236"/>
                  </a:cubicBezTo>
                  <a:cubicBezTo>
                    <a:pt x="845" y="259"/>
                    <a:pt x="812" y="273"/>
                    <a:pt x="792" y="296"/>
                  </a:cubicBezTo>
                  <a:cubicBezTo>
                    <a:pt x="774" y="316"/>
                    <a:pt x="767" y="337"/>
                    <a:pt x="756" y="360"/>
                  </a:cubicBezTo>
                  <a:cubicBezTo>
                    <a:pt x="842" y="389"/>
                    <a:pt x="744" y="359"/>
                    <a:pt x="964" y="372"/>
                  </a:cubicBezTo>
                  <a:cubicBezTo>
                    <a:pt x="978" y="373"/>
                    <a:pt x="1010" y="390"/>
                    <a:pt x="1024" y="396"/>
                  </a:cubicBezTo>
                  <a:cubicBezTo>
                    <a:pt x="993" y="406"/>
                    <a:pt x="964" y="416"/>
                    <a:pt x="932" y="424"/>
                  </a:cubicBezTo>
                  <a:cubicBezTo>
                    <a:pt x="921" y="427"/>
                    <a:pt x="900" y="432"/>
                    <a:pt x="900" y="432"/>
                  </a:cubicBezTo>
                  <a:cubicBezTo>
                    <a:pt x="872" y="451"/>
                    <a:pt x="881" y="440"/>
                    <a:pt x="868" y="460"/>
                  </a:cubicBezTo>
                  <a:cubicBezTo>
                    <a:pt x="866" y="469"/>
                    <a:pt x="854" y="480"/>
                    <a:pt x="860" y="488"/>
                  </a:cubicBezTo>
                  <a:cubicBezTo>
                    <a:pt x="866" y="496"/>
                    <a:pt x="879" y="491"/>
                    <a:pt x="888" y="496"/>
                  </a:cubicBezTo>
                  <a:cubicBezTo>
                    <a:pt x="912" y="509"/>
                    <a:pt x="937" y="521"/>
                    <a:pt x="960" y="536"/>
                  </a:cubicBezTo>
                  <a:cubicBezTo>
                    <a:pt x="994" y="559"/>
                    <a:pt x="1013" y="587"/>
                    <a:pt x="1044" y="608"/>
                  </a:cubicBezTo>
                  <a:cubicBezTo>
                    <a:pt x="1028" y="612"/>
                    <a:pt x="996" y="604"/>
                    <a:pt x="996" y="604"/>
                  </a:cubicBezTo>
                  <a:cubicBezTo>
                    <a:pt x="969" y="586"/>
                    <a:pt x="936" y="587"/>
                    <a:pt x="904" y="584"/>
                  </a:cubicBezTo>
                  <a:cubicBezTo>
                    <a:pt x="896" y="585"/>
                    <a:pt x="886" y="582"/>
                    <a:pt x="880" y="588"/>
                  </a:cubicBezTo>
                  <a:cubicBezTo>
                    <a:pt x="877" y="591"/>
                    <a:pt x="889" y="592"/>
                    <a:pt x="892" y="596"/>
                  </a:cubicBezTo>
                  <a:cubicBezTo>
                    <a:pt x="903" y="609"/>
                    <a:pt x="898" y="614"/>
                    <a:pt x="904" y="628"/>
                  </a:cubicBezTo>
                  <a:cubicBezTo>
                    <a:pt x="907" y="636"/>
                    <a:pt x="911" y="644"/>
                    <a:pt x="916" y="652"/>
                  </a:cubicBezTo>
                  <a:cubicBezTo>
                    <a:pt x="919" y="658"/>
                    <a:pt x="924" y="663"/>
                    <a:pt x="928" y="668"/>
                  </a:cubicBezTo>
                  <a:cubicBezTo>
                    <a:pt x="929" y="669"/>
                    <a:pt x="934" y="673"/>
                    <a:pt x="932" y="672"/>
                  </a:cubicBezTo>
                  <a:cubicBezTo>
                    <a:pt x="897" y="645"/>
                    <a:pt x="913" y="652"/>
                    <a:pt x="888" y="644"/>
                  </a:cubicBezTo>
                  <a:cubicBezTo>
                    <a:pt x="878" y="636"/>
                    <a:pt x="865" y="633"/>
                    <a:pt x="856" y="624"/>
                  </a:cubicBezTo>
                  <a:cubicBezTo>
                    <a:pt x="847" y="615"/>
                    <a:pt x="833" y="593"/>
                    <a:pt x="824" y="580"/>
                  </a:cubicBezTo>
                  <a:cubicBezTo>
                    <a:pt x="819" y="561"/>
                    <a:pt x="812" y="552"/>
                    <a:pt x="800" y="536"/>
                  </a:cubicBezTo>
                  <a:cubicBezTo>
                    <a:pt x="784" y="489"/>
                    <a:pt x="749" y="465"/>
                    <a:pt x="716" y="432"/>
                  </a:cubicBezTo>
                  <a:cubicBezTo>
                    <a:pt x="704" y="420"/>
                    <a:pt x="697" y="403"/>
                    <a:pt x="680" y="396"/>
                  </a:cubicBezTo>
                  <a:cubicBezTo>
                    <a:pt x="667" y="391"/>
                    <a:pt x="653" y="388"/>
                    <a:pt x="640" y="384"/>
                  </a:cubicBezTo>
                  <a:cubicBezTo>
                    <a:pt x="589" y="346"/>
                    <a:pt x="513" y="340"/>
                    <a:pt x="452" y="328"/>
                  </a:cubicBezTo>
                  <a:cubicBezTo>
                    <a:pt x="419" y="329"/>
                    <a:pt x="385" y="327"/>
                    <a:pt x="352" y="332"/>
                  </a:cubicBezTo>
                  <a:cubicBezTo>
                    <a:pt x="343" y="334"/>
                    <a:pt x="328" y="348"/>
                    <a:pt x="328" y="348"/>
                  </a:cubicBezTo>
                  <a:cubicBezTo>
                    <a:pt x="313" y="370"/>
                    <a:pt x="296" y="395"/>
                    <a:pt x="276" y="412"/>
                  </a:cubicBezTo>
                  <a:cubicBezTo>
                    <a:pt x="252" y="432"/>
                    <a:pt x="227" y="434"/>
                    <a:pt x="208" y="460"/>
                  </a:cubicBezTo>
                  <a:cubicBezTo>
                    <a:pt x="199" y="488"/>
                    <a:pt x="204" y="516"/>
                    <a:pt x="184" y="540"/>
                  </a:cubicBezTo>
                  <a:cubicBezTo>
                    <a:pt x="174" y="552"/>
                    <a:pt x="156" y="576"/>
                    <a:pt x="156" y="576"/>
                  </a:cubicBezTo>
                  <a:cubicBezTo>
                    <a:pt x="156" y="577"/>
                    <a:pt x="150" y="601"/>
                    <a:pt x="148" y="604"/>
                  </a:cubicBezTo>
                  <a:cubicBezTo>
                    <a:pt x="141" y="613"/>
                    <a:pt x="129" y="612"/>
                    <a:pt x="140" y="612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4996" y="1732"/>
              <a:ext cx="148" cy="32"/>
            </a:xfrm>
            <a:custGeom>
              <a:avLst/>
              <a:gdLst>
                <a:gd name="T0" fmla="*/ 0 w 148"/>
                <a:gd name="T1" fmla="*/ 16 h 32"/>
                <a:gd name="T2" fmla="*/ 36 w 148"/>
                <a:gd name="T3" fmla="*/ 28 h 32"/>
                <a:gd name="T4" fmla="*/ 48 w 148"/>
                <a:gd name="T5" fmla="*/ 32 h 32"/>
                <a:gd name="T6" fmla="*/ 120 w 148"/>
                <a:gd name="T7" fmla="*/ 28 h 32"/>
                <a:gd name="T8" fmla="*/ 148 w 14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32">
                  <a:moveTo>
                    <a:pt x="0" y="16"/>
                  </a:moveTo>
                  <a:cubicBezTo>
                    <a:pt x="12" y="20"/>
                    <a:pt x="24" y="24"/>
                    <a:pt x="36" y="28"/>
                  </a:cubicBezTo>
                  <a:cubicBezTo>
                    <a:pt x="40" y="29"/>
                    <a:pt x="48" y="32"/>
                    <a:pt x="48" y="32"/>
                  </a:cubicBezTo>
                  <a:cubicBezTo>
                    <a:pt x="72" y="31"/>
                    <a:pt x="96" y="32"/>
                    <a:pt x="120" y="28"/>
                  </a:cubicBezTo>
                  <a:cubicBezTo>
                    <a:pt x="131" y="26"/>
                    <a:pt x="137" y="5"/>
                    <a:pt x="14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1" name="AutoShape 92"/>
          <p:cNvSpPr>
            <a:spLocks noChangeArrowheads="1"/>
          </p:cNvSpPr>
          <p:nvPr/>
        </p:nvSpPr>
        <p:spPr bwMode="auto">
          <a:xfrm>
            <a:off x="8748713" y="5059363"/>
            <a:ext cx="755650" cy="360363"/>
          </a:xfrm>
          <a:prstGeom prst="leftArrow">
            <a:avLst>
              <a:gd name="adj1" fmla="val 50000"/>
              <a:gd name="adj2" fmla="val 52423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2" name="AutoShape 93"/>
          <p:cNvSpPr>
            <a:spLocks noChangeArrowheads="1"/>
          </p:cNvSpPr>
          <p:nvPr/>
        </p:nvSpPr>
        <p:spPr bwMode="auto">
          <a:xfrm rot="10800000">
            <a:off x="6732588" y="4986338"/>
            <a:ext cx="828675" cy="504825"/>
          </a:xfrm>
          <a:prstGeom prst="leftArrow">
            <a:avLst>
              <a:gd name="adj1" fmla="val 50000"/>
              <a:gd name="adj2" fmla="val 41038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" name="Text Box 94"/>
          <p:cNvSpPr txBox="1">
            <a:spLocks noChangeArrowheads="1"/>
          </p:cNvSpPr>
          <p:nvPr/>
        </p:nvSpPr>
        <p:spPr bwMode="auto">
          <a:xfrm>
            <a:off x="6516688" y="5562601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800N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4" name="Text Box 95"/>
          <p:cNvSpPr txBox="1">
            <a:spLocks noChangeArrowheads="1"/>
          </p:cNvSpPr>
          <p:nvPr/>
        </p:nvSpPr>
        <p:spPr bwMode="auto">
          <a:xfrm>
            <a:off x="8605838" y="5562601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800N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5" name="AutoShape 96"/>
          <p:cNvSpPr>
            <a:spLocks noChangeArrowheads="1"/>
          </p:cNvSpPr>
          <p:nvPr/>
        </p:nvSpPr>
        <p:spPr bwMode="auto">
          <a:xfrm rot="5400000">
            <a:off x="7616032" y="6346031"/>
            <a:ext cx="755650" cy="360363"/>
          </a:xfrm>
          <a:prstGeom prst="leftArrow">
            <a:avLst>
              <a:gd name="adj1" fmla="val 50000"/>
              <a:gd name="adj2" fmla="val 52423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6" name="Text Box 97"/>
          <p:cNvSpPr txBox="1">
            <a:spLocks noChangeArrowheads="1"/>
          </p:cNvSpPr>
          <p:nvPr/>
        </p:nvSpPr>
        <p:spPr bwMode="auto">
          <a:xfrm>
            <a:off x="8172450" y="6283326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100N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7" name="AutoShape 98"/>
          <p:cNvSpPr>
            <a:spLocks noChangeArrowheads="1"/>
          </p:cNvSpPr>
          <p:nvPr/>
        </p:nvSpPr>
        <p:spPr bwMode="auto">
          <a:xfrm rot="16200000">
            <a:off x="7616032" y="3744119"/>
            <a:ext cx="755650" cy="360363"/>
          </a:xfrm>
          <a:prstGeom prst="leftArrow">
            <a:avLst>
              <a:gd name="adj1" fmla="val 50000"/>
              <a:gd name="adj2" fmla="val 52423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8" name="Text Box 99"/>
          <p:cNvSpPr txBox="1">
            <a:spLocks noChangeArrowheads="1"/>
          </p:cNvSpPr>
          <p:nvPr/>
        </p:nvSpPr>
        <p:spPr bwMode="auto">
          <a:xfrm>
            <a:off x="8172450" y="3690938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y-GB" altLang="en-US">
                <a:solidFill>
                  <a:schemeClr val="tx1"/>
                </a:solidFill>
              </a:rPr>
              <a:t>50N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6" y="13196"/>
            <a:ext cx="791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 summary (finish off the sentences)</a:t>
            </a:r>
            <a:endParaRPr lang="en-GB" sz="3600" u="sng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80195" y="908720"/>
            <a:ext cx="90360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GB" altLang="en-US" sz="2000" dirty="0">
                <a:solidFill>
                  <a:schemeClr val="tx1"/>
                </a:solidFill>
              </a:rPr>
              <a:t>If an object is stationary and has NO resultant force on it the object will…</a:t>
            </a:r>
          </a:p>
          <a:p>
            <a:pPr algn="l" eaLnBrk="1" hangingPunct="1"/>
            <a:endParaRPr lang="en-GB" alt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GB" altLang="en-US" sz="20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sz="2000" dirty="0">
                <a:solidFill>
                  <a:schemeClr val="tx1"/>
                </a:solidFill>
              </a:rPr>
              <a:t>If an object is stationary and a resultant force acts on it the object will…</a:t>
            </a:r>
          </a:p>
          <a:p>
            <a:pPr algn="l" eaLnBrk="1" hangingPunct="1"/>
            <a:endParaRPr lang="en-GB" alt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GB" altLang="en-US" sz="20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sz="2000" dirty="0">
                <a:solidFill>
                  <a:schemeClr val="tx1"/>
                </a:solidFill>
              </a:rPr>
              <a:t>If an object is already moving and NO resultant force acts on it the object will…</a:t>
            </a:r>
          </a:p>
          <a:p>
            <a:pPr algn="l" eaLnBrk="1" hangingPunct="1"/>
            <a:endParaRPr lang="en-GB" alt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GB" altLang="en-US" sz="20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 sz="2000" dirty="0">
                <a:solidFill>
                  <a:schemeClr val="tx1"/>
                </a:solidFill>
              </a:rPr>
              <a:t>If an object is already moving and a resultant force acts on it the object will…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61170" y="5793458"/>
            <a:ext cx="4354512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…continue to stay stationary</a:t>
            </a:r>
          </a:p>
          <a:p>
            <a:pPr eaLnBrk="1" hangingPunct="1"/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7120" y="5793458"/>
            <a:ext cx="4354512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…accelerate in the direction of the resultant force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87120" y="5034633"/>
            <a:ext cx="4354512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…continue to move at the same speed and the same direction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1170" y="5034633"/>
            <a:ext cx="4354512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chemeClr val="tx1"/>
                </a:solidFill>
              </a:rPr>
              <a:t>…accelerate in the direction of the resultant force</a:t>
            </a:r>
          </a:p>
        </p:txBody>
      </p:sp>
    </p:spTree>
    <p:extLst>
      <p:ext uri="{BB962C8B-B14F-4D97-AF65-F5344CB8AC3E}">
        <p14:creationId xmlns:p14="http://schemas.microsoft.com/office/powerpoint/2010/main" val="1598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11215 -0.6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3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30902 -0.37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34027 -0.2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9548 -0.158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212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GB" sz="3600" u="sng" dirty="0" smtClean="0"/>
              <a:t>Momentum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990600"/>
            <a:ext cx="74709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Any object that has both mass and velocity has MOMENTUM.  Momentum (symbol “p”) is simply given by the formula: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720090" y="2438400"/>
            <a:ext cx="6300788" cy="1066800"/>
            <a:chOff x="384" y="1536"/>
            <a:chExt cx="3360" cy="672"/>
          </a:xfrm>
        </p:grpSpPr>
        <p:sp>
          <p:nvSpPr>
            <p:cNvPr id="41999" name="Rectangle 5"/>
            <p:cNvSpPr>
              <a:spLocks noChangeArrowheads="1"/>
            </p:cNvSpPr>
            <p:nvPr/>
          </p:nvSpPr>
          <p:spPr bwMode="auto">
            <a:xfrm>
              <a:off x="384" y="1536"/>
              <a:ext cx="3024" cy="6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2000" name="Text Box 6"/>
            <p:cNvSpPr txBox="1">
              <a:spLocks noChangeArrowheads="1"/>
            </p:cNvSpPr>
            <p:nvPr/>
          </p:nvSpPr>
          <p:spPr bwMode="auto">
            <a:xfrm>
              <a:off x="480" y="1584"/>
              <a:ext cx="32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Momentum = Mass  x  Velocity</a:t>
              </a:r>
            </a:p>
          </p:txBody>
        </p:sp>
        <p:sp>
          <p:nvSpPr>
            <p:cNvPr id="42001" name="Text Box 7"/>
            <p:cNvSpPr txBox="1">
              <a:spLocks noChangeArrowheads="1"/>
            </p:cNvSpPr>
            <p:nvPr/>
          </p:nvSpPr>
          <p:spPr bwMode="auto">
            <a:xfrm>
              <a:off x="528" y="1872"/>
              <a:ext cx="28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000" i="1">
                  <a:solidFill>
                    <a:schemeClr val="tx1"/>
                  </a:solidFill>
                </a:rPr>
                <a:t> (in kgm/s)       (in kg)        (in m/s)</a:t>
              </a:r>
            </a:p>
          </p:txBody>
        </p:sp>
      </p:grpSp>
      <p:grpSp>
        <p:nvGrpSpPr>
          <p:cNvPr id="56328" name="Group 8"/>
          <p:cNvGrpSpPr>
            <a:grpSpLocks/>
          </p:cNvGrpSpPr>
          <p:nvPr/>
        </p:nvGrpSpPr>
        <p:grpSpPr bwMode="auto">
          <a:xfrm>
            <a:off x="7110889" y="1219200"/>
            <a:ext cx="3420428" cy="2438400"/>
            <a:chOff x="3792" y="1392"/>
            <a:chExt cx="1824" cy="1536"/>
          </a:xfrm>
        </p:grpSpPr>
        <p:sp>
          <p:nvSpPr>
            <p:cNvPr id="41992" name="AutoShape 9"/>
            <p:cNvSpPr>
              <a:spLocks noChangeArrowheads="1"/>
            </p:cNvSpPr>
            <p:nvPr/>
          </p:nvSpPr>
          <p:spPr bwMode="auto">
            <a:xfrm>
              <a:off x="3792" y="1392"/>
              <a:ext cx="1824" cy="1536"/>
            </a:xfrm>
            <a:prstGeom prst="flowChartExtra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41993" name="Text Box 10"/>
            <p:cNvSpPr txBox="1">
              <a:spLocks noChangeArrowheads="1"/>
            </p:cNvSpPr>
            <p:nvPr/>
          </p:nvSpPr>
          <p:spPr bwMode="auto">
            <a:xfrm>
              <a:off x="4560" y="168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1994" name="Text Box 11"/>
            <p:cNvSpPr txBox="1">
              <a:spLocks noChangeArrowheads="1"/>
            </p:cNvSpPr>
            <p:nvPr/>
          </p:nvSpPr>
          <p:spPr bwMode="auto">
            <a:xfrm>
              <a:off x="4992" y="2544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1995" name="Text Box 12"/>
            <p:cNvSpPr txBox="1">
              <a:spLocks noChangeArrowheads="1"/>
            </p:cNvSpPr>
            <p:nvPr/>
          </p:nvSpPr>
          <p:spPr bwMode="auto">
            <a:xfrm>
              <a:off x="4080" y="2544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sz="280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1996" name="Line 13"/>
            <p:cNvSpPr>
              <a:spLocks noChangeShapeType="1"/>
            </p:cNvSpPr>
            <p:nvPr/>
          </p:nvSpPr>
          <p:spPr bwMode="auto">
            <a:xfrm>
              <a:off x="4272" y="2256"/>
              <a:ext cx="81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Line 14"/>
            <p:cNvSpPr>
              <a:spLocks noChangeShapeType="1"/>
            </p:cNvSpPr>
            <p:nvPr/>
          </p:nvSpPr>
          <p:spPr bwMode="auto">
            <a:xfrm flipV="1">
              <a:off x="4560" y="2544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Line 15"/>
            <p:cNvSpPr>
              <a:spLocks noChangeShapeType="1"/>
            </p:cNvSpPr>
            <p:nvPr/>
          </p:nvSpPr>
          <p:spPr bwMode="auto">
            <a:xfrm flipH="1" flipV="1">
              <a:off x="4560" y="2544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0" y="4267200"/>
            <a:ext cx="10801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</a:rPr>
              <a:t>What is the momentum of the following?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dirty="0">
                <a:solidFill>
                  <a:schemeClr val="tx1"/>
                </a:solidFill>
              </a:rPr>
              <a:t>A 1kg football travelling at 10m/s</a:t>
            </a:r>
            <a:endParaRPr lang="en-GB" altLang="en-US" baseline="300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dirty="0">
                <a:solidFill>
                  <a:schemeClr val="tx1"/>
                </a:solidFill>
              </a:rPr>
              <a:t>A 1000kg Ford Capri travelling at 30m/s</a:t>
            </a:r>
            <a:endParaRPr lang="en-GB" altLang="en-US" baseline="300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dirty="0">
                <a:solidFill>
                  <a:schemeClr val="tx1"/>
                </a:solidFill>
              </a:rPr>
              <a:t>A 20g pen being thrown across the room at 5m/s</a:t>
            </a:r>
            <a:endParaRPr lang="en-GB" altLang="en-US" baseline="30000" dirty="0">
              <a:solidFill>
                <a:schemeClr val="tx1"/>
              </a:solidFill>
            </a:endParaRP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dirty="0">
                <a:solidFill>
                  <a:schemeClr val="tx1"/>
                </a:solidFill>
              </a:rPr>
              <a:t>A 70kg </a:t>
            </a:r>
            <a:r>
              <a:rPr lang="en-GB" altLang="en-US" dirty="0" err="1">
                <a:solidFill>
                  <a:schemeClr val="tx1"/>
                </a:solidFill>
              </a:rPr>
              <a:t>bungi</a:t>
            </a:r>
            <a:r>
              <a:rPr lang="en-GB" altLang="en-US" dirty="0">
                <a:solidFill>
                  <a:schemeClr val="tx1"/>
                </a:solidFill>
              </a:rPr>
              <a:t>-jumper falling at 40m/s</a:t>
            </a:r>
            <a:endParaRPr lang="en-GB" altLang="en-US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4A08273F-A046-4E23-953D-6B5AABC63547}" type="datetime1">
              <a:rPr lang="en-GB">
                <a:solidFill>
                  <a:schemeClr val="tx1"/>
                </a:solidFill>
              </a:rPr>
              <a:pPr>
                <a:defRPr/>
              </a:pPr>
              <a:t>10/04/2014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Force and change in momentum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990600"/>
            <a:ext cx="10801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>
                <a:solidFill>
                  <a:schemeClr val="tx1"/>
                </a:solidFill>
              </a:rPr>
              <a:t>To calculate the change the momentum of an object you need to know two things – how much force acts and how long it acts for: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6930866" y="1981200"/>
            <a:ext cx="3420428" cy="2438400"/>
            <a:chOff x="3696" y="1248"/>
            <a:chExt cx="1824" cy="1536"/>
          </a:xfrm>
        </p:grpSpPr>
        <p:sp>
          <p:nvSpPr>
            <p:cNvPr id="245766" name="AutoShape 5"/>
            <p:cNvSpPr>
              <a:spLocks noChangeArrowheads="1"/>
            </p:cNvSpPr>
            <p:nvPr/>
          </p:nvSpPr>
          <p:spPr bwMode="auto">
            <a:xfrm>
              <a:off x="3696" y="1248"/>
              <a:ext cx="1824" cy="1536"/>
            </a:xfrm>
            <a:prstGeom prst="flowChartExtra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245767" name="Text Box 6"/>
            <p:cNvSpPr txBox="1">
              <a:spLocks noChangeArrowheads="1"/>
            </p:cNvSpPr>
            <p:nvPr/>
          </p:nvSpPr>
          <p:spPr bwMode="auto">
            <a:xfrm>
              <a:off x="4202" y="1738"/>
              <a:ext cx="79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GB" altLang="en-US" sz="2800">
                  <a:solidFill>
                    <a:schemeClr val="tx1"/>
                  </a:solidFill>
                  <a:sym typeface="Symbol" pitchFamily="18" charset="2"/>
                </a:rPr>
                <a:t>mv-mu</a:t>
              </a:r>
              <a:endParaRPr lang="en-GB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245768" name="Text Box 7"/>
            <p:cNvSpPr txBox="1">
              <a:spLocks noChangeArrowheads="1"/>
            </p:cNvSpPr>
            <p:nvPr/>
          </p:nvSpPr>
          <p:spPr bwMode="auto">
            <a:xfrm>
              <a:off x="4896" y="240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GB" altLang="en-US" sz="28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45769" name="Text Box 8"/>
            <p:cNvSpPr txBox="1">
              <a:spLocks noChangeArrowheads="1"/>
            </p:cNvSpPr>
            <p:nvPr/>
          </p:nvSpPr>
          <p:spPr bwMode="auto">
            <a:xfrm>
              <a:off x="3984" y="240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GB" altLang="en-US" sz="280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45770" name="Line 9"/>
            <p:cNvSpPr>
              <a:spLocks noChangeShapeType="1"/>
            </p:cNvSpPr>
            <p:nvPr/>
          </p:nvSpPr>
          <p:spPr bwMode="auto">
            <a:xfrm>
              <a:off x="4176" y="2112"/>
              <a:ext cx="816" cy="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771" name="Line 10"/>
            <p:cNvSpPr>
              <a:spLocks noChangeShapeType="1"/>
            </p:cNvSpPr>
            <p:nvPr/>
          </p:nvSpPr>
          <p:spPr bwMode="auto">
            <a:xfrm flipV="1">
              <a:off x="4464" y="2400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772" name="Line 11"/>
            <p:cNvSpPr>
              <a:spLocks noChangeShapeType="1"/>
            </p:cNvSpPr>
            <p:nvPr/>
          </p:nvSpPr>
          <p:spPr bwMode="auto">
            <a:xfrm flipH="1" flipV="1">
              <a:off x="4464" y="2400"/>
              <a:ext cx="240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2476" name="Group 12"/>
          <p:cNvGrpSpPr>
            <a:grpSpLocks/>
          </p:cNvGrpSpPr>
          <p:nvPr/>
        </p:nvGrpSpPr>
        <p:grpSpPr bwMode="auto">
          <a:xfrm>
            <a:off x="270033" y="2743201"/>
            <a:ext cx="7020878" cy="1006475"/>
            <a:chOff x="144" y="1728"/>
            <a:chExt cx="3744" cy="634"/>
          </a:xfrm>
        </p:grpSpPr>
        <p:sp>
          <p:nvSpPr>
            <p:cNvPr id="245774" name="Text Box 13"/>
            <p:cNvSpPr txBox="1">
              <a:spLocks noChangeArrowheads="1"/>
            </p:cNvSpPr>
            <p:nvPr/>
          </p:nvSpPr>
          <p:spPr bwMode="auto">
            <a:xfrm>
              <a:off x="192" y="1728"/>
              <a:ext cx="27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altLang="en-US" dirty="0">
                  <a:solidFill>
                    <a:schemeClr val="tx1"/>
                  </a:solidFill>
                </a:rPr>
                <a:t>Force = Change in momentum</a:t>
              </a:r>
            </a:p>
          </p:txBody>
        </p:sp>
        <p:sp>
          <p:nvSpPr>
            <p:cNvPr id="245775" name="Text Box 14"/>
            <p:cNvSpPr txBox="1">
              <a:spLocks noChangeArrowheads="1"/>
            </p:cNvSpPr>
            <p:nvPr/>
          </p:nvSpPr>
          <p:spPr bwMode="auto">
            <a:xfrm>
              <a:off x="960" y="2064"/>
              <a:ext cx="18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chemeClr val="tx1"/>
                  </a:solidFill>
                </a:rPr>
                <a:t>Time</a:t>
              </a:r>
            </a:p>
          </p:txBody>
        </p:sp>
        <p:sp>
          <p:nvSpPr>
            <p:cNvPr id="245776" name="Text Box 15"/>
            <p:cNvSpPr txBox="1">
              <a:spLocks noChangeArrowheads="1"/>
            </p:cNvSpPr>
            <p:nvPr/>
          </p:nvSpPr>
          <p:spPr bwMode="auto">
            <a:xfrm>
              <a:off x="144" y="196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chemeClr val="tx1"/>
                  </a:solidFill>
                </a:rPr>
                <a:t>(in N)</a:t>
              </a:r>
            </a:p>
          </p:txBody>
        </p:sp>
        <p:sp>
          <p:nvSpPr>
            <p:cNvPr id="245777" name="Text Box 16"/>
            <p:cNvSpPr txBox="1">
              <a:spLocks noChangeArrowheads="1"/>
            </p:cNvSpPr>
            <p:nvPr/>
          </p:nvSpPr>
          <p:spPr bwMode="auto">
            <a:xfrm>
              <a:off x="2928" y="1776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GB" altLang="en-US" sz="2000">
                  <a:solidFill>
                    <a:schemeClr val="tx1"/>
                  </a:solidFill>
                </a:rPr>
                <a:t>(in kgm/s)</a:t>
              </a:r>
            </a:p>
          </p:txBody>
        </p:sp>
        <p:sp>
          <p:nvSpPr>
            <p:cNvPr id="245778" name="Text Box 17"/>
            <p:cNvSpPr txBox="1">
              <a:spLocks noChangeArrowheads="1"/>
            </p:cNvSpPr>
            <p:nvPr/>
          </p:nvSpPr>
          <p:spPr bwMode="auto">
            <a:xfrm>
              <a:off x="2160" y="2112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GB" altLang="en-US" sz="2000">
                  <a:solidFill>
                    <a:schemeClr val="tx1"/>
                  </a:solidFill>
                </a:rPr>
                <a:t>(in s)</a:t>
              </a:r>
            </a:p>
          </p:txBody>
        </p:sp>
        <p:sp>
          <p:nvSpPr>
            <p:cNvPr id="245779" name="Line 18"/>
            <p:cNvSpPr>
              <a:spLocks noChangeShapeType="1"/>
            </p:cNvSpPr>
            <p:nvPr/>
          </p:nvSpPr>
          <p:spPr bwMode="auto">
            <a:xfrm>
              <a:off x="960" y="2016"/>
              <a:ext cx="1824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0" y="4937126"/>
            <a:ext cx="10801350" cy="1920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For example, Ronaldo takes a free kick by kicking a stationary football with a force of 40N.  If the ball has a mass of 0.5kg and his foot is in contact with the ball for 0.1s calculate: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 dirty="0">
                <a:solidFill>
                  <a:schemeClr val="tx1"/>
                </a:solidFill>
              </a:rPr>
              <a:t>The change in momentum of the ball (its impulse),</a:t>
            </a:r>
          </a:p>
          <a:p>
            <a:pPr algn="l" eaLnBrk="1" hangingPunct="1">
              <a:spcBef>
                <a:spcPct val="50000"/>
              </a:spcBef>
              <a:buFontTx/>
              <a:buAutoNum type="arabicParenR"/>
            </a:pPr>
            <a:r>
              <a:rPr lang="en-GB" altLang="en-US" sz="2000" dirty="0">
                <a:solidFill>
                  <a:schemeClr val="tx1"/>
                </a:solidFill>
              </a:rPr>
              <a:t>The speed the ball moves away with</a:t>
            </a:r>
          </a:p>
        </p:txBody>
      </p:sp>
    </p:spTree>
    <p:extLst>
      <p:ext uri="{BB962C8B-B14F-4D97-AF65-F5344CB8AC3E}">
        <p14:creationId xmlns:p14="http://schemas.microsoft.com/office/powerpoint/2010/main" val="1455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83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1650341942445942F6FBD17B28DA0" ma:contentTypeVersion="0" ma:contentTypeDescription="Create a new document." ma:contentTypeScope="" ma:versionID="6b49303e7b8201470583dc8147ef56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F91D4-5C9D-46D4-8CA1-C8A29A3258A3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163404-A88C-48B4-A9A9-EAA523A34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079562-240A-440C-BA12-11DC62EA4C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1722</Words>
  <Application>Microsoft Office PowerPoint</Application>
  <PresentationFormat>Custom</PresentationFormat>
  <Paragraphs>201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Symbol</vt:lpstr>
      <vt:lpstr>Times New Roman</vt:lpstr>
      <vt:lpstr>Office Theme</vt:lpstr>
      <vt:lpstr>CorelDRAW 6.0</vt:lpstr>
      <vt:lpstr>OCR 21st Century Science  Unit P4b 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Momentum</vt:lpstr>
      <vt:lpstr>Force and change in momentum</vt:lpstr>
      <vt:lpstr>Example questions</vt:lpstr>
      <vt:lpstr>Safety features</vt:lpstr>
      <vt:lpstr>Terminal Velocity</vt:lpstr>
      <vt:lpstr>Terminal Velocity summary</vt:lpstr>
      <vt:lpstr>Terminal Velocity summary</vt:lpstr>
      <vt:lpstr>Kinetic energy</vt:lpstr>
      <vt:lpstr>Example questions</vt:lpstr>
      <vt:lpstr>Gravitational Potential Energy</vt:lpstr>
      <vt:lpstr>Some example questions…</vt:lpstr>
      <vt:lpstr>Work done</vt:lpstr>
      <vt:lpstr>Example questions</vt:lpstr>
      <vt:lpstr>Stopping a car…</vt:lpstr>
      <vt:lpstr>An example question…</vt:lpstr>
      <vt:lpstr>A Practical Example of Doing Work</vt:lpstr>
      <vt:lpstr>PowerPoint Presentation</vt:lpstr>
      <vt:lpstr>Energy Changes in Roller Coasters</vt:lpstr>
      <vt:lpstr>Dropping objects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21st Century Science  Unit B4 Revision</dc:title>
  <dc:creator>user</dc:creator>
  <cp:lastModifiedBy>Kate Critchley</cp:lastModifiedBy>
  <cp:revision>34</cp:revision>
  <dcterms:created xsi:type="dcterms:W3CDTF">2014-01-20T22:42:49Z</dcterms:created>
  <dcterms:modified xsi:type="dcterms:W3CDTF">2014-04-11T08:23:07Z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0x010100AEF1650341942445942F6FBD17B28DA0</vt:lpwstr>
  </property>
</Properties>
</file>