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68" r:id="rId7"/>
    <p:sldId id="258" r:id="rId8"/>
    <p:sldId id="259" r:id="rId9"/>
    <p:sldId id="260" r:id="rId10"/>
    <p:sldId id="263" r:id="rId11"/>
    <p:sldId id="264" r:id="rId12"/>
    <p:sldId id="269" r:id="rId13"/>
    <p:sldId id="270" r:id="rId14"/>
    <p:sldId id="271" r:id="rId15"/>
    <p:sldId id="272" r:id="rId16"/>
    <p:sldId id="273" r:id="rId17"/>
    <p:sldId id="261" r:id="rId18"/>
    <p:sldId id="265" r:id="rId19"/>
    <p:sldId id="262" r:id="rId20"/>
    <p:sldId id="274" r:id="rId21"/>
    <p:sldId id="275" r:id="rId22"/>
    <p:sldId id="280" r:id="rId23"/>
    <p:sldId id="276" r:id="rId24"/>
    <p:sldId id="277" r:id="rId25"/>
    <p:sldId id="278" r:id="rId26"/>
    <p:sldId id="279" r:id="rId27"/>
  </p:sldIdLst>
  <p:sldSz cx="108013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6" y="72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7A529-0250-4519-94A9-C2F6860F4366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22520-5879-4374-8E83-8CCBC81EB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72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2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8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19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27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7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3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64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93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90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4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23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D929E-5BBD-48C8-AA6E-F0C4D853BA12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77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OCR 21</a:t>
            </a:r>
            <a:r>
              <a:rPr lang="en-GB" baseline="30000" dirty="0" smtClean="0"/>
              <a:t>st</a:t>
            </a:r>
            <a:r>
              <a:rPr lang="en-GB" dirty="0" smtClean="0"/>
              <a:t> Century Science </a:t>
            </a:r>
            <a:br>
              <a:rPr lang="en-GB" dirty="0" smtClean="0"/>
            </a:br>
            <a:r>
              <a:rPr lang="en-GB" smtClean="0"/>
              <a:t>Unit P5 a and b </a:t>
            </a:r>
            <a:r>
              <a:rPr lang="en-GB" dirty="0" smtClean="0"/>
              <a:t>Revision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Electric circuits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4F5BA0AB-420E-46AB-B289-B7E0655C85DA}" type="datetime1">
              <a:rPr lang="en-GB">
                <a:solidFill>
                  <a:schemeClr val="tx1"/>
                </a:solidFill>
              </a:rPr>
              <a:pPr>
                <a:defRPr/>
              </a:pPr>
              <a:t>09/06/2014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7586" name="Date Placeholder 2"/>
          <p:cNvSpPr txBox="1">
            <a:spLocks noGrp="1"/>
          </p:cNvSpPr>
          <p:nvPr/>
        </p:nvSpPr>
        <p:spPr bwMode="auto">
          <a:xfrm>
            <a:off x="8551069" y="0"/>
            <a:ext cx="22502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fld id="{D19E806F-DC24-4283-907A-962F7D88E5E8}" type="datetime1">
              <a:rPr lang="en-GB" altLang="en-US" sz="1600">
                <a:solidFill>
                  <a:schemeClr val="bg2"/>
                </a:solidFill>
              </a:rPr>
              <a:pPr algn="r" eaLnBrk="1" hangingPunct="1"/>
              <a:t>09/06/2014</a:t>
            </a:fld>
            <a:endParaRPr lang="en-GB" altLang="en-US" sz="1600">
              <a:solidFill>
                <a:schemeClr val="bg2"/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Current in a parallel circuit</a:t>
            </a:r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1260157" y="2590801"/>
            <a:ext cx="3150394" cy="3827463"/>
            <a:chOff x="720" y="960"/>
            <a:chExt cx="1680" cy="2411"/>
          </a:xfrm>
        </p:grpSpPr>
        <p:sp>
          <p:nvSpPr>
            <p:cNvPr id="67602" name="Line 4"/>
            <p:cNvSpPr>
              <a:spLocks noChangeShapeType="1"/>
            </p:cNvSpPr>
            <p:nvPr/>
          </p:nvSpPr>
          <p:spPr bwMode="auto">
            <a:xfrm>
              <a:off x="720" y="1158"/>
              <a:ext cx="0" cy="201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7603" name="Line 5"/>
            <p:cNvSpPr>
              <a:spLocks noChangeShapeType="1"/>
            </p:cNvSpPr>
            <p:nvPr/>
          </p:nvSpPr>
          <p:spPr bwMode="auto">
            <a:xfrm>
              <a:off x="721" y="2342"/>
              <a:ext cx="57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7604" name="Line 6"/>
            <p:cNvSpPr>
              <a:spLocks noChangeShapeType="1"/>
            </p:cNvSpPr>
            <p:nvPr/>
          </p:nvSpPr>
          <p:spPr bwMode="auto">
            <a:xfrm>
              <a:off x="1680" y="2342"/>
              <a:ext cx="72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7605" name="Line 7"/>
            <p:cNvSpPr>
              <a:spLocks noChangeShapeType="1"/>
            </p:cNvSpPr>
            <p:nvPr/>
          </p:nvSpPr>
          <p:spPr bwMode="auto">
            <a:xfrm flipV="1">
              <a:off x="2399" y="1158"/>
              <a:ext cx="0" cy="201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7606" name="Line 8"/>
            <p:cNvSpPr>
              <a:spLocks noChangeShapeType="1"/>
            </p:cNvSpPr>
            <p:nvPr/>
          </p:nvSpPr>
          <p:spPr bwMode="auto">
            <a:xfrm>
              <a:off x="720" y="1158"/>
              <a:ext cx="56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7607" name="Line 9"/>
            <p:cNvSpPr>
              <a:spLocks noChangeShapeType="1"/>
            </p:cNvSpPr>
            <p:nvPr/>
          </p:nvSpPr>
          <p:spPr bwMode="auto">
            <a:xfrm flipH="1">
              <a:off x="1665" y="1158"/>
              <a:ext cx="73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7608" name="Line 10"/>
            <p:cNvSpPr>
              <a:spLocks noChangeShapeType="1"/>
            </p:cNvSpPr>
            <p:nvPr/>
          </p:nvSpPr>
          <p:spPr bwMode="auto">
            <a:xfrm>
              <a:off x="1280" y="960"/>
              <a:ext cx="0" cy="39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7609" name="Rectangle 11"/>
            <p:cNvSpPr>
              <a:spLocks noChangeArrowheads="1"/>
            </p:cNvSpPr>
            <p:nvPr/>
          </p:nvSpPr>
          <p:spPr bwMode="auto">
            <a:xfrm>
              <a:off x="1350" y="1058"/>
              <a:ext cx="49" cy="19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grpSp>
          <p:nvGrpSpPr>
            <p:cNvPr id="67610" name="Group 12"/>
            <p:cNvGrpSpPr>
              <a:grpSpLocks/>
            </p:cNvGrpSpPr>
            <p:nvPr/>
          </p:nvGrpSpPr>
          <p:grpSpPr bwMode="auto">
            <a:xfrm>
              <a:off x="1296" y="2145"/>
              <a:ext cx="395" cy="395"/>
              <a:chOff x="4512" y="3792"/>
              <a:chExt cx="384" cy="384"/>
            </a:xfrm>
          </p:grpSpPr>
          <p:sp>
            <p:nvSpPr>
              <p:cNvPr id="67619" name="Oval 13"/>
              <p:cNvSpPr>
                <a:spLocks noChangeArrowheads="1"/>
              </p:cNvSpPr>
              <p:nvPr/>
            </p:nvSpPr>
            <p:spPr bwMode="auto">
              <a:xfrm>
                <a:off x="4512" y="3792"/>
                <a:ext cx="384" cy="38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620" name="Line 14"/>
              <p:cNvSpPr>
                <a:spLocks noChangeShapeType="1"/>
              </p:cNvSpPr>
              <p:nvPr/>
            </p:nvSpPr>
            <p:spPr bwMode="auto">
              <a:xfrm flipV="1">
                <a:off x="4560" y="3840"/>
                <a:ext cx="288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7621" name="Line 15"/>
              <p:cNvSpPr>
                <a:spLocks noChangeShapeType="1"/>
              </p:cNvSpPr>
              <p:nvPr/>
            </p:nvSpPr>
            <p:spPr bwMode="auto">
              <a:xfrm>
                <a:off x="4560" y="3840"/>
                <a:ext cx="288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7611" name="Line 16"/>
            <p:cNvSpPr>
              <a:spLocks noChangeShapeType="1"/>
            </p:cNvSpPr>
            <p:nvPr/>
          </p:nvSpPr>
          <p:spPr bwMode="auto">
            <a:xfrm>
              <a:off x="1560" y="967"/>
              <a:ext cx="0" cy="39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7612" name="Rectangle 17"/>
            <p:cNvSpPr>
              <a:spLocks noChangeArrowheads="1"/>
            </p:cNvSpPr>
            <p:nvPr/>
          </p:nvSpPr>
          <p:spPr bwMode="auto">
            <a:xfrm>
              <a:off x="1630" y="1065"/>
              <a:ext cx="49" cy="19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7613" name="Line 18"/>
            <p:cNvSpPr>
              <a:spLocks noChangeShapeType="1"/>
            </p:cNvSpPr>
            <p:nvPr/>
          </p:nvSpPr>
          <p:spPr bwMode="auto">
            <a:xfrm>
              <a:off x="720" y="3168"/>
              <a:ext cx="57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grpSp>
          <p:nvGrpSpPr>
            <p:cNvPr id="67614" name="Group 19"/>
            <p:cNvGrpSpPr>
              <a:grpSpLocks/>
            </p:cNvGrpSpPr>
            <p:nvPr/>
          </p:nvGrpSpPr>
          <p:grpSpPr bwMode="auto">
            <a:xfrm>
              <a:off x="1296" y="2976"/>
              <a:ext cx="395" cy="395"/>
              <a:chOff x="4512" y="3792"/>
              <a:chExt cx="384" cy="384"/>
            </a:xfrm>
          </p:grpSpPr>
          <p:sp>
            <p:nvSpPr>
              <p:cNvPr id="67616" name="Oval 20"/>
              <p:cNvSpPr>
                <a:spLocks noChangeArrowheads="1"/>
              </p:cNvSpPr>
              <p:nvPr/>
            </p:nvSpPr>
            <p:spPr bwMode="auto">
              <a:xfrm>
                <a:off x="4512" y="3792"/>
                <a:ext cx="384" cy="38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617" name="Line 21"/>
              <p:cNvSpPr>
                <a:spLocks noChangeShapeType="1"/>
              </p:cNvSpPr>
              <p:nvPr/>
            </p:nvSpPr>
            <p:spPr bwMode="auto">
              <a:xfrm flipV="1">
                <a:off x="4560" y="3840"/>
                <a:ext cx="288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7618" name="Line 22"/>
              <p:cNvSpPr>
                <a:spLocks noChangeShapeType="1"/>
              </p:cNvSpPr>
              <p:nvPr/>
            </p:nvSpPr>
            <p:spPr bwMode="auto">
              <a:xfrm>
                <a:off x="4560" y="3840"/>
                <a:ext cx="288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7615" name="Line 23"/>
            <p:cNvSpPr>
              <a:spLocks noChangeShapeType="1"/>
            </p:cNvSpPr>
            <p:nvPr/>
          </p:nvSpPr>
          <p:spPr bwMode="auto">
            <a:xfrm flipH="1">
              <a:off x="1680" y="3168"/>
              <a:ext cx="72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270034" y="1143001"/>
            <a:ext cx="10261283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</a:rPr>
              <a:t>A PARALLEL circuit is one where the current has a “choice of routes”</a:t>
            </a:r>
          </a:p>
        </p:txBody>
      </p:sp>
      <p:sp>
        <p:nvSpPr>
          <p:cNvPr id="72729" name="AutoShape 25"/>
          <p:cNvSpPr>
            <a:spLocks noChangeArrowheads="1"/>
          </p:cNvSpPr>
          <p:nvPr/>
        </p:nvSpPr>
        <p:spPr bwMode="auto">
          <a:xfrm rot="10800000">
            <a:off x="3510439" y="3810000"/>
            <a:ext cx="1260158" cy="1295400"/>
          </a:xfrm>
          <a:custGeom>
            <a:avLst/>
            <a:gdLst>
              <a:gd name="T0" fmla="*/ 1785764427 w 21600"/>
              <a:gd name="T1" fmla="*/ 0 h 21600"/>
              <a:gd name="T2" fmla="*/ 1785764427 w 21600"/>
              <a:gd name="T3" fmla="*/ 2147483647 h 21600"/>
              <a:gd name="T4" fmla="*/ 198538888 w 21600"/>
              <a:gd name="T5" fmla="*/ 2147483647 h 21600"/>
              <a:gd name="T6" fmla="*/ 2147483647 w 21600"/>
              <a:gd name="T7" fmla="*/ 131124064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467 h 21600"/>
              <a:gd name="T14" fmla="*/ 19803 w 21600"/>
              <a:gd name="T15" fmla="*/ 76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823" y="0"/>
                </a:lnTo>
                <a:lnTo>
                  <a:pt x="14823" y="4467"/>
                </a:lnTo>
                <a:lnTo>
                  <a:pt x="12427" y="4467"/>
                </a:lnTo>
                <a:cubicBezTo>
                  <a:pt x="5564" y="4467"/>
                  <a:pt x="0" y="7910"/>
                  <a:pt x="0" y="12158"/>
                </a:cubicBezTo>
                <a:lnTo>
                  <a:pt x="0" y="21600"/>
                </a:lnTo>
                <a:lnTo>
                  <a:pt x="3295" y="21600"/>
                </a:lnTo>
                <a:lnTo>
                  <a:pt x="3295" y="12158"/>
                </a:lnTo>
                <a:cubicBezTo>
                  <a:pt x="3295" y="9691"/>
                  <a:pt x="7384" y="7691"/>
                  <a:pt x="12427" y="7691"/>
                </a:cubicBezTo>
                <a:lnTo>
                  <a:pt x="14823" y="7691"/>
                </a:lnTo>
                <a:lnTo>
                  <a:pt x="14823" y="12158"/>
                </a:lnTo>
                <a:lnTo>
                  <a:pt x="21600" y="6079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72730" name="AutoShape 26"/>
          <p:cNvSpPr>
            <a:spLocks noChangeArrowheads="1"/>
          </p:cNvSpPr>
          <p:nvPr/>
        </p:nvSpPr>
        <p:spPr bwMode="auto">
          <a:xfrm rot="10800000">
            <a:off x="3510439" y="5181600"/>
            <a:ext cx="1260158" cy="1295400"/>
          </a:xfrm>
          <a:custGeom>
            <a:avLst/>
            <a:gdLst>
              <a:gd name="T0" fmla="*/ 1785764427 w 21600"/>
              <a:gd name="T1" fmla="*/ 0 h 21600"/>
              <a:gd name="T2" fmla="*/ 1785764427 w 21600"/>
              <a:gd name="T3" fmla="*/ 2147483647 h 21600"/>
              <a:gd name="T4" fmla="*/ 198538888 w 21600"/>
              <a:gd name="T5" fmla="*/ 2147483647 h 21600"/>
              <a:gd name="T6" fmla="*/ 2147483647 w 21600"/>
              <a:gd name="T7" fmla="*/ 131124064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467 h 21600"/>
              <a:gd name="T14" fmla="*/ 19803 w 21600"/>
              <a:gd name="T15" fmla="*/ 76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823" y="0"/>
                </a:lnTo>
                <a:lnTo>
                  <a:pt x="14823" y="4467"/>
                </a:lnTo>
                <a:lnTo>
                  <a:pt x="12427" y="4467"/>
                </a:lnTo>
                <a:cubicBezTo>
                  <a:pt x="5564" y="4467"/>
                  <a:pt x="0" y="7910"/>
                  <a:pt x="0" y="12158"/>
                </a:cubicBezTo>
                <a:lnTo>
                  <a:pt x="0" y="21600"/>
                </a:lnTo>
                <a:lnTo>
                  <a:pt x="3295" y="21600"/>
                </a:lnTo>
                <a:lnTo>
                  <a:pt x="3295" y="12158"/>
                </a:lnTo>
                <a:cubicBezTo>
                  <a:pt x="3295" y="9691"/>
                  <a:pt x="7384" y="7691"/>
                  <a:pt x="12427" y="7691"/>
                </a:cubicBezTo>
                <a:lnTo>
                  <a:pt x="14823" y="7691"/>
                </a:lnTo>
                <a:lnTo>
                  <a:pt x="14823" y="12158"/>
                </a:lnTo>
                <a:lnTo>
                  <a:pt x="21600" y="6079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72731" name="AutoShape 27"/>
          <p:cNvSpPr>
            <a:spLocks noChangeArrowheads="1"/>
          </p:cNvSpPr>
          <p:nvPr/>
        </p:nvSpPr>
        <p:spPr bwMode="auto">
          <a:xfrm>
            <a:off x="3330416" y="2590800"/>
            <a:ext cx="1170146" cy="228600"/>
          </a:xfrm>
          <a:prstGeom prst="rightArrow">
            <a:avLst>
              <a:gd name="adj1" fmla="val 50000"/>
              <a:gd name="adj2" fmla="val 10833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72732" name="Group 28"/>
          <p:cNvGrpSpPr>
            <a:grpSpLocks/>
          </p:cNvGrpSpPr>
          <p:nvPr/>
        </p:nvGrpSpPr>
        <p:grpSpPr bwMode="auto">
          <a:xfrm>
            <a:off x="4680585" y="2286000"/>
            <a:ext cx="5490686" cy="457200"/>
            <a:chOff x="2496" y="1440"/>
            <a:chExt cx="2928" cy="288"/>
          </a:xfrm>
        </p:grpSpPr>
        <p:sp>
          <p:nvSpPr>
            <p:cNvPr id="67600" name="Text Box 29"/>
            <p:cNvSpPr txBox="1">
              <a:spLocks noChangeArrowheads="1"/>
            </p:cNvSpPr>
            <p:nvPr/>
          </p:nvSpPr>
          <p:spPr bwMode="auto">
            <a:xfrm>
              <a:off x="2880" y="1440"/>
              <a:ext cx="2544" cy="28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</a:rPr>
                <a:t>Here comes the current…</a:t>
              </a:r>
            </a:p>
          </p:txBody>
        </p:sp>
        <p:sp>
          <p:nvSpPr>
            <p:cNvPr id="67601" name="Line 30"/>
            <p:cNvSpPr>
              <a:spLocks noChangeShapeType="1"/>
            </p:cNvSpPr>
            <p:nvPr/>
          </p:nvSpPr>
          <p:spPr bwMode="auto">
            <a:xfrm flipH="1">
              <a:off x="2496" y="1584"/>
              <a:ext cx="384" cy="4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72735" name="Group 31"/>
          <p:cNvGrpSpPr>
            <a:grpSpLocks/>
          </p:cNvGrpSpPr>
          <p:nvPr/>
        </p:nvGrpSpPr>
        <p:grpSpPr bwMode="auto">
          <a:xfrm>
            <a:off x="4860607" y="5715004"/>
            <a:ext cx="4230529" cy="830263"/>
            <a:chOff x="2592" y="3600"/>
            <a:chExt cx="2256" cy="523"/>
          </a:xfrm>
        </p:grpSpPr>
        <p:sp>
          <p:nvSpPr>
            <p:cNvPr id="67598" name="Text Box 32"/>
            <p:cNvSpPr txBox="1">
              <a:spLocks noChangeArrowheads="1"/>
            </p:cNvSpPr>
            <p:nvPr/>
          </p:nvSpPr>
          <p:spPr bwMode="auto">
            <a:xfrm>
              <a:off x="2976" y="3600"/>
              <a:ext cx="1872" cy="5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</a:rPr>
                <a:t>And the rest will go down here…</a:t>
              </a:r>
            </a:p>
          </p:txBody>
        </p:sp>
        <p:sp>
          <p:nvSpPr>
            <p:cNvPr id="67599" name="Line 33"/>
            <p:cNvSpPr>
              <a:spLocks noChangeShapeType="1"/>
            </p:cNvSpPr>
            <p:nvPr/>
          </p:nvSpPr>
          <p:spPr bwMode="auto">
            <a:xfrm flipH="1">
              <a:off x="2592" y="3744"/>
              <a:ext cx="384" cy="4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72738" name="Group 34"/>
          <p:cNvGrpSpPr>
            <a:grpSpLocks/>
          </p:cNvGrpSpPr>
          <p:nvPr/>
        </p:nvGrpSpPr>
        <p:grpSpPr bwMode="auto">
          <a:xfrm>
            <a:off x="4860607" y="3505202"/>
            <a:ext cx="4230529" cy="1570038"/>
            <a:chOff x="2592" y="2208"/>
            <a:chExt cx="2256" cy="989"/>
          </a:xfrm>
        </p:grpSpPr>
        <p:sp>
          <p:nvSpPr>
            <p:cNvPr id="67596" name="Text Box 35"/>
            <p:cNvSpPr txBox="1">
              <a:spLocks noChangeArrowheads="1"/>
            </p:cNvSpPr>
            <p:nvPr/>
          </p:nvSpPr>
          <p:spPr bwMode="auto">
            <a:xfrm>
              <a:off x="2976" y="2208"/>
              <a:ext cx="1872" cy="98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</a:rPr>
                <a:t>Half of the current will go down here (assuming the bulbs are the same)…</a:t>
              </a:r>
            </a:p>
          </p:txBody>
        </p:sp>
        <p:sp>
          <p:nvSpPr>
            <p:cNvPr id="67597" name="Line 36"/>
            <p:cNvSpPr>
              <a:spLocks noChangeShapeType="1"/>
            </p:cNvSpPr>
            <p:nvPr/>
          </p:nvSpPr>
          <p:spPr bwMode="auto">
            <a:xfrm flipH="1">
              <a:off x="2592" y="2448"/>
              <a:ext cx="384" cy="4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924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8" grpId="0" animBg="1" autoUpdateAnimBg="0"/>
      <p:bldP spid="72729" grpId="0" animBg="1"/>
      <p:bldP spid="72730" grpId="0" animBg="1"/>
      <p:bldP spid="727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4C113C58-7D33-4ADF-8A72-A5CD5C4EF601}" type="datetime1">
              <a:rPr lang="en-GB">
                <a:solidFill>
                  <a:schemeClr val="tx1"/>
                </a:solidFill>
              </a:rPr>
              <a:pPr>
                <a:defRPr/>
              </a:pPr>
              <a:t>09/06/2014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8610" name="Date Placeholder 2"/>
          <p:cNvSpPr txBox="1">
            <a:spLocks noGrp="1"/>
          </p:cNvSpPr>
          <p:nvPr/>
        </p:nvSpPr>
        <p:spPr bwMode="auto">
          <a:xfrm>
            <a:off x="8551069" y="0"/>
            <a:ext cx="22502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fld id="{F442C82C-A803-4A1D-B356-DCCF8A79B957}" type="datetime1">
              <a:rPr lang="en-GB" altLang="en-US" sz="1600">
                <a:solidFill>
                  <a:schemeClr val="bg2"/>
                </a:solidFill>
              </a:rPr>
              <a:pPr algn="r" eaLnBrk="1" hangingPunct="1"/>
              <a:t>09/06/2014</a:t>
            </a:fld>
            <a:endParaRPr lang="en-GB" altLang="en-US" sz="1600">
              <a:solidFill>
                <a:schemeClr val="bg2"/>
              </a:solidFill>
            </a:endParaRPr>
          </a:p>
        </p:txBody>
      </p:sp>
      <p:grpSp>
        <p:nvGrpSpPr>
          <p:cNvPr id="68611" name="Group 2"/>
          <p:cNvGrpSpPr>
            <a:grpSpLocks/>
          </p:cNvGrpSpPr>
          <p:nvPr/>
        </p:nvGrpSpPr>
        <p:grpSpPr bwMode="auto">
          <a:xfrm>
            <a:off x="3510439" y="1447801"/>
            <a:ext cx="3150394" cy="5122863"/>
            <a:chOff x="1872" y="912"/>
            <a:chExt cx="1680" cy="3227"/>
          </a:xfrm>
        </p:grpSpPr>
        <p:grpSp>
          <p:nvGrpSpPr>
            <p:cNvPr id="68627" name="Group 3"/>
            <p:cNvGrpSpPr>
              <a:grpSpLocks/>
            </p:cNvGrpSpPr>
            <p:nvPr/>
          </p:nvGrpSpPr>
          <p:grpSpPr bwMode="auto">
            <a:xfrm>
              <a:off x="1872" y="912"/>
              <a:ext cx="1680" cy="3227"/>
              <a:chOff x="1872" y="912"/>
              <a:chExt cx="1680" cy="3227"/>
            </a:xfrm>
          </p:grpSpPr>
          <p:sp>
            <p:nvSpPr>
              <p:cNvPr id="68633" name="Line 4"/>
              <p:cNvSpPr>
                <a:spLocks noChangeShapeType="1"/>
              </p:cNvSpPr>
              <p:nvPr/>
            </p:nvSpPr>
            <p:spPr bwMode="auto">
              <a:xfrm>
                <a:off x="1872" y="1110"/>
                <a:ext cx="0" cy="282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8634" name="Line 5"/>
              <p:cNvSpPr>
                <a:spLocks noChangeShapeType="1"/>
              </p:cNvSpPr>
              <p:nvPr/>
            </p:nvSpPr>
            <p:spPr bwMode="auto">
              <a:xfrm>
                <a:off x="2832" y="2294"/>
                <a:ext cx="72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8635" name="Line 6"/>
              <p:cNvSpPr>
                <a:spLocks noChangeShapeType="1"/>
              </p:cNvSpPr>
              <p:nvPr/>
            </p:nvSpPr>
            <p:spPr bwMode="auto">
              <a:xfrm flipV="1">
                <a:off x="3551" y="1110"/>
                <a:ext cx="0" cy="282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8636" name="Line 7"/>
              <p:cNvSpPr>
                <a:spLocks noChangeShapeType="1"/>
              </p:cNvSpPr>
              <p:nvPr/>
            </p:nvSpPr>
            <p:spPr bwMode="auto">
              <a:xfrm>
                <a:off x="1872" y="1110"/>
                <a:ext cx="5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8637" name="Line 8"/>
              <p:cNvSpPr>
                <a:spLocks noChangeShapeType="1"/>
              </p:cNvSpPr>
              <p:nvPr/>
            </p:nvSpPr>
            <p:spPr bwMode="auto">
              <a:xfrm flipH="1">
                <a:off x="2817" y="1110"/>
                <a:ext cx="73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8638" name="Line 9"/>
              <p:cNvSpPr>
                <a:spLocks noChangeShapeType="1"/>
              </p:cNvSpPr>
              <p:nvPr/>
            </p:nvSpPr>
            <p:spPr bwMode="auto">
              <a:xfrm>
                <a:off x="2432" y="912"/>
                <a:ext cx="0" cy="395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8639" name="Rectangle 10"/>
              <p:cNvSpPr>
                <a:spLocks noChangeArrowheads="1"/>
              </p:cNvSpPr>
              <p:nvPr/>
            </p:nvSpPr>
            <p:spPr bwMode="auto">
              <a:xfrm>
                <a:off x="2502" y="1010"/>
                <a:ext cx="49" cy="19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8640" name="Group 11"/>
              <p:cNvGrpSpPr>
                <a:grpSpLocks/>
              </p:cNvGrpSpPr>
              <p:nvPr/>
            </p:nvGrpSpPr>
            <p:grpSpPr bwMode="auto">
              <a:xfrm>
                <a:off x="2448" y="2097"/>
                <a:ext cx="395" cy="395"/>
                <a:chOff x="4512" y="3792"/>
                <a:chExt cx="384" cy="384"/>
              </a:xfrm>
            </p:grpSpPr>
            <p:sp>
              <p:nvSpPr>
                <p:cNvPr id="68651" name="Oval 12"/>
                <p:cNvSpPr>
                  <a:spLocks noChangeArrowheads="1"/>
                </p:cNvSpPr>
                <p:nvPr/>
              </p:nvSpPr>
              <p:spPr bwMode="auto">
                <a:xfrm>
                  <a:off x="4512" y="3792"/>
                  <a:ext cx="384" cy="38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652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4560" y="3840"/>
                  <a:ext cx="288" cy="28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8653" name="Line 14"/>
                <p:cNvSpPr>
                  <a:spLocks noChangeShapeType="1"/>
                </p:cNvSpPr>
                <p:nvPr/>
              </p:nvSpPr>
              <p:spPr bwMode="auto">
                <a:xfrm>
                  <a:off x="4560" y="3840"/>
                  <a:ext cx="288" cy="28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8641" name="Line 15"/>
              <p:cNvSpPr>
                <a:spLocks noChangeShapeType="1"/>
              </p:cNvSpPr>
              <p:nvPr/>
            </p:nvSpPr>
            <p:spPr bwMode="auto">
              <a:xfrm>
                <a:off x="2712" y="919"/>
                <a:ext cx="0" cy="395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8642" name="Rectangle 16"/>
              <p:cNvSpPr>
                <a:spLocks noChangeArrowheads="1"/>
              </p:cNvSpPr>
              <p:nvPr/>
            </p:nvSpPr>
            <p:spPr bwMode="auto">
              <a:xfrm>
                <a:off x="2782" y="1017"/>
                <a:ext cx="49" cy="19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8643" name="Group 17"/>
              <p:cNvGrpSpPr>
                <a:grpSpLocks/>
              </p:cNvGrpSpPr>
              <p:nvPr/>
            </p:nvGrpSpPr>
            <p:grpSpPr bwMode="auto">
              <a:xfrm>
                <a:off x="2448" y="2928"/>
                <a:ext cx="395" cy="395"/>
                <a:chOff x="4512" y="3792"/>
                <a:chExt cx="384" cy="384"/>
              </a:xfrm>
            </p:grpSpPr>
            <p:sp>
              <p:nvSpPr>
                <p:cNvPr id="68648" name="Oval 18"/>
                <p:cNvSpPr>
                  <a:spLocks noChangeArrowheads="1"/>
                </p:cNvSpPr>
                <p:nvPr/>
              </p:nvSpPr>
              <p:spPr bwMode="auto">
                <a:xfrm>
                  <a:off x="4512" y="3792"/>
                  <a:ext cx="384" cy="38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64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560" y="3840"/>
                  <a:ext cx="288" cy="28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8650" name="Line 20"/>
                <p:cNvSpPr>
                  <a:spLocks noChangeShapeType="1"/>
                </p:cNvSpPr>
                <p:nvPr/>
              </p:nvSpPr>
              <p:spPr bwMode="auto">
                <a:xfrm>
                  <a:off x="4560" y="3840"/>
                  <a:ext cx="288" cy="28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8644" name="Group 21"/>
              <p:cNvGrpSpPr>
                <a:grpSpLocks/>
              </p:cNvGrpSpPr>
              <p:nvPr/>
            </p:nvGrpSpPr>
            <p:grpSpPr bwMode="auto">
              <a:xfrm>
                <a:off x="2448" y="3744"/>
                <a:ext cx="395" cy="395"/>
                <a:chOff x="4512" y="3792"/>
                <a:chExt cx="384" cy="384"/>
              </a:xfrm>
            </p:grpSpPr>
            <p:sp>
              <p:nvSpPr>
                <p:cNvPr id="68645" name="Oval 22"/>
                <p:cNvSpPr>
                  <a:spLocks noChangeArrowheads="1"/>
                </p:cNvSpPr>
                <p:nvPr/>
              </p:nvSpPr>
              <p:spPr bwMode="auto">
                <a:xfrm>
                  <a:off x="4512" y="3792"/>
                  <a:ext cx="384" cy="384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6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560" y="3840"/>
                  <a:ext cx="288" cy="28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8647" name="Line 24"/>
                <p:cNvSpPr>
                  <a:spLocks noChangeShapeType="1"/>
                </p:cNvSpPr>
                <p:nvPr/>
              </p:nvSpPr>
              <p:spPr bwMode="auto">
                <a:xfrm>
                  <a:off x="4560" y="3840"/>
                  <a:ext cx="288" cy="28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68628" name="Line 25"/>
            <p:cNvSpPr>
              <a:spLocks noChangeShapeType="1"/>
            </p:cNvSpPr>
            <p:nvPr/>
          </p:nvSpPr>
          <p:spPr bwMode="auto">
            <a:xfrm>
              <a:off x="1873" y="2294"/>
              <a:ext cx="57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8629" name="Line 26"/>
            <p:cNvSpPr>
              <a:spLocks noChangeShapeType="1"/>
            </p:cNvSpPr>
            <p:nvPr/>
          </p:nvSpPr>
          <p:spPr bwMode="auto">
            <a:xfrm>
              <a:off x="1872" y="3120"/>
              <a:ext cx="57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8630" name="Line 27"/>
            <p:cNvSpPr>
              <a:spLocks noChangeShapeType="1"/>
            </p:cNvSpPr>
            <p:nvPr/>
          </p:nvSpPr>
          <p:spPr bwMode="auto">
            <a:xfrm>
              <a:off x="1872" y="3936"/>
              <a:ext cx="57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8631" name="Line 28"/>
            <p:cNvSpPr>
              <a:spLocks noChangeShapeType="1"/>
            </p:cNvSpPr>
            <p:nvPr/>
          </p:nvSpPr>
          <p:spPr bwMode="auto">
            <a:xfrm flipH="1">
              <a:off x="2832" y="3120"/>
              <a:ext cx="72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8632" name="Line 29"/>
            <p:cNvSpPr>
              <a:spLocks noChangeShapeType="1"/>
            </p:cNvSpPr>
            <p:nvPr/>
          </p:nvSpPr>
          <p:spPr bwMode="auto">
            <a:xfrm flipH="1">
              <a:off x="2832" y="3936"/>
              <a:ext cx="72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73758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Current in a parallel circuit</a:t>
            </a:r>
          </a:p>
        </p:txBody>
      </p:sp>
      <p:sp>
        <p:nvSpPr>
          <p:cNvPr id="68613" name="Text Box 31"/>
          <p:cNvSpPr txBox="1">
            <a:spLocks noChangeArrowheads="1"/>
          </p:cNvSpPr>
          <p:nvPr/>
        </p:nvSpPr>
        <p:spPr bwMode="auto">
          <a:xfrm>
            <a:off x="450056" y="1447801"/>
            <a:ext cx="2340293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</a:rPr>
              <a:t>If the current here is 6 amps</a:t>
            </a:r>
          </a:p>
        </p:txBody>
      </p:sp>
      <p:grpSp>
        <p:nvGrpSpPr>
          <p:cNvPr id="73760" name="Group 32"/>
          <p:cNvGrpSpPr>
            <a:grpSpLocks/>
          </p:cNvGrpSpPr>
          <p:nvPr/>
        </p:nvGrpSpPr>
        <p:grpSpPr bwMode="auto">
          <a:xfrm>
            <a:off x="450056" y="3657602"/>
            <a:ext cx="3690461" cy="830263"/>
            <a:chOff x="240" y="2304"/>
            <a:chExt cx="1968" cy="523"/>
          </a:xfrm>
        </p:grpSpPr>
        <p:sp>
          <p:nvSpPr>
            <p:cNvPr id="68625" name="Text Box 33"/>
            <p:cNvSpPr txBox="1">
              <a:spLocks noChangeArrowheads="1"/>
            </p:cNvSpPr>
            <p:nvPr/>
          </p:nvSpPr>
          <p:spPr bwMode="auto">
            <a:xfrm>
              <a:off x="240" y="2304"/>
              <a:ext cx="1344" cy="5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</a:rPr>
                <a:t>The current here will be…</a:t>
              </a:r>
            </a:p>
          </p:txBody>
        </p:sp>
        <p:sp>
          <p:nvSpPr>
            <p:cNvPr id="68626" name="Freeform 34"/>
            <p:cNvSpPr>
              <a:spLocks/>
            </p:cNvSpPr>
            <p:nvPr/>
          </p:nvSpPr>
          <p:spPr bwMode="auto">
            <a:xfrm flipV="1">
              <a:off x="1440" y="2352"/>
              <a:ext cx="768" cy="288"/>
            </a:xfrm>
            <a:custGeom>
              <a:avLst/>
              <a:gdLst>
                <a:gd name="T0" fmla="*/ 0 w 1264"/>
                <a:gd name="T1" fmla="*/ 68 h 224"/>
                <a:gd name="T2" fmla="*/ 237 w 1264"/>
                <a:gd name="T3" fmla="*/ 68 h 224"/>
                <a:gd name="T4" fmla="*/ 280 w 1264"/>
                <a:gd name="T5" fmla="*/ 476 h 2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4" h="224">
                  <a:moveTo>
                    <a:pt x="0" y="32"/>
                  </a:moveTo>
                  <a:cubicBezTo>
                    <a:pt x="424" y="16"/>
                    <a:pt x="848" y="0"/>
                    <a:pt x="1056" y="32"/>
                  </a:cubicBezTo>
                  <a:cubicBezTo>
                    <a:pt x="1264" y="64"/>
                    <a:pt x="1256" y="144"/>
                    <a:pt x="1248" y="224"/>
                  </a:cubicBezTo>
                </a:path>
              </a:pathLst>
            </a:custGeom>
            <a:ln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73763" name="Group 35"/>
          <p:cNvGrpSpPr>
            <a:grpSpLocks/>
          </p:cNvGrpSpPr>
          <p:nvPr/>
        </p:nvGrpSpPr>
        <p:grpSpPr bwMode="auto">
          <a:xfrm>
            <a:off x="540068" y="5105404"/>
            <a:ext cx="3690461" cy="982663"/>
            <a:chOff x="288" y="3216"/>
            <a:chExt cx="1968" cy="619"/>
          </a:xfrm>
        </p:grpSpPr>
        <p:sp>
          <p:nvSpPr>
            <p:cNvPr id="68623" name="Text Box 36"/>
            <p:cNvSpPr txBox="1">
              <a:spLocks noChangeArrowheads="1"/>
            </p:cNvSpPr>
            <p:nvPr/>
          </p:nvSpPr>
          <p:spPr bwMode="auto">
            <a:xfrm>
              <a:off x="288" y="3312"/>
              <a:ext cx="1344" cy="5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</a:rPr>
                <a:t>The current here will be…</a:t>
              </a:r>
            </a:p>
          </p:txBody>
        </p:sp>
        <p:sp>
          <p:nvSpPr>
            <p:cNvPr id="68624" name="Freeform 37"/>
            <p:cNvSpPr>
              <a:spLocks/>
            </p:cNvSpPr>
            <p:nvPr/>
          </p:nvSpPr>
          <p:spPr bwMode="auto">
            <a:xfrm flipV="1">
              <a:off x="1488" y="3216"/>
              <a:ext cx="768" cy="288"/>
            </a:xfrm>
            <a:custGeom>
              <a:avLst/>
              <a:gdLst>
                <a:gd name="T0" fmla="*/ 0 w 1264"/>
                <a:gd name="T1" fmla="*/ 68 h 224"/>
                <a:gd name="T2" fmla="*/ 237 w 1264"/>
                <a:gd name="T3" fmla="*/ 68 h 224"/>
                <a:gd name="T4" fmla="*/ 280 w 1264"/>
                <a:gd name="T5" fmla="*/ 476 h 2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4" h="224">
                  <a:moveTo>
                    <a:pt x="0" y="32"/>
                  </a:moveTo>
                  <a:cubicBezTo>
                    <a:pt x="424" y="16"/>
                    <a:pt x="848" y="0"/>
                    <a:pt x="1056" y="32"/>
                  </a:cubicBezTo>
                  <a:cubicBezTo>
                    <a:pt x="1264" y="64"/>
                    <a:pt x="1256" y="144"/>
                    <a:pt x="1248" y="224"/>
                  </a:cubicBezTo>
                </a:path>
              </a:pathLst>
            </a:custGeom>
            <a:ln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73766" name="Group 38"/>
          <p:cNvGrpSpPr>
            <a:grpSpLocks/>
          </p:cNvGrpSpPr>
          <p:nvPr/>
        </p:nvGrpSpPr>
        <p:grpSpPr bwMode="auto">
          <a:xfrm>
            <a:off x="5850731" y="5029200"/>
            <a:ext cx="4050506" cy="1066800"/>
            <a:chOff x="3120" y="3168"/>
            <a:chExt cx="2160" cy="672"/>
          </a:xfrm>
        </p:grpSpPr>
        <p:sp>
          <p:nvSpPr>
            <p:cNvPr id="68621" name="Text Box 39"/>
            <p:cNvSpPr txBox="1">
              <a:spLocks noChangeArrowheads="1"/>
            </p:cNvSpPr>
            <p:nvPr/>
          </p:nvSpPr>
          <p:spPr bwMode="auto">
            <a:xfrm>
              <a:off x="3936" y="3168"/>
              <a:ext cx="1344" cy="5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</a:rPr>
                <a:t>The current here will be…</a:t>
              </a:r>
            </a:p>
          </p:txBody>
        </p:sp>
        <p:sp>
          <p:nvSpPr>
            <p:cNvPr id="68622" name="Freeform 40"/>
            <p:cNvSpPr>
              <a:spLocks/>
            </p:cNvSpPr>
            <p:nvPr/>
          </p:nvSpPr>
          <p:spPr bwMode="auto">
            <a:xfrm rot="10457658" flipV="1">
              <a:off x="3120" y="3552"/>
              <a:ext cx="768" cy="288"/>
            </a:xfrm>
            <a:custGeom>
              <a:avLst/>
              <a:gdLst>
                <a:gd name="T0" fmla="*/ 0 w 1264"/>
                <a:gd name="T1" fmla="*/ 68 h 224"/>
                <a:gd name="T2" fmla="*/ 237 w 1264"/>
                <a:gd name="T3" fmla="*/ 68 h 224"/>
                <a:gd name="T4" fmla="*/ 280 w 1264"/>
                <a:gd name="T5" fmla="*/ 476 h 2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4" h="224">
                  <a:moveTo>
                    <a:pt x="0" y="32"/>
                  </a:moveTo>
                  <a:cubicBezTo>
                    <a:pt x="424" y="16"/>
                    <a:pt x="848" y="0"/>
                    <a:pt x="1056" y="32"/>
                  </a:cubicBezTo>
                  <a:cubicBezTo>
                    <a:pt x="1264" y="64"/>
                    <a:pt x="1256" y="144"/>
                    <a:pt x="1248" y="224"/>
                  </a:cubicBezTo>
                </a:path>
              </a:pathLst>
            </a:custGeom>
            <a:ln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73769" name="Group 41"/>
          <p:cNvGrpSpPr>
            <a:grpSpLocks/>
          </p:cNvGrpSpPr>
          <p:nvPr/>
        </p:nvGrpSpPr>
        <p:grpSpPr bwMode="auto">
          <a:xfrm>
            <a:off x="6840855" y="2057401"/>
            <a:ext cx="3420428" cy="830263"/>
            <a:chOff x="3648" y="1296"/>
            <a:chExt cx="1824" cy="523"/>
          </a:xfrm>
        </p:grpSpPr>
        <p:sp>
          <p:nvSpPr>
            <p:cNvPr id="68619" name="Text Box 42"/>
            <p:cNvSpPr txBox="1">
              <a:spLocks noChangeArrowheads="1"/>
            </p:cNvSpPr>
            <p:nvPr/>
          </p:nvSpPr>
          <p:spPr bwMode="auto">
            <a:xfrm>
              <a:off x="4128" y="1296"/>
              <a:ext cx="1344" cy="5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</a:rPr>
                <a:t>And the current here will be…</a:t>
              </a:r>
            </a:p>
          </p:txBody>
        </p:sp>
        <p:sp>
          <p:nvSpPr>
            <p:cNvPr id="68620" name="Line 43"/>
            <p:cNvSpPr>
              <a:spLocks noChangeShapeType="1"/>
            </p:cNvSpPr>
            <p:nvPr/>
          </p:nvSpPr>
          <p:spPr bwMode="auto">
            <a:xfrm flipH="1">
              <a:off x="3648" y="1680"/>
              <a:ext cx="432" cy="4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68618" name="Line 44"/>
          <p:cNvSpPr>
            <a:spLocks noChangeShapeType="1"/>
          </p:cNvSpPr>
          <p:nvPr/>
        </p:nvSpPr>
        <p:spPr bwMode="auto">
          <a:xfrm rot="12795623" flipH="1">
            <a:off x="2205276" y="2411413"/>
            <a:ext cx="1170146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45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41F13F45-3E97-48C5-A017-324CB553B8E8}" type="datetime1">
              <a:rPr lang="en-GB">
                <a:solidFill>
                  <a:schemeClr val="tx1"/>
                </a:solidFill>
              </a:rPr>
              <a:pPr>
                <a:defRPr/>
              </a:pPr>
              <a:t>09/06/2014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238594" name="Date Placeholder 2"/>
          <p:cNvSpPr txBox="1">
            <a:spLocks noGrp="1"/>
          </p:cNvSpPr>
          <p:nvPr/>
        </p:nvSpPr>
        <p:spPr bwMode="auto">
          <a:xfrm>
            <a:off x="8551069" y="0"/>
            <a:ext cx="22502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fld id="{2D6E6E28-B9EE-4C36-8602-0D7E5ACE3FDC}" type="datetime1">
              <a:rPr lang="en-GB" altLang="en-US" sz="1600">
                <a:solidFill>
                  <a:schemeClr val="bg2"/>
                </a:solidFill>
              </a:rPr>
              <a:pPr algn="r" eaLnBrk="1" hangingPunct="1"/>
              <a:t>09/06/2014</a:t>
            </a:fld>
            <a:endParaRPr lang="en-GB" altLang="en-US" sz="1600">
              <a:solidFill>
                <a:schemeClr val="bg2"/>
              </a:solidFill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10801350" cy="727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mtClean="0"/>
              <a:t>Voltage in a series circuit</a:t>
            </a:r>
          </a:p>
        </p:txBody>
      </p:sp>
      <p:grpSp>
        <p:nvGrpSpPr>
          <p:cNvPr id="238596" name="Group 3"/>
          <p:cNvGrpSpPr>
            <a:grpSpLocks/>
          </p:cNvGrpSpPr>
          <p:nvPr/>
        </p:nvGrpSpPr>
        <p:grpSpPr bwMode="auto">
          <a:xfrm>
            <a:off x="4635579" y="2060576"/>
            <a:ext cx="6030754" cy="2422525"/>
            <a:chOff x="1152" y="1008"/>
            <a:chExt cx="3216" cy="1526"/>
          </a:xfrm>
        </p:grpSpPr>
        <p:sp>
          <p:nvSpPr>
            <p:cNvPr id="238597" name="Line 4"/>
            <p:cNvSpPr>
              <a:spLocks noChangeShapeType="1"/>
            </p:cNvSpPr>
            <p:nvPr/>
          </p:nvSpPr>
          <p:spPr bwMode="auto">
            <a:xfrm>
              <a:off x="1152" y="1279"/>
              <a:ext cx="0" cy="97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8598" name="Line 5"/>
            <p:cNvSpPr>
              <a:spLocks noChangeShapeType="1"/>
            </p:cNvSpPr>
            <p:nvPr/>
          </p:nvSpPr>
          <p:spPr bwMode="auto">
            <a:xfrm>
              <a:off x="1152" y="2256"/>
              <a:ext cx="131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8599" name="Line 6"/>
            <p:cNvSpPr>
              <a:spLocks noChangeShapeType="1"/>
            </p:cNvSpPr>
            <p:nvPr/>
          </p:nvSpPr>
          <p:spPr bwMode="auto">
            <a:xfrm>
              <a:off x="4028" y="2256"/>
              <a:ext cx="3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8600" name="Line 7"/>
            <p:cNvSpPr>
              <a:spLocks noChangeShapeType="1"/>
            </p:cNvSpPr>
            <p:nvPr/>
          </p:nvSpPr>
          <p:spPr bwMode="auto">
            <a:xfrm flipV="1">
              <a:off x="4367" y="1279"/>
              <a:ext cx="0" cy="97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8601" name="Line 8"/>
            <p:cNvSpPr>
              <a:spLocks noChangeShapeType="1"/>
            </p:cNvSpPr>
            <p:nvPr/>
          </p:nvSpPr>
          <p:spPr bwMode="auto">
            <a:xfrm>
              <a:off x="1152" y="1279"/>
              <a:ext cx="110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8602" name="Line 9"/>
            <p:cNvSpPr>
              <a:spLocks noChangeShapeType="1"/>
            </p:cNvSpPr>
            <p:nvPr/>
          </p:nvSpPr>
          <p:spPr bwMode="auto">
            <a:xfrm flipH="1">
              <a:off x="2736" y="1279"/>
              <a:ext cx="163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8603" name="Line 10"/>
            <p:cNvSpPr>
              <a:spLocks noChangeShapeType="1"/>
            </p:cNvSpPr>
            <p:nvPr/>
          </p:nvSpPr>
          <p:spPr bwMode="auto">
            <a:xfrm>
              <a:off x="2256" y="1008"/>
              <a:ext cx="0" cy="54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8604" name="Rectangle 11"/>
            <p:cNvSpPr>
              <a:spLocks noChangeArrowheads="1"/>
            </p:cNvSpPr>
            <p:nvPr/>
          </p:nvSpPr>
          <p:spPr bwMode="auto">
            <a:xfrm>
              <a:off x="2352" y="1143"/>
              <a:ext cx="67" cy="27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grpSp>
          <p:nvGrpSpPr>
            <p:cNvPr id="238605" name="Group 12"/>
            <p:cNvGrpSpPr>
              <a:grpSpLocks/>
            </p:cNvGrpSpPr>
            <p:nvPr/>
          </p:nvGrpSpPr>
          <p:grpSpPr bwMode="auto">
            <a:xfrm>
              <a:off x="2470" y="1985"/>
              <a:ext cx="542" cy="542"/>
              <a:chOff x="4512" y="3792"/>
              <a:chExt cx="384" cy="384"/>
            </a:xfrm>
          </p:grpSpPr>
          <p:sp>
            <p:nvSpPr>
              <p:cNvPr id="238606" name="Oval 13"/>
              <p:cNvSpPr>
                <a:spLocks noChangeArrowheads="1"/>
              </p:cNvSpPr>
              <p:nvPr/>
            </p:nvSpPr>
            <p:spPr bwMode="auto">
              <a:xfrm>
                <a:off x="4512" y="3792"/>
                <a:ext cx="384" cy="38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607" name="Line 14"/>
              <p:cNvSpPr>
                <a:spLocks noChangeShapeType="1"/>
              </p:cNvSpPr>
              <p:nvPr/>
            </p:nvSpPr>
            <p:spPr bwMode="auto">
              <a:xfrm flipV="1">
                <a:off x="4560" y="3840"/>
                <a:ext cx="288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38608" name="Line 15"/>
              <p:cNvSpPr>
                <a:spLocks noChangeShapeType="1"/>
              </p:cNvSpPr>
              <p:nvPr/>
            </p:nvSpPr>
            <p:spPr bwMode="auto">
              <a:xfrm>
                <a:off x="4560" y="3840"/>
                <a:ext cx="288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38609" name="Group 16"/>
            <p:cNvGrpSpPr>
              <a:grpSpLocks/>
            </p:cNvGrpSpPr>
            <p:nvPr/>
          </p:nvGrpSpPr>
          <p:grpSpPr bwMode="auto">
            <a:xfrm>
              <a:off x="3486" y="1985"/>
              <a:ext cx="542" cy="542"/>
              <a:chOff x="4512" y="3792"/>
              <a:chExt cx="384" cy="384"/>
            </a:xfrm>
          </p:grpSpPr>
          <p:sp>
            <p:nvSpPr>
              <p:cNvPr id="238610" name="Oval 17"/>
              <p:cNvSpPr>
                <a:spLocks noChangeArrowheads="1"/>
              </p:cNvSpPr>
              <p:nvPr/>
            </p:nvSpPr>
            <p:spPr bwMode="auto">
              <a:xfrm>
                <a:off x="4512" y="3792"/>
                <a:ext cx="384" cy="38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611" name="Line 18"/>
              <p:cNvSpPr>
                <a:spLocks noChangeShapeType="1"/>
              </p:cNvSpPr>
              <p:nvPr/>
            </p:nvSpPr>
            <p:spPr bwMode="auto">
              <a:xfrm flipV="1">
                <a:off x="4560" y="3840"/>
                <a:ext cx="288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38612" name="Line 19"/>
              <p:cNvSpPr>
                <a:spLocks noChangeShapeType="1"/>
              </p:cNvSpPr>
              <p:nvPr/>
            </p:nvSpPr>
            <p:spPr bwMode="auto">
              <a:xfrm>
                <a:off x="4560" y="3840"/>
                <a:ext cx="288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38613" name="Line 20"/>
            <p:cNvSpPr>
              <a:spLocks noChangeShapeType="1"/>
            </p:cNvSpPr>
            <p:nvPr/>
          </p:nvSpPr>
          <p:spPr bwMode="auto">
            <a:xfrm>
              <a:off x="3012" y="2256"/>
              <a:ext cx="47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8614" name="Line 21"/>
            <p:cNvSpPr>
              <a:spLocks noChangeShapeType="1"/>
            </p:cNvSpPr>
            <p:nvPr/>
          </p:nvSpPr>
          <p:spPr bwMode="auto">
            <a:xfrm>
              <a:off x="2640" y="1017"/>
              <a:ext cx="0" cy="54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8615" name="Rectangle 22"/>
            <p:cNvSpPr>
              <a:spLocks noChangeArrowheads="1"/>
            </p:cNvSpPr>
            <p:nvPr/>
          </p:nvSpPr>
          <p:spPr bwMode="auto">
            <a:xfrm>
              <a:off x="2736" y="1152"/>
              <a:ext cx="67" cy="27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grpSp>
          <p:nvGrpSpPr>
            <p:cNvPr id="238616" name="Group 23"/>
            <p:cNvGrpSpPr>
              <a:grpSpLocks/>
            </p:cNvGrpSpPr>
            <p:nvPr/>
          </p:nvGrpSpPr>
          <p:grpSpPr bwMode="auto">
            <a:xfrm>
              <a:off x="1536" y="1992"/>
              <a:ext cx="542" cy="542"/>
              <a:chOff x="4512" y="3792"/>
              <a:chExt cx="384" cy="384"/>
            </a:xfrm>
          </p:grpSpPr>
          <p:sp>
            <p:nvSpPr>
              <p:cNvPr id="238617" name="Oval 24"/>
              <p:cNvSpPr>
                <a:spLocks noChangeArrowheads="1"/>
              </p:cNvSpPr>
              <p:nvPr/>
            </p:nvSpPr>
            <p:spPr bwMode="auto">
              <a:xfrm>
                <a:off x="4512" y="3792"/>
                <a:ext cx="384" cy="38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618" name="Line 25"/>
              <p:cNvSpPr>
                <a:spLocks noChangeShapeType="1"/>
              </p:cNvSpPr>
              <p:nvPr/>
            </p:nvSpPr>
            <p:spPr bwMode="auto">
              <a:xfrm flipV="1">
                <a:off x="4560" y="3840"/>
                <a:ext cx="288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38619" name="Line 26"/>
              <p:cNvSpPr>
                <a:spLocks noChangeShapeType="1"/>
              </p:cNvSpPr>
              <p:nvPr/>
            </p:nvSpPr>
            <p:spPr bwMode="auto">
              <a:xfrm>
                <a:off x="4560" y="3840"/>
                <a:ext cx="288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75803" name="Group 27"/>
          <p:cNvGrpSpPr>
            <a:grpSpLocks/>
          </p:cNvGrpSpPr>
          <p:nvPr/>
        </p:nvGrpSpPr>
        <p:grpSpPr bwMode="auto">
          <a:xfrm>
            <a:off x="5985748" y="1055688"/>
            <a:ext cx="2520315" cy="1435100"/>
            <a:chOff x="1872" y="672"/>
            <a:chExt cx="1344" cy="904"/>
          </a:xfrm>
        </p:grpSpPr>
        <p:sp>
          <p:nvSpPr>
            <p:cNvPr id="238621" name="Line 28"/>
            <p:cNvSpPr>
              <a:spLocks noChangeShapeType="1"/>
            </p:cNvSpPr>
            <p:nvPr/>
          </p:nvSpPr>
          <p:spPr bwMode="auto">
            <a:xfrm flipV="1">
              <a:off x="1872" y="912"/>
              <a:ext cx="0" cy="66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8622" name="Line 29"/>
            <p:cNvSpPr>
              <a:spLocks noChangeShapeType="1"/>
            </p:cNvSpPr>
            <p:nvPr/>
          </p:nvSpPr>
          <p:spPr bwMode="auto">
            <a:xfrm flipV="1">
              <a:off x="3216" y="912"/>
              <a:ext cx="0" cy="66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8623" name="Line 30"/>
            <p:cNvSpPr>
              <a:spLocks noChangeShapeType="1"/>
            </p:cNvSpPr>
            <p:nvPr/>
          </p:nvSpPr>
          <p:spPr bwMode="auto">
            <a:xfrm>
              <a:off x="1872" y="912"/>
              <a:ext cx="13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8624" name="Oval 31"/>
            <p:cNvSpPr>
              <a:spLocks noChangeArrowheads="1"/>
            </p:cNvSpPr>
            <p:nvPr/>
          </p:nvSpPr>
          <p:spPr bwMode="auto">
            <a:xfrm>
              <a:off x="2304" y="672"/>
              <a:ext cx="528" cy="52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38625" name="Text Box 32"/>
            <p:cNvSpPr txBox="1">
              <a:spLocks noChangeArrowheads="1"/>
            </p:cNvSpPr>
            <p:nvPr/>
          </p:nvSpPr>
          <p:spPr bwMode="auto">
            <a:xfrm>
              <a:off x="2419" y="768"/>
              <a:ext cx="317" cy="28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</a:rPr>
                <a:t>V</a:t>
              </a:r>
            </a:p>
          </p:txBody>
        </p:sp>
      </p:grpSp>
      <p:grpSp>
        <p:nvGrpSpPr>
          <p:cNvPr id="75809" name="Group 33"/>
          <p:cNvGrpSpPr>
            <a:grpSpLocks/>
          </p:cNvGrpSpPr>
          <p:nvPr/>
        </p:nvGrpSpPr>
        <p:grpSpPr bwMode="auto">
          <a:xfrm>
            <a:off x="4826854" y="4041776"/>
            <a:ext cx="1878985" cy="1611313"/>
            <a:chOff x="1254" y="2553"/>
            <a:chExt cx="1002" cy="1015"/>
          </a:xfrm>
        </p:grpSpPr>
        <p:sp>
          <p:nvSpPr>
            <p:cNvPr id="238627" name="Line 34"/>
            <p:cNvSpPr>
              <a:spLocks noChangeShapeType="1"/>
            </p:cNvSpPr>
            <p:nvPr/>
          </p:nvSpPr>
          <p:spPr bwMode="auto">
            <a:xfrm flipV="1">
              <a:off x="1254" y="2553"/>
              <a:ext cx="0" cy="72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8628" name="Line 35"/>
            <p:cNvSpPr>
              <a:spLocks noChangeShapeType="1"/>
            </p:cNvSpPr>
            <p:nvPr/>
          </p:nvSpPr>
          <p:spPr bwMode="auto">
            <a:xfrm flipV="1">
              <a:off x="2256" y="2553"/>
              <a:ext cx="0" cy="72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grpSp>
          <p:nvGrpSpPr>
            <p:cNvPr id="238629" name="Group 36"/>
            <p:cNvGrpSpPr>
              <a:grpSpLocks/>
            </p:cNvGrpSpPr>
            <p:nvPr/>
          </p:nvGrpSpPr>
          <p:grpSpPr bwMode="auto">
            <a:xfrm>
              <a:off x="1254" y="3040"/>
              <a:ext cx="1002" cy="528"/>
              <a:chOff x="1371" y="3064"/>
              <a:chExt cx="1002" cy="528"/>
            </a:xfrm>
          </p:grpSpPr>
          <p:sp>
            <p:nvSpPr>
              <p:cNvPr id="238630" name="Line 37"/>
              <p:cNvSpPr>
                <a:spLocks noChangeShapeType="1"/>
              </p:cNvSpPr>
              <p:nvPr/>
            </p:nvSpPr>
            <p:spPr bwMode="auto">
              <a:xfrm>
                <a:off x="1371" y="3304"/>
                <a:ext cx="100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38631" name="Oval 38"/>
              <p:cNvSpPr>
                <a:spLocks noChangeArrowheads="1"/>
              </p:cNvSpPr>
              <p:nvPr/>
            </p:nvSpPr>
            <p:spPr bwMode="auto">
              <a:xfrm>
                <a:off x="1626" y="3064"/>
                <a:ext cx="528" cy="52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632" name="Text Box 39"/>
              <p:cNvSpPr txBox="1">
                <a:spLocks noChangeArrowheads="1"/>
              </p:cNvSpPr>
              <p:nvPr/>
            </p:nvSpPr>
            <p:spPr bwMode="auto">
              <a:xfrm>
                <a:off x="1741" y="3160"/>
                <a:ext cx="317" cy="28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tx1"/>
                    </a:solidFill>
                  </a:rPr>
                  <a:t>V</a:t>
                </a:r>
              </a:p>
            </p:txBody>
          </p:sp>
        </p:grpSp>
      </p:grpSp>
      <p:grpSp>
        <p:nvGrpSpPr>
          <p:cNvPr id="75816" name="Group 40"/>
          <p:cNvGrpSpPr>
            <a:grpSpLocks/>
          </p:cNvGrpSpPr>
          <p:nvPr/>
        </p:nvGrpSpPr>
        <p:grpSpPr bwMode="auto">
          <a:xfrm>
            <a:off x="8506064" y="4041776"/>
            <a:ext cx="1878985" cy="1611313"/>
            <a:chOff x="1254" y="2553"/>
            <a:chExt cx="1002" cy="1015"/>
          </a:xfrm>
        </p:grpSpPr>
        <p:sp>
          <p:nvSpPr>
            <p:cNvPr id="238634" name="Line 41"/>
            <p:cNvSpPr>
              <a:spLocks noChangeShapeType="1"/>
            </p:cNvSpPr>
            <p:nvPr/>
          </p:nvSpPr>
          <p:spPr bwMode="auto">
            <a:xfrm flipV="1">
              <a:off x="1254" y="2553"/>
              <a:ext cx="0" cy="72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8635" name="Line 42"/>
            <p:cNvSpPr>
              <a:spLocks noChangeShapeType="1"/>
            </p:cNvSpPr>
            <p:nvPr/>
          </p:nvSpPr>
          <p:spPr bwMode="auto">
            <a:xfrm flipV="1">
              <a:off x="2256" y="2553"/>
              <a:ext cx="0" cy="72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grpSp>
          <p:nvGrpSpPr>
            <p:cNvPr id="238636" name="Group 43"/>
            <p:cNvGrpSpPr>
              <a:grpSpLocks/>
            </p:cNvGrpSpPr>
            <p:nvPr/>
          </p:nvGrpSpPr>
          <p:grpSpPr bwMode="auto">
            <a:xfrm>
              <a:off x="1254" y="3040"/>
              <a:ext cx="1002" cy="528"/>
              <a:chOff x="1371" y="3064"/>
              <a:chExt cx="1002" cy="528"/>
            </a:xfrm>
          </p:grpSpPr>
          <p:sp>
            <p:nvSpPr>
              <p:cNvPr id="238637" name="Line 44"/>
              <p:cNvSpPr>
                <a:spLocks noChangeShapeType="1"/>
              </p:cNvSpPr>
              <p:nvPr/>
            </p:nvSpPr>
            <p:spPr bwMode="auto">
              <a:xfrm>
                <a:off x="1371" y="3304"/>
                <a:ext cx="100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38638" name="Oval 45"/>
              <p:cNvSpPr>
                <a:spLocks noChangeArrowheads="1"/>
              </p:cNvSpPr>
              <p:nvPr/>
            </p:nvSpPr>
            <p:spPr bwMode="auto">
              <a:xfrm>
                <a:off x="1626" y="3064"/>
                <a:ext cx="528" cy="52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639" name="Text Box 46"/>
              <p:cNvSpPr txBox="1">
                <a:spLocks noChangeArrowheads="1"/>
              </p:cNvSpPr>
              <p:nvPr/>
            </p:nvSpPr>
            <p:spPr bwMode="auto">
              <a:xfrm>
                <a:off x="1741" y="3160"/>
                <a:ext cx="317" cy="28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tx1"/>
                    </a:solidFill>
                  </a:rPr>
                  <a:t>V</a:t>
                </a:r>
              </a:p>
            </p:txBody>
          </p:sp>
        </p:grpSp>
      </p:grpSp>
      <p:sp>
        <p:nvSpPr>
          <p:cNvPr id="238652" name="Text Box 60"/>
          <p:cNvSpPr txBox="1">
            <a:spLocks noChangeArrowheads="1"/>
          </p:cNvSpPr>
          <p:nvPr/>
        </p:nvSpPr>
        <p:spPr bwMode="auto">
          <a:xfrm>
            <a:off x="0" y="1916114"/>
            <a:ext cx="4549319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/>
              <a:t>Notice that the voltages add up to the voltage across the battery – this is because the work done on each unit of charge by the battery must equal the work done by it to the bulbs.</a:t>
            </a:r>
          </a:p>
        </p:txBody>
      </p:sp>
    </p:spTree>
    <p:extLst>
      <p:ext uri="{BB962C8B-B14F-4D97-AF65-F5344CB8AC3E}">
        <p14:creationId xmlns:p14="http://schemas.microsoft.com/office/powerpoint/2010/main" val="186114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B466EC54-D420-41FF-AAAE-A7AB62FD45A7}" type="datetime1">
              <a:rPr lang="en-GB">
                <a:solidFill>
                  <a:schemeClr val="tx1"/>
                </a:solidFill>
              </a:rPr>
              <a:pPr>
                <a:defRPr/>
              </a:pPr>
              <a:t>09/06/2014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72706" name="Date Placeholder 2"/>
          <p:cNvSpPr txBox="1">
            <a:spLocks noGrp="1"/>
          </p:cNvSpPr>
          <p:nvPr/>
        </p:nvSpPr>
        <p:spPr bwMode="auto">
          <a:xfrm>
            <a:off x="8551069" y="0"/>
            <a:ext cx="22502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fld id="{86280DAB-7A5D-4BF1-A982-D69D78AB4E1E}" type="datetime1">
              <a:rPr lang="en-GB" altLang="en-US" sz="1600">
                <a:solidFill>
                  <a:schemeClr val="bg2"/>
                </a:solidFill>
              </a:rPr>
              <a:pPr algn="r" eaLnBrk="1" hangingPunct="1"/>
              <a:t>09/06/2014</a:t>
            </a:fld>
            <a:endParaRPr lang="en-GB" altLang="en-US" sz="1600">
              <a:solidFill>
                <a:schemeClr val="bg2"/>
              </a:solidFill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Voltage in a parallel circuit</a:t>
            </a:r>
          </a:p>
        </p:txBody>
      </p:sp>
      <p:sp>
        <p:nvSpPr>
          <p:cNvPr id="72708" name="Line 3"/>
          <p:cNvSpPr>
            <a:spLocks noChangeShapeType="1"/>
          </p:cNvSpPr>
          <p:nvPr/>
        </p:nvSpPr>
        <p:spPr bwMode="auto">
          <a:xfrm>
            <a:off x="765096" y="1628775"/>
            <a:ext cx="0" cy="37401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72709" name="Line 4"/>
          <p:cNvSpPr>
            <a:spLocks noChangeShapeType="1"/>
          </p:cNvSpPr>
          <p:nvPr/>
        </p:nvSpPr>
        <p:spPr bwMode="auto">
          <a:xfrm>
            <a:off x="766972" y="3508375"/>
            <a:ext cx="1078259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72710" name="Line 5"/>
          <p:cNvSpPr>
            <a:spLocks noChangeShapeType="1"/>
          </p:cNvSpPr>
          <p:nvPr/>
        </p:nvSpPr>
        <p:spPr bwMode="auto">
          <a:xfrm>
            <a:off x="2565321" y="3508375"/>
            <a:ext cx="1350169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72711" name="Line 6"/>
          <p:cNvSpPr>
            <a:spLocks noChangeShapeType="1"/>
          </p:cNvSpPr>
          <p:nvPr/>
        </p:nvSpPr>
        <p:spPr bwMode="auto">
          <a:xfrm flipV="1">
            <a:off x="3913615" y="1628775"/>
            <a:ext cx="0" cy="37401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72712" name="Line 7"/>
          <p:cNvSpPr>
            <a:spLocks noChangeShapeType="1"/>
          </p:cNvSpPr>
          <p:nvPr/>
        </p:nvSpPr>
        <p:spPr bwMode="auto">
          <a:xfrm>
            <a:off x="765096" y="1628775"/>
            <a:ext cx="1050131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72713" name="Line 8"/>
          <p:cNvSpPr>
            <a:spLocks noChangeShapeType="1"/>
          </p:cNvSpPr>
          <p:nvPr/>
        </p:nvSpPr>
        <p:spPr bwMode="auto">
          <a:xfrm flipH="1">
            <a:off x="2537193" y="1628775"/>
            <a:ext cx="137642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72714" name="Line 9"/>
          <p:cNvSpPr>
            <a:spLocks noChangeShapeType="1"/>
          </p:cNvSpPr>
          <p:nvPr/>
        </p:nvSpPr>
        <p:spPr bwMode="auto">
          <a:xfrm>
            <a:off x="1815227" y="1314451"/>
            <a:ext cx="0" cy="6270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72715" name="Rectangle 10"/>
          <p:cNvSpPr>
            <a:spLocks noChangeArrowheads="1"/>
          </p:cNvSpPr>
          <p:nvPr/>
        </p:nvSpPr>
        <p:spPr bwMode="auto">
          <a:xfrm>
            <a:off x="1946493" y="1470026"/>
            <a:ext cx="91887" cy="31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72716" name="Group 11"/>
          <p:cNvGrpSpPr>
            <a:grpSpLocks/>
          </p:cNvGrpSpPr>
          <p:nvPr/>
        </p:nvGrpSpPr>
        <p:grpSpPr bwMode="auto">
          <a:xfrm>
            <a:off x="1845231" y="3195638"/>
            <a:ext cx="740718" cy="627062"/>
            <a:chOff x="4512" y="3792"/>
            <a:chExt cx="384" cy="384"/>
          </a:xfrm>
        </p:grpSpPr>
        <p:sp>
          <p:nvSpPr>
            <p:cNvPr id="72748" name="Oval 12"/>
            <p:cNvSpPr>
              <a:spLocks noChangeArrowheads="1"/>
            </p:cNvSpPr>
            <p:nvPr/>
          </p:nvSpPr>
          <p:spPr bwMode="auto">
            <a:xfrm>
              <a:off x="4512" y="3792"/>
              <a:ext cx="384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2749" name="Line 13"/>
            <p:cNvSpPr>
              <a:spLocks noChangeShapeType="1"/>
            </p:cNvSpPr>
            <p:nvPr/>
          </p:nvSpPr>
          <p:spPr bwMode="auto">
            <a:xfrm flipV="1">
              <a:off x="4560" y="3840"/>
              <a:ext cx="288" cy="2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2750" name="Line 14"/>
            <p:cNvSpPr>
              <a:spLocks noChangeShapeType="1"/>
            </p:cNvSpPr>
            <p:nvPr/>
          </p:nvSpPr>
          <p:spPr bwMode="auto">
            <a:xfrm>
              <a:off x="4560" y="3840"/>
              <a:ext cx="288" cy="2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72717" name="Line 15"/>
          <p:cNvSpPr>
            <a:spLocks noChangeShapeType="1"/>
          </p:cNvSpPr>
          <p:nvPr/>
        </p:nvSpPr>
        <p:spPr bwMode="auto">
          <a:xfrm>
            <a:off x="2340293" y="1325563"/>
            <a:ext cx="0" cy="62706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72718" name="Rectangle 16"/>
          <p:cNvSpPr>
            <a:spLocks noChangeArrowheads="1"/>
          </p:cNvSpPr>
          <p:nvPr/>
        </p:nvSpPr>
        <p:spPr bwMode="auto">
          <a:xfrm>
            <a:off x="2471559" y="1481139"/>
            <a:ext cx="91887" cy="31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2719" name="Line 17"/>
          <p:cNvSpPr>
            <a:spLocks noChangeShapeType="1"/>
          </p:cNvSpPr>
          <p:nvPr/>
        </p:nvSpPr>
        <p:spPr bwMode="auto">
          <a:xfrm>
            <a:off x="765096" y="5368925"/>
            <a:ext cx="108013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72720" name="Group 18"/>
          <p:cNvGrpSpPr>
            <a:grpSpLocks/>
          </p:cNvGrpSpPr>
          <p:nvPr/>
        </p:nvGrpSpPr>
        <p:grpSpPr bwMode="auto">
          <a:xfrm>
            <a:off x="1845231" y="5064126"/>
            <a:ext cx="740718" cy="627063"/>
            <a:chOff x="4512" y="3792"/>
            <a:chExt cx="384" cy="384"/>
          </a:xfrm>
        </p:grpSpPr>
        <p:sp>
          <p:nvSpPr>
            <p:cNvPr id="72745" name="Oval 19"/>
            <p:cNvSpPr>
              <a:spLocks noChangeArrowheads="1"/>
            </p:cNvSpPr>
            <p:nvPr/>
          </p:nvSpPr>
          <p:spPr bwMode="auto">
            <a:xfrm>
              <a:off x="4512" y="3792"/>
              <a:ext cx="384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2746" name="Line 20"/>
            <p:cNvSpPr>
              <a:spLocks noChangeShapeType="1"/>
            </p:cNvSpPr>
            <p:nvPr/>
          </p:nvSpPr>
          <p:spPr bwMode="auto">
            <a:xfrm flipV="1">
              <a:off x="4560" y="3840"/>
              <a:ext cx="288" cy="2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2747" name="Line 21"/>
            <p:cNvSpPr>
              <a:spLocks noChangeShapeType="1"/>
            </p:cNvSpPr>
            <p:nvPr/>
          </p:nvSpPr>
          <p:spPr bwMode="auto">
            <a:xfrm>
              <a:off x="4560" y="3840"/>
              <a:ext cx="288" cy="2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72721" name="Line 22"/>
          <p:cNvSpPr>
            <a:spLocks noChangeShapeType="1"/>
          </p:cNvSpPr>
          <p:nvPr/>
        </p:nvSpPr>
        <p:spPr bwMode="auto">
          <a:xfrm flipH="1">
            <a:off x="2565321" y="5368925"/>
            <a:ext cx="1350169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77847" name="Group 23"/>
          <p:cNvGrpSpPr>
            <a:grpSpLocks/>
          </p:cNvGrpSpPr>
          <p:nvPr/>
        </p:nvGrpSpPr>
        <p:grpSpPr bwMode="auto">
          <a:xfrm>
            <a:off x="2790349" y="1358901"/>
            <a:ext cx="7200900" cy="941388"/>
            <a:chOff x="1488" y="856"/>
            <a:chExt cx="3840" cy="593"/>
          </a:xfrm>
        </p:grpSpPr>
        <p:sp>
          <p:nvSpPr>
            <p:cNvPr id="72743" name="Text Box 24"/>
            <p:cNvSpPr txBox="1">
              <a:spLocks noChangeArrowheads="1"/>
            </p:cNvSpPr>
            <p:nvPr/>
          </p:nvSpPr>
          <p:spPr bwMode="auto">
            <a:xfrm>
              <a:off x="3168" y="926"/>
              <a:ext cx="2160" cy="5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</a:rPr>
                <a:t>If the voltage across the batteries is 4V…</a:t>
              </a:r>
            </a:p>
          </p:txBody>
        </p:sp>
        <p:sp>
          <p:nvSpPr>
            <p:cNvPr id="72744" name="Freeform 25"/>
            <p:cNvSpPr>
              <a:spLocks/>
            </p:cNvSpPr>
            <p:nvPr/>
          </p:nvSpPr>
          <p:spPr bwMode="auto">
            <a:xfrm>
              <a:off x="1488" y="856"/>
              <a:ext cx="1728" cy="104"/>
            </a:xfrm>
            <a:custGeom>
              <a:avLst/>
              <a:gdLst>
                <a:gd name="T0" fmla="*/ 1728 w 1728"/>
                <a:gd name="T1" fmla="*/ 104 h 104"/>
                <a:gd name="T2" fmla="*/ 960 w 1728"/>
                <a:gd name="T3" fmla="*/ 8 h 104"/>
                <a:gd name="T4" fmla="*/ 0 w 1728"/>
                <a:gd name="T5" fmla="*/ 56 h 1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28" h="104">
                  <a:moveTo>
                    <a:pt x="1728" y="104"/>
                  </a:moveTo>
                  <a:cubicBezTo>
                    <a:pt x="1488" y="60"/>
                    <a:pt x="1248" y="16"/>
                    <a:pt x="960" y="8"/>
                  </a:cubicBezTo>
                  <a:cubicBezTo>
                    <a:pt x="672" y="0"/>
                    <a:pt x="160" y="48"/>
                    <a:pt x="0" y="56"/>
                  </a:cubicBezTo>
                </a:path>
              </a:pathLst>
            </a:custGeom>
            <a:ln>
              <a:headEnd type="none" w="med" len="med"/>
              <a:tailEnd type="stealth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77850" name="Group 26"/>
          <p:cNvGrpSpPr>
            <a:grpSpLocks/>
          </p:cNvGrpSpPr>
          <p:nvPr/>
        </p:nvGrpSpPr>
        <p:grpSpPr bwMode="auto">
          <a:xfrm>
            <a:off x="2880360" y="3195638"/>
            <a:ext cx="5400675" cy="1528762"/>
            <a:chOff x="1536" y="2013"/>
            <a:chExt cx="2880" cy="963"/>
          </a:xfrm>
        </p:grpSpPr>
        <p:sp>
          <p:nvSpPr>
            <p:cNvPr id="72741" name="Text Box 27"/>
            <p:cNvSpPr txBox="1">
              <a:spLocks noChangeArrowheads="1"/>
            </p:cNvSpPr>
            <p:nvPr/>
          </p:nvSpPr>
          <p:spPr bwMode="auto">
            <a:xfrm>
              <a:off x="2976" y="2013"/>
              <a:ext cx="1440" cy="5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</a:rPr>
                <a:t>What is the voltage here?</a:t>
              </a:r>
            </a:p>
          </p:txBody>
        </p:sp>
        <p:sp>
          <p:nvSpPr>
            <p:cNvPr id="72742" name="Freeform 28"/>
            <p:cNvSpPr>
              <a:spLocks/>
            </p:cNvSpPr>
            <p:nvPr/>
          </p:nvSpPr>
          <p:spPr bwMode="auto">
            <a:xfrm>
              <a:off x="1536" y="2304"/>
              <a:ext cx="1488" cy="672"/>
            </a:xfrm>
            <a:custGeom>
              <a:avLst/>
              <a:gdLst>
                <a:gd name="T0" fmla="*/ 1488 w 1488"/>
                <a:gd name="T1" fmla="*/ 0 h 672"/>
                <a:gd name="T2" fmla="*/ 864 w 1488"/>
                <a:gd name="T3" fmla="*/ 576 h 672"/>
                <a:gd name="T4" fmla="*/ 0 w 1488"/>
                <a:gd name="T5" fmla="*/ 576 h 6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88" h="672">
                  <a:moveTo>
                    <a:pt x="1488" y="0"/>
                  </a:moveTo>
                  <a:cubicBezTo>
                    <a:pt x="1300" y="240"/>
                    <a:pt x="1112" y="480"/>
                    <a:pt x="864" y="576"/>
                  </a:cubicBezTo>
                  <a:cubicBezTo>
                    <a:pt x="616" y="672"/>
                    <a:pt x="308" y="624"/>
                    <a:pt x="0" y="576"/>
                  </a:cubicBezTo>
                </a:path>
              </a:pathLst>
            </a:custGeom>
            <a:ln>
              <a:headEnd type="none" w="med" len="med"/>
              <a:tailEnd type="stealth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77853" name="Group 29"/>
          <p:cNvGrpSpPr>
            <a:grpSpLocks/>
          </p:cNvGrpSpPr>
          <p:nvPr/>
        </p:nvGrpSpPr>
        <p:grpSpPr bwMode="auto">
          <a:xfrm>
            <a:off x="2970371" y="5280026"/>
            <a:ext cx="4050506" cy="1425575"/>
            <a:chOff x="1584" y="3326"/>
            <a:chExt cx="2160" cy="898"/>
          </a:xfrm>
        </p:grpSpPr>
        <p:sp>
          <p:nvSpPr>
            <p:cNvPr id="72739" name="Text Box 30"/>
            <p:cNvSpPr txBox="1">
              <a:spLocks noChangeArrowheads="1"/>
            </p:cNvSpPr>
            <p:nvPr/>
          </p:nvSpPr>
          <p:spPr bwMode="auto">
            <a:xfrm>
              <a:off x="2640" y="3326"/>
              <a:ext cx="1104" cy="28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</a:rPr>
                <a:t>And here?</a:t>
              </a:r>
            </a:p>
          </p:txBody>
        </p:sp>
        <p:sp>
          <p:nvSpPr>
            <p:cNvPr id="72740" name="Freeform 31"/>
            <p:cNvSpPr>
              <a:spLocks/>
            </p:cNvSpPr>
            <p:nvPr/>
          </p:nvSpPr>
          <p:spPr bwMode="auto">
            <a:xfrm>
              <a:off x="1584" y="3552"/>
              <a:ext cx="1104" cy="672"/>
            </a:xfrm>
            <a:custGeom>
              <a:avLst/>
              <a:gdLst>
                <a:gd name="T0" fmla="*/ 608 w 1488"/>
                <a:gd name="T1" fmla="*/ 0 h 672"/>
                <a:gd name="T2" fmla="*/ 353 w 1488"/>
                <a:gd name="T3" fmla="*/ 576 h 672"/>
                <a:gd name="T4" fmla="*/ 0 w 1488"/>
                <a:gd name="T5" fmla="*/ 576 h 6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88" h="672">
                  <a:moveTo>
                    <a:pt x="1488" y="0"/>
                  </a:moveTo>
                  <a:cubicBezTo>
                    <a:pt x="1300" y="240"/>
                    <a:pt x="1112" y="480"/>
                    <a:pt x="864" y="576"/>
                  </a:cubicBezTo>
                  <a:cubicBezTo>
                    <a:pt x="616" y="672"/>
                    <a:pt x="308" y="624"/>
                    <a:pt x="0" y="576"/>
                  </a:cubicBezTo>
                </a:path>
              </a:pathLst>
            </a:custGeom>
            <a:ln>
              <a:headEnd type="none" w="med" len="med"/>
              <a:tailEnd type="stealth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77856" name="Group 32"/>
          <p:cNvGrpSpPr>
            <a:grpSpLocks/>
          </p:cNvGrpSpPr>
          <p:nvPr/>
        </p:nvGrpSpPr>
        <p:grpSpPr bwMode="auto">
          <a:xfrm>
            <a:off x="1350169" y="3508375"/>
            <a:ext cx="1620203" cy="1168400"/>
            <a:chOff x="720" y="2210"/>
            <a:chExt cx="864" cy="736"/>
          </a:xfrm>
        </p:grpSpPr>
        <p:sp>
          <p:nvSpPr>
            <p:cNvPr id="72734" name="Line 33"/>
            <p:cNvSpPr>
              <a:spLocks noChangeShapeType="1"/>
            </p:cNvSpPr>
            <p:nvPr/>
          </p:nvSpPr>
          <p:spPr bwMode="auto">
            <a:xfrm>
              <a:off x="720" y="2210"/>
              <a:ext cx="0" cy="4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2735" name="Line 34"/>
            <p:cNvSpPr>
              <a:spLocks noChangeShapeType="1"/>
            </p:cNvSpPr>
            <p:nvPr/>
          </p:nvSpPr>
          <p:spPr bwMode="auto">
            <a:xfrm>
              <a:off x="1584" y="2210"/>
              <a:ext cx="0" cy="4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2736" name="Line 35"/>
            <p:cNvSpPr>
              <a:spLocks noChangeShapeType="1"/>
            </p:cNvSpPr>
            <p:nvPr/>
          </p:nvSpPr>
          <p:spPr bwMode="auto">
            <a:xfrm>
              <a:off x="720" y="2698"/>
              <a:ext cx="86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2737" name="Oval 36"/>
            <p:cNvSpPr>
              <a:spLocks noChangeArrowheads="1"/>
            </p:cNvSpPr>
            <p:nvPr/>
          </p:nvSpPr>
          <p:spPr bwMode="auto">
            <a:xfrm>
              <a:off x="984" y="2531"/>
              <a:ext cx="415" cy="41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2738" name="Text Box 37"/>
            <p:cNvSpPr txBox="1">
              <a:spLocks noChangeArrowheads="1"/>
            </p:cNvSpPr>
            <p:nvPr/>
          </p:nvSpPr>
          <p:spPr bwMode="auto">
            <a:xfrm>
              <a:off x="1081" y="2584"/>
              <a:ext cx="249" cy="28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</a:rPr>
                <a:t>V</a:t>
              </a:r>
            </a:p>
          </p:txBody>
        </p:sp>
      </p:grpSp>
      <p:grpSp>
        <p:nvGrpSpPr>
          <p:cNvPr id="77862" name="Group 38"/>
          <p:cNvGrpSpPr>
            <a:grpSpLocks/>
          </p:cNvGrpSpPr>
          <p:nvPr/>
        </p:nvGrpSpPr>
        <p:grpSpPr bwMode="auto">
          <a:xfrm>
            <a:off x="1350169" y="5368925"/>
            <a:ext cx="1620203" cy="1168400"/>
            <a:chOff x="720" y="2210"/>
            <a:chExt cx="864" cy="736"/>
          </a:xfrm>
        </p:grpSpPr>
        <p:sp>
          <p:nvSpPr>
            <p:cNvPr id="72729" name="Line 39"/>
            <p:cNvSpPr>
              <a:spLocks noChangeShapeType="1"/>
            </p:cNvSpPr>
            <p:nvPr/>
          </p:nvSpPr>
          <p:spPr bwMode="auto">
            <a:xfrm>
              <a:off x="720" y="2210"/>
              <a:ext cx="0" cy="4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2730" name="Line 40"/>
            <p:cNvSpPr>
              <a:spLocks noChangeShapeType="1"/>
            </p:cNvSpPr>
            <p:nvPr/>
          </p:nvSpPr>
          <p:spPr bwMode="auto">
            <a:xfrm>
              <a:off x="1584" y="2210"/>
              <a:ext cx="0" cy="4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2731" name="Line 41"/>
            <p:cNvSpPr>
              <a:spLocks noChangeShapeType="1"/>
            </p:cNvSpPr>
            <p:nvPr/>
          </p:nvSpPr>
          <p:spPr bwMode="auto">
            <a:xfrm>
              <a:off x="720" y="2698"/>
              <a:ext cx="86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2732" name="Oval 42"/>
            <p:cNvSpPr>
              <a:spLocks noChangeArrowheads="1"/>
            </p:cNvSpPr>
            <p:nvPr/>
          </p:nvSpPr>
          <p:spPr bwMode="auto">
            <a:xfrm>
              <a:off x="984" y="2531"/>
              <a:ext cx="415" cy="41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72733" name="Text Box 43"/>
            <p:cNvSpPr txBox="1">
              <a:spLocks noChangeArrowheads="1"/>
            </p:cNvSpPr>
            <p:nvPr/>
          </p:nvSpPr>
          <p:spPr bwMode="auto">
            <a:xfrm>
              <a:off x="1081" y="2584"/>
              <a:ext cx="249" cy="28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</a:rPr>
                <a:t>V</a:t>
              </a:r>
            </a:p>
          </p:txBody>
        </p:sp>
      </p:grpSp>
      <p:sp>
        <p:nvSpPr>
          <p:cNvPr id="77868" name="Text Box 44"/>
          <p:cNvSpPr txBox="1">
            <a:spLocks noChangeArrowheads="1"/>
          </p:cNvSpPr>
          <p:nvPr/>
        </p:nvSpPr>
        <p:spPr bwMode="auto">
          <a:xfrm>
            <a:off x="9588074" y="5556250"/>
            <a:ext cx="943242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</a:rPr>
              <a:t>4V</a:t>
            </a:r>
          </a:p>
        </p:txBody>
      </p:sp>
      <p:sp>
        <p:nvSpPr>
          <p:cNvPr id="77869" name="Text Box 45"/>
          <p:cNvSpPr txBox="1">
            <a:spLocks noChangeArrowheads="1"/>
          </p:cNvSpPr>
          <p:nvPr/>
        </p:nvSpPr>
        <p:spPr bwMode="auto">
          <a:xfrm>
            <a:off x="9588074" y="3560763"/>
            <a:ext cx="943242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</a:rPr>
              <a:t>4V</a:t>
            </a:r>
          </a:p>
        </p:txBody>
      </p:sp>
    </p:spTree>
    <p:extLst>
      <p:ext uri="{BB962C8B-B14F-4D97-AF65-F5344CB8AC3E}">
        <p14:creationId xmlns:p14="http://schemas.microsoft.com/office/powerpoint/2010/main" val="328166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68" grpId="0" animBg="1" autoUpdateAnimBg="0"/>
      <p:bldP spid="7786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"/>
            <a:ext cx="6019800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GB" sz="3600" u="sng" dirty="0" smtClean="0"/>
              <a:t>Power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77875" y="1680150"/>
            <a:ext cx="6337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The amount of power being transferred in an electrical device is given by: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680200" y="1464250"/>
            <a:ext cx="2895600" cy="2438400"/>
            <a:chOff x="3786" y="2626"/>
            <a:chExt cx="1824" cy="1536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786" y="2626"/>
              <a:ext cx="1824" cy="1536"/>
            </a:xfrm>
            <a:prstGeom prst="flowChartExtra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418" y="2970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dirty="0">
                  <a:latin typeface="Comic Sans MS" charset="0"/>
                  <a:ea typeface="ＭＳ Ｐゴシック" charset="0"/>
                </a:rPr>
                <a:t>P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842" y="3778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dirty="0">
                  <a:latin typeface="Comic Sans MS" charset="0"/>
                  <a:ea typeface="ＭＳ Ｐゴシック" charset="0"/>
                </a:rPr>
                <a:t>I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954" y="3778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dirty="0">
                  <a:latin typeface="Comic Sans MS" charset="0"/>
                  <a:ea typeface="ＭＳ Ｐゴシック" charset="0"/>
                </a:rPr>
                <a:t>V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4266" y="3490"/>
              <a:ext cx="81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4554" y="3778"/>
              <a:ext cx="240" cy="24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4554" y="3778"/>
              <a:ext cx="240" cy="24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508125" y="2915225"/>
            <a:ext cx="3943350" cy="78483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>
                <a:latin typeface="Comic Sans MS" charset="0"/>
                <a:ea typeface="ＭＳ Ｐゴシック" charset="0"/>
              </a:rPr>
              <a:t>Power = voltage x current</a:t>
            </a:r>
          </a:p>
          <a:p>
            <a:pPr>
              <a:spcBef>
                <a:spcPct val="50000"/>
              </a:spcBef>
              <a:defRPr/>
            </a:pPr>
            <a:r>
              <a:rPr lang="en-GB">
                <a:latin typeface="Comic Sans MS" charset="0"/>
                <a:ea typeface="ＭＳ Ｐゴシック" charset="0"/>
              </a:rPr>
              <a:t>  in W      in V          in A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55663" y="4123313"/>
            <a:ext cx="886618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arenR"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How much power is transferred by a 230V fire that runs on a current of 10A?</a:t>
            </a:r>
          </a:p>
          <a:p>
            <a:pPr marL="457200" indent="-457200" algn="l">
              <a:spcBef>
                <a:spcPct val="50000"/>
              </a:spcBef>
              <a:buFontTx/>
              <a:buAutoNum type="arabicParenR"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An electric motor has a power rating of 24W.  If it runs on a 12V battery what current does it draw?</a:t>
            </a:r>
          </a:p>
          <a:p>
            <a:pPr marL="457200" indent="-457200" algn="l">
              <a:spcBef>
                <a:spcPct val="50000"/>
              </a:spcBef>
              <a:buFontTx/>
              <a:buAutoNum type="arabicParenR"/>
              <a:defRPr/>
            </a:pPr>
            <a:r>
              <a:rPr lang="en-GB" dirty="0">
                <a:latin typeface="Comic Sans MS" charset="0"/>
                <a:ea typeface="ＭＳ Ｐゴシック" charset="0"/>
              </a:rPr>
              <a:t>An average light bulb in a home has a power rating of 60W and works on 230V.  What current does it draw?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84225" y="743525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ea typeface="MS PGothic" pitchFamily="34" charset="-128"/>
              </a:rPr>
              <a:t>Power is defined as “the rate of transferring energy” and is measured in units called “Watts” (W).</a:t>
            </a:r>
          </a:p>
        </p:txBody>
      </p:sp>
    </p:spTree>
    <p:extLst>
      <p:ext uri="{BB962C8B-B14F-4D97-AF65-F5344CB8AC3E}">
        <p14:creationId xmlns:p14="http://schemas.microsoft.com/office/powerpoint/2010/main" val="294121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3" grpId="0" animBg="1" autoUpdateAnimBg="0"/>
      <p:bldP spid="14" grpId="0" autoUpdateAnimBg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"/>
            <a:ext cx="6019800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GB" sz="3600" u="sng" dirty="0" smtClean="0"/>
              <a:t>Resistance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764704"/>
            <a:ext cx="105852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r>
              <a:rPr lang="en-GB" altLang="en-US" sz="2400" dirty="0"/>
              <a:t>Resistance is measured in ohms (</a:t>
            </a:r>
            <a:r>
              <a:rPr lang="el-GR" altLang="en-US" sz="2400" dirty="0">
                <a:cs typeface="Arial" charset="0"/>
              </a:rPr>
              <a:t>Ω</a:t>
            </a:r>
            <a:r>
              <a:rPr lang="en-GB" altLang="en-US" sz="2400" dirty="0" smtClean="0"/>
              <a:t>)</a:t>
            </a:r>
            <a:endParaRPr lang="en-GB" altLang="en-US" sz="2400" dirty="0"/>
          </a:p>
          <a:p>
            <a:r>
              <a:rPr lang="en-GB" altLang="en-US" sz="2400" dirty="0"/>
              <a:t>Resistance = Potential Difference </a:t>
            </a:r>
            <a:r>
              <a:rPr lang="en-US" altLang="en-US" sz="2400" dirty="0">
                <a:cs typeface="Arial" charset="0"/>
              </a:rPr>
              <a:t>÷ </a:t>
            </a:r>
            <a:r>
              <a:rPr lang="en-GB" altLang="en-US" sz="2400" dirty="0" smtClean="0"/>
              <a:t>Current</a:t>
            </a:r>
            <a:endParaRPr lang="en-GB" altLang="en-US" sz="2400" dirty="0"/>
          </a:p>
          <a:p>
            <a:pPr>
              <a:buFontTx/>
              <a:buAutoNum type="arabicPeriod" startAt="2"/>
            </a:pPr>
            <a:r>
              <a:rPr lang="en-GB" altLang="en-US" sz="2400" dirty="0"/>
              <a:t>In a series circuit the total resistance is equal to the sum of the component resistances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78744" y="3082269"/>
            <a:ext cx="58499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</a:rPr>
              <a:t>The resistance of a component can be calculated using Ohm’s Law: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1353344" y="4423706"/>
            <a:ext cx="5565775" cy="1160463"/>
            <a:chOff x="213" y="3130"/>
            <a:chExt cx="3506" cy="731"/>
          </a:xfrm>
        </p:grpSpPr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3" y="3130"/>
              <a:ext cx="3506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 sz="2800">
                  <a:solidFill>
                    <a:schemeClr val="tx1"/>
                  </a:solidFill>
                </a:rPr>
                <a:t>Resistance    = 	Voltage (in V)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GB" altLang="en-US" sz="2800">
                  <a:solidFill>
                    <a:schemeClr val="tx1"/>
                  </a:solidFill>
                </a:rPr>
                <a:t>     (in </a:t>
              </a:r>
              <a:r>
                <a:rPr lang="en-GB" altLang="en-US" sz="2800">
                  <a:solidFill>
                    <a:schemeClr val="tx1"/>
                  </a:solidFill>
                  <a:sym typeface="Symbol" pitchFamily="18" charset="2"/>
                </a:rPr>
                <a:t>)		Current (in A)</a:t>
              </a:r>
              <a:endParaRPr lang="en-GB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2016" y="3494"/>
              <a:ext cx="1390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7025481" y="3623606"/>
            <a:ext cx="2895600" cy="2438400"/>
            <a:chOff x="3936" y="2614"/>
            <a:chExt cx="1824" cy="1536"/>
          </a:xfrm>
        </p:grpSpPr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>
              <a:off x="3936" y="2614"/>
              <a:ext cx="1824" cy="1536"/>
            </a:xfrm>
            <a:prstGeom prst="flowChartExtract">
              <a:avLst/>
            </a:prstGeom>
            <a:noFill/>
            <a:ln w="3810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4704" y="2902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 sz="280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5136" y="3766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 sz="280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4224" y="3766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 sz="280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4416" y="3478"/>
              <a:ext cx="816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V="1">
              <a:off x="4704" y="3766"/>
              <a:ext cx="240" cy="24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 flipV="1">
              <a:off x="4704" y="3766"/>
              <a:ext cx="240" cy="24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8476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"/>
            <a:ext cx="6019800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GB" sz="3600" u="sng" dirty="0" smtClean="0"/>
              <a:t>Resistance calculations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367" name="ShockwaveFlash1" r:id="rId2" imgW="8050320" imgH="5211720"/>
        </mc:Choice>
        <mc:Fallback>
          <p:control name="ShockwaveFlash1" r:id="rId2" imgW="8050320" imgH="521172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439863" y="981075"/>
                  <a:ext cx="8050212" cy="52117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847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844800" y="1294908"/>
            <a:ext cx="3690938" cy="630238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29113" y="1474296"/>
            <a:ext cx="404812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/>
              <a:t>N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903913" y="1653683"/>
            <a:ext cx="315912" cy="315913"/>
          </a:xfrm>
          <a:prstGeom prst="line">
            <a:avLst/>
          </a:prstGeom>
          <a:ln>
            <a:headEnd/>
            <a:tail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5499100" y="1653683"/>
            <a:ext cx="315913" cy="315913"/>
          </a:xfrm>
          <a:prstGeom prst="line">
            <a:avLst/>
          </a:prstGeom>
          <a:ln>
            <a:headEnd/>
            <a:tail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5049838" y="1653683"/>
            <a:ext cx="314325" cy="315913"/>
          </a:xfrm>
          <a:prstGeom prst="line">
            <a:avLst/>
          </a:prstGeom>
          <a:ln>
            <a:headEnd/>
            <a:tail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4552950" y="1653683"/>
            <a:ext cx="315913" cy="315913"/>
          </a:xfrm>
          <a:prstGeom prst="line">
            <a:avLst/>
          </a:prstGeom>
          <a:ln>
            <a:headEnd/>
            <a:tail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103688" y="1653683"/>
            <a:ext cx="315912" cy="315913"/>
          </a:xfrm>
          <a:prstGeom prst="line">
            <a:avLst/>
          </a:prstGeom>
          <a:ln>
            <a:headEnd/>
            <a:tail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654425" y="1653683"/>
            <a:ext cx="314325" cy="315913"/>
          </a:xfrm>
          <a:prstGeom prst="line">
            <a:avLst/>
          </a:prstGeom>
          <a:ln>
            <a:headEnd/>
            <a:tail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3203575" y="1653683"/>
            <a:ext cx="315913" cy="315913"/>
          </a:xfrm>
          <a:prstGeom prst="line">
            <a:avLst/>
          </a:prstGeom>
          <a:ln>
            <a:headEnd/>
            <a:tail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2754313" y="1653683"/>
            <a:ext cx="314325" cy="315913"/>
          </a:xfrm>
          <a:prstGeom prst="line">
            <a:avLst/>
          </a:prstGeom>
          <a:ln>
            <a:headEnd/>
            <a:tail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 flipV="1">
            <a:off x="2349500" y="1204421"/>
            <a:ext cx="4457700" cy="88900"/>
            <a:chOff x="640" y="714"/>
            <a:chExt cx="4565" cy="0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640" y="714"/>
              <a:ext cx="456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171" y="714"/>
              <a:ext cx="879" cy="0"/>
            </a:xfrm>
            <a:prstGeom prst="line">
              <a:avLst/>
            </a:prstGeom>
            <a:ln>
              <a:headEnd/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5410200" y="1923558"/>
            <a:ext cx="539750" cy="54133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5003800" y="1923558"/>
            <a:ext cx="541338" cy="54133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554538" y="1923558"/>
            <a:ext cx="539750" cy="54133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4059238" y="1923558"/>
            <a:ext cx="539750" cy="54133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3609975" y="1923558"/>
            <a:ext cx="539750" cy="54133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3159125" y="1923558"/>
            <a:ext cx="539750" cy="54133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2709863" y="1923558"/>
            <a:ext cx="539750" cy="54133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V="1">
            <a:off x="2259013" y="1923558"/>
            <a:ext cx="539750" cy="54133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1944688" y="2148983"/>
            <a:ext cx="3690937" cy="630238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199438" y="1113933"/>
            <a:ext cx="1846262" cy="18462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9055100" y="1204421"/>
            <a:ext cx="134938" cy="1709737"/>
            <a:chOff x="4808" y="771"/>
            <a:chExt cx="85" cy="1077"/>
          </a:xfrm>
        </p:grpSpPr>
        <p:sp>
          <p:nvSpPr>
            <p:cNvPr id="28" name="Line 27"/>
            <p:cNvSpPr>
              <a:spLocks noChangeShapeType="1"/>
            </p:cNvSpPr>
            <p:nvPr/>
          </p:nvSpPr>
          <p:spPr bwMode="auto">
            <a:xfrm flipV="1">
              <a:off x="4864" y="771"/>
              <a:ext cx="0" cy="1049"/>
            </a:xfrm>
            <a:prstGeom prst="line">
              <a:avLst/>
            </a:prstGeom>
            <a:ln>
              <a:headEnd/>
              <a:tailEnd type="triangl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808" y="1338"/>
              <a:ext cx="85" cy="51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422400" y="3318971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9144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3716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8288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2860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</a:rPr>
              <a:t>The direction of the induced current is reversed if…</a:t>
            </a:r>
          </a:p>
          <a:p>
            <a:pPr algn="l" eaLnBrk="1" hangingPunct="1">
              <a:spcBef>
                <a:spcPct val="50000"/>
              </a:spcBef>
              <a:buFontTx/>
              <a:buAutoNum type="arabicParenR"/>
            </a:pPr>
            <a:r>
              <a:rPr lang="en-GB" altLang="en-US" i="1">
                <a:solidFill>
                  <a:schemeClr val="tx1"/>
                </a:solidFill>
              </a:rPr>
              <a:t>The wire is moved in the opposite direction</a:t>
            </a:r>
          </a:p>
          <a:p>
            <a:pPr algn="l" eaLnBrk="1" hangingPunct="1">
              <a:spcBef>
                <a:spcPct val="50000"/>
              </a:spcBef>
              <a:buFontTx/>
              <a:buAutoNum type="arabicParenR"/>
            </a:pPr>
            <a:r>
              <a:rPr lang="en-GB" altLang="en-US" i="1">
                <a:solidFill>
                  <a:schemeClr val="tx1"/>
                </a:solidFill>
              </a:rPr>
              <a:t>The field is reversed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1422400" y="5074746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9144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3716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8288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2860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The size of the induced current can be increased by:</a:t>
            </a:r>
          </a:p>
          <a:p>
            <a:pPr algn="l" eaLnBrk="1" hangingPunct="1">
              <a:spcBef>
                <a:spcPct val="50000"/>
              </a:spcBef>
              <a:buFontTx/>
              <a:buAutoNum type="arabicParenR"/>
            </a:pPr>
            <a:r>
              <a:rPr lang="en-GB" altLang="en-US" i="1" dirty="0">
                <a:solidFill>
                  <a:schemeClr val="tx1"/>
                </a:solidFill>
              </a:rPr>
              <a:t>Increasing the speed of movement</a:t>
            </a:r>
          </a:p>
          <a:p>
            <a:pPr algn="l" eaLnBrk="1" hangingPunct="1">
              <a:spcBef>
                <a:spcPct val="50000"/>
              </a:spcBef>
              <a:buFontTx/>
              <a:buAutoNum type="arabicParenR"/>
            </a:pPr>
            <a:r>
              <a:rPr lang="en-GB" altLang="en-US" i="1" dirty="0">
                <a:solidFill>
                  <a:schemeClr val="tx1"/>
                </a:solidFill>
              </a:rPr>
              <a:t>Increasing the magnet strength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0" y="-38100"/>
            <a:ext cx="6019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3600" u="sng" dirty="0" smtClean="0"/>
              <a:t>Electromagnetic induction</a:t>
            </a:r>
          </a:p>
        </p:txBody>
      </p:sp>
    </p:spTree>
    <p:extLst>
      <p:ext uri="{BB962C8B-B14F-4D97-AF65-F5344CB8AC3E}">
        <p14:creationId xmlns:p14="http://schemas.microsoft.com/office/powerpoint/2010/main" val="16246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5607E-7 L -0.00261 0.249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24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24925 L -0.00261 -0.00647 " pathEditMode="relative" ptsTypes="AA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utoUpdateAnimBg="0"/>
      <p:bldP spid="3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4527550" cy="838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u="sng" dirty="0" smtClean="0"/>
              <a:t>Transformers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4932363" y="776288"/>
            <a:ext cx="0" cy="166211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932363" y="1854200"/>
            <a:ext cx="409575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932363" y="1179513"/>
            <a:ext cx="4670425" cy="1258887"/>
            <a:chOff x="1394" y="886"/>
            <a:chExt cx="2942" cy="100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394" y="891"/>
              <a:ext cx="743" cy="514"/>
            </a:xfrm>
            <a:custGeom>
              <a:avLst/>
              <a:gdLst>
                <a:gd name="T0" fmla="*/ 0 w 743"/>
                <a:gd name="T1" fmla="*/ 766 h 773"/>
                <a:gd name="T2" fmla="*/ 183 w 743"/>
                <a:gd name="T3" fmla="*/ 142 h 773"/>
                <a:gd name="T4" fmla="*/ 379 w 743"/>
                <a:gd name="T5" fmla="*/ 0 h 773"/>
                <a:gd name="T6" fmla="*/ 544 w 743"/>
                <a:gd name="T7" fmla="*/ 146 h 773"/>
                <a:gd name="T8" fmla="*/ 743 w 743"/>
                <a:gd name="T9" fmla="*/ 773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773">
                  <a:moveTo>
                    <a:pt x="0" y="766"/>
                  </a:moveTo>
                  <a:cubicBezTo>
                    <a:pt x="60" y="526"/>
                    <a:pt x="120" y="269"/>
                    <a:pt x="183" y="142"/>
                  </a:cubicBezTo>
                  <a:cubicBezTo>
                    <a:pt x="245" y="15"/>
                    <a:pt x="319" y="0"/>
                    <a:pt x="379" y="0"/>
                  </a:cubicBezTo>
                  <a:cubicBezTo>
                    <a:pt x="440" y="0"/>
                    <a:pt x="483" y="17"/>
                    <a:pt x="544" y="146"/>
                  </a:cubicBezTo>
                  <a:cubicBezTo>
                    <a:pt x="605" y="275"/>
                    <a:pt x="702" y="643"/>
                    <a:pt x="743" y="773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859" y="886"/>
              <a:ext cx="743" cy="512"/>
            </a:xfrm>
            <a:custGeom>
              <a:avLst/>
              <a:gdLst>
                <a:gd name="T0" fmla="*/ 0 w 743"/>
                <a:gd name="T1" fmla="*/ 762 h 769"/>
                <a:gd name="T2" fmla="*/ 183 w 743"/>
                <a:gd name="T3" fmla="*/ 138 h 769"/>
                <a:gd name="T4" fmla="*/ 359 w 743"/>
                <a:gd name="T5" fmla="*/ 1 h 769"/>
                <a:gd name="T6" fmla="*/ 544 w 743"/>
                <a:gd name="T7" fmla="*/ 142 h 769"/>
                <a:gd name="T8" fmla="*/ 743 w 743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769">
                  <a:moveTo>
                    <a:pt x="0" y="762"/>
                  </a:moveTo>
                  <a:cubicBezTo>
                    <a:pt x="60" y="522"/>
                    <a:pt x="123" y="265"/>
                    <a:pt x="183" y="138"/>
                  </a:cubicBezTo>
                  <a:cubicBezTo>
                    <a:pt x="243" y="11"/>
                    <a:pt x="299" y="0"/>
                    <a:pt x="359" y="1"/>
                  </a:cubicBezTo>
                  <a:cubicBezTo>
                    <a:pt x="419" y="2"/>
                    <a:pt x="480" y="14"/>
                    <a:pt x="544" y="142"/>
                  </a:cubicBezTo>
                  <a:cubicBezTo>
                    <a:pt x="608" y="270"/>
                    <a:pt x="702" y="639"/>
                    <a:pt x="743" y="769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122" y="1375"/>
              <a:ext cx="743" cy="510"/>
            </a:xfrm>
            <a:custGeom>
              <a:avLst/>
              <a:gdLst>
                <a:gd name="T0" fmla="*/ 743 w 743"/>
                <a:gd name="T1" fmla="*/ 7 h 766"/>
                <a:gd name="T2" fmla="*/ 560 w 743"/>
                <a:gd name="T3" fmla="*/ 631 h 766"/>
                <a:gd name="T4" fmla="*/ 392 w 743"/>
                <a:gd name="T5" fmla="*/ 765 h 766"/>
                <a:gd name="T6" fmla="*/ 199 w 743"/>
                <a:gd name="T7" fmla="*/ 627 h 766"/>
                <a:gd name="T8" fmla="*/ 0 w 743"/>
                <a:gd name="T9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766">
                  <a:moveTo>
                    <a:pt x="743" y="7"/>
                  </a:moveTo>
                  <a:cubicBezTo>
                    <a:pt x="683" y="247"/>
                    <a:pt x="618" y="505"/>
                    <a:pt x="560" y="631"/>
                  </a:cubicBezTo>
                  <a:cubicBezTo>
                    <a:pt x="502" y="757"/>
                    <a:pt x="452" y="766"/>
                    <a:pt x="392" y="765"/>
                  </a:cubicBezTo>
                  <a:cubicBezTo>
                    <a:pt x="332" y="764"/>
                    <a:pt x="264" y="755"/>
                    <a:pt x="199" y="627"/>
                  </a:cubicBezTo>
                  <a:cubicBezTo>
                    <a:pt x="134" y="499"/>
                    <a:pt x="41" y="130"/>
                    <a:pt x="0" y="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593" y="1375"/>
              <a:ext cx="743" cy="516"/>
            </a:xfrm>
            <a:custGeom>
              <a:avLst/>
              <a:gdLst>
                <a:gd name="T0" fmla="*/ 743 w 743"/>
                <a:gd name="T1" fmla="*/ 7 h 775"/>
                <a:gd name="T2" fmla="*/ 561 w 743"/>
                <a:gd name="T3" fmla="*/ 631 h 775"/>
                <a:gd name="T4" fmla="*/ 374 w 743"/>
                <a:gd name="T5" fmla="*/ 774 h 775"/>
                <a:gd name="T6" fmla="*/ 200 w 743"/>
                <a:gd name="T7" fmla="*/ 627 h 775"/>
                <a:gd name="T8" fmla="*/ 0 w 743"/>
                <a:gd name="T9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775">
                  <a:moveTo>
                    <a:pt x="743" y="7"/>
                  </a:moveTo>
                  <a:cubicBezTo>
                    <a:pt x="683" y="247"/>
                    <a:pt x="622" y="503"/>
                    <a:pt x="561" y="631"/>
                  </a:cubicBezTo>
                  <a:cubicBezTo>
                    <a:pt x="500" y="759"/>
                    <a:pt x="434" y="775"/>
                    <a:pt x="374" y="774"/>
                  </a:cubicBezTo>
                  <a:cubicBezTo>
                    <a:pt x="314" y="773"/>
                    <a:pt x="262" y="756"/>
                    <a:pt x="200" y="627"/>
                  </a:cubicBezTo>
                  <a:cubicBezTo>
                    <a:pt x="138" y="498"/>
                    <a:pt x="41" y="130"/>
                    <a:pt x="0" y="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59263" y="5094288"/>
            <a:ext cx="644525" cy="958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4932363" y="3203575"/>
            <a:ext cx="0" cy="13954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932363" y="3944938"/>
            <a:ext cx="409575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943475" y="3294063"/>
            <a:ext cx="4670425" cy="1260475"/>
            <a:chOff x="1394" y="886"/>
            <a:chExt cx="2942" cy="1005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394" y="891"/>
              <a:ext cx="743" cy="514"/>
            </a:xfrm>
            <a:custGeom>
              <a:avLst/>
              <a:gdLst>
                <a:gd name="T0" fmla="*/ 0 w 743"/>
                <a:gd name="T1" fmla="*/ 766 h 773"/>
                <a:gd name="T2" fmla="*/ 183 w 743"/>
                <a:gd name="T3" fmla="*/ 142 h 773"/>
                <a:gd name="T4" fmla="*/ 379 w 743"/>
                <a:gd name="T5" fmla="*/ 0 h 773"/>
                <a:gd name="T6" fmla="*/ 544 w 743"/>
                <a:gd name="T7" fmla="*/ 146 h 773"/>
                <a:gd name="T8" fmla="*/ 743 w 743"/>
                <a:gd name="T9" fmla="*/ 773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773">
                  <a:moveTo>
                    <a:pt x="0" y="766"/>
                  </a:moveTo>
                  <a:cubicBezTo>
                    <a:pt x="60" y="526"/>
                    <a:pt x="120" y="269"/>
                    <a:pt x="183" y="142"/>
                  </a:cubicBezTo>
                  <a:cubicBezTo>
                    <a:pt x="245" y="15"/>
                    <a:pt x="319" y="0"/>
                    <a:pt x="379" y="0"/>
                  </a:cubicBezTo>
                  <a:cubicBezTo>
                    <a:pt x="440" y="0"/>
                    <a:pt x="483" y="17"/>
                    <a:pt x="544" y="146"/>
                  </a:cubicBezTo>
                  <a:cubicBezTo>
                    <a:pt x="605" y="275"/>
                    <a:pt x="702" y="643"/>
                    <a:pt x="743" y="773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859" y="886"/>
              <a:ext cx="743" cy="512"/>
            </a:xfrm>
            <a:custGeom>
              <a:avLst/>
              <a:gdLst>
                <a:gd name="T0" fmla="*/ 0 w 743"/>
                <a:gd name="T1" fmla="*/ 762 h 769"/>
                <a:gd name="T2" fmla="*/ 183 w 743"/>
                <a:gd name="T3" fmla="*/ 138 h 769"/>
                <a:gd name="T4" fmla="*/ 359 w 743"/>
                <a:gd name="T5" fmla="*/ 1 h 769"/>
                <a:gd name="T6" fmla="*/ 544 w 743"/>
                <a:gd name="T7" fmla="*/ 142 h 769"/>
                <a:gd name="T8" fmla="*/ 743 w 743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769">
                  <a:moveTo>
                    <a:pt x="0" y="762"/>
                  </a:moveTo>
                  <a:cubicBezTo>
                    <a:pt x="60" y="522"/>
                    <a:pt x="123" y="265"/>
                    <a:pt x="183" y="138"/>
                  </a:cubicBezTo>
                  <a:cubicBezTo>
                    <a:pt x="243" y="11"/>
                    <a:pt x="299" y="0"/>
                    <a:pt x="359" y="1"/>
                  </a:cubicBezTo>
                  <a:cubicBezTo>
                    <a:pt x="419" y="2"/>
                    <a:pt x="480" y="14"/>
                    <a:pt x="544" y="142"/>
                  </a:cubicBezTo>
                  <a:cubicBezTo>
                    <a:pt x="608" y="270"/>
                    <a:pt x="702" y="639"/>
                    <a:pt x="743" y="769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122" y="1375"/>
              <a:ext cx="743" cy="510"/>
            </a:xfrm>
            <a:custGeom>
              <a:avLst/>
              <a:gdLst>
                <a:gd name="T0" fmla="*/ 743 w 743"/>
                <a:gd name="T1" fmla="*/ 7 h 766"/>
                <a:gd name="T2" fmla="*/ 560 w 743"/>
                <a:gd name="T3" fmla="*/ 631 h 766"/>
                <a:gd name="T4" fmla="*/ 392 w 743"/>
                <a:gd name="T5" fmla="*/ 765 h 766"/>
                <a:gd name="T6" fmla="*/ 199 w 743"/>
                <a:gd name="T7" fmla="*/ 627 h 766"/>
                <a:gd name="T8" fmla="*/ 0 w 743"/>
                <a:gd name="T9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766">
                  <a:moveTo>
                    <a:pt x="743" y="7"/>
                  </a:moveTo>
                  <a:cubicBezTo>
                    <a:pt x="683" y="247"/>
                    <a:pt x="618" y="505"/>
                    <a:pt x="560" y="631"/>
                  </a:cubicBezTo>
                  <a:cubicBezTo>
                    <a:pt x="502" y="757"/>
                    <a:pt x="452" y="766"/>
                    <a:pt x="392" y="765"/>
                  </a:cubicBezTo>
                  <a:cubicBezTo>
                    <a:pt x="332" y="764"/>
                    <a:pt x="264" y="755"/>
                    <a:pt x="199" y="627"/>
                  </a:cubicBezTo>
                  <a:cubicBezTo>
                    <a:pt x="134" y="499"/>
                    <a:pt x="41" y="130"/>
                    <a:pt x="0" y="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593" y="1375"/>
              <a:ext cx="743" cy="516"/>
            </a:xfrm>
            <a:custGeom>
              <a:avLst/>
              <a:gdLst>
                <a:gd name="T0" fmla="*/ 743 w 743"/>
                <a:gd name="T1" fmla="*/ 7 h 775"/>
                <a:gd name="T2" fmla="*/ 561 w 743"/>
                <a:gd name="T3" fmla="*/ 631 h 775"/>
                <a:gd name="T4" fmla="*/ 374 w 743"/>
                <a:gd name="T5" fmla="*/ 774 h 775"/>
                <a:gd name="T6" fmla="*/ 200 w 743"/>
                <a:gd name="T7" fmla="*/ 627 h 775"/>
                <a:gd name="T8" fmla="*/ 0 w 743"/>
                <a:gd name="T9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775">
                  <a:moveTo>
                    <a:pt x="743" y="7"/>
                  </a:moveTo>
                  <a:cubicBezTo>
                    <a:pt x="683" y="247"/>
                    <a:pt x="622" y="503"/>
                    <a:pt x="561" y="631"/>
                  </a:cubicBezTo>
                  <a:cubicBezTo>
                    <a:pt x="500" y="759"/>
                    <a:pt x="434" y="775"/>
                    <a:pt x="374" y="774"/>
                  </a:cubicBezTo>
                  <a:cubicBezTo>
                    <a:pt x="314" y="773"/>
                    <a:pt x="262" y="756"/>
                    <a:pt x="200" y="627"/>
                  </a:cubicBezTo>
                  <a:cubicBezTo>
                    <a:pt x="138" y="498"/>
                    <a:pt x="41" y="130"/>
                    <a:pt x="0" y="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078913" y="3895725"/>
            <a:ext cx="644525" cy="95885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4932363" y="5237163"/>
            <a:ext cx="1587" cy="16271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932363" y="6051550"/>
            <a:ext cx="409575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333875" y="5454650"/>
            <a:ext cx="4670425" cy="1169988"/>
            <a:chOff x="1394" y="886"/>
            <a:chExt cx="2942" cy="1005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394" y="891"/>
              <a:ext cx="743" cy="514"/>
            </a:xfrm>
            <a:custGeom>
              <a:avLst/>
              <a:gdLst>
                <a:gd name="T0" fmla="*/ 0 w 743"/>
                <a:gd name="T1" fmla="*/ 766 h 773"/>
                <a:gd name="T2" fmla="*/ 183 w 743"/>
                <a:gd name="T3" fmla="*/ 142 h 773"/>
                <a:gd name="T4" fmla="*/ 379 w 743"/>
                <a:gd name="T5" fmla="*/ 0 h 773"/>
                <a:gd name="T6" fmla="*/ 544 w 743"/>
                <a:gd name="T7" fmla="*/ 146 h 773"/>
                <a:gd name="T8" fmla="*/ 743 w 743"/>
                <a:gd name="T9" fmla="*/ 773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773">
                  <a:moveTo>
                    <a:pt x="0" y="766"/>
                  </a:moveTo>
                  <a:cubicBezTo>
                    <a:pt x="60" y="526"/>
                    <a:pt x="120" y="269"/>
                    <a:pt x="183" y="142"/>
                  </a:cubicBezTo>
                  <a:cubicBezTo>
                    <a:pt x="245" y="15"/>
                    <a:pt x="319" y="0"/>
                    <a:pt x="379" y="0"/>
                  </a:cubicBezTo>
                  <a:cubicBezTo>
                    <a:pt x="440" y="0"/>
                    <a:pt x="483" y="17"/>
                    <a:pt x="544" y="146"/>
                  </a:cubicBezTo>
                  <a:cubicBezTo>
                    <a:pt x="605" y="275"/>
                    <a:pt x="702" y="643"/>
                    <a:pt x="743" y="773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859" y="886"/>
              <a:ext cx="743" cy="512"/>
            </a:xfrm>
            <a:custGeom>
              <a:avLst/>
              <a:gdLst>
                <a:gd name="T0" fmla="*/ 0 w 743"/>
                <a:gd name="T1" fmla="*/ 762 h 769"/>
                <a:gd name="T2" fmla="*/ 183 w 743"/>
                <a:gd name="T3" fmla="*/ 138 h 769"/>
                <a:gd name="T4" fmla="*/ 359 w 743"/>
                <a:gd name="T5" fmla="*/ 1 h 769"/>
                <a:gd name="T6" fmla="*/ 544 w 743"/>
                <a:gd name="T7" fmla="*/ 142 h 769"/>
                <a:gd name="T8" fmla="*/ 743 w 743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769">
                  <a:moveTo>
                    <a:pt x="0" y="762"/>
                  </a:moveTo>
                  <a:cubicBezTo>
                    <a:pt x="60" y="522"/>
                    <a:pt x="123" y="265"/>
                    <a:pt x="183" y="138"/>
                  </a:cubicBezTo>
                  <a:cubicBezTo>
                    <a:pt x="243" y="11"/>
                    <a:pt x="299" y="0"/>
                    <a:pt x="359" y="1"/>
                  </a:cubicBezTo>
                  <a:cubicBezTo>
                    <a:pt x="419" y="2"/>
                    <a:pt x="480" y="14"/>
                    <a:pt x="544" y="142"/>
                  </a:cubicBezTo>
                  <a:cubicBezTo>
                    <a:pt x="608" y="270"/>
                    <a:pt x="702" y="639"/>
                    <a:pt x="743" y="769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122" y="1375"/>
              <a:ext cx="743" cy="510"/>
            </a:xfrm>
            <a:custGeom>
              <a:avLst/>
              <a:gdLst>
                <a:gd name="T0" fmla="*/ 743 w 743"/>
                <a:gd name="T1" fmla="*/ 7 h 766"/>
                <a:gd name="T2" fmla="*/ 560 w 743"/>
                <a:gd name="T3" fmla="*/ 631 h 766"/>
                <a:gd name="T4" fmla="*/ 392 w 743"/>
                <a:gd name="T5" fmla="*/ 765 h 766"/>
                <a:gd name="T6" fmla="*/ 199 w 743"/>
                <a:gd name="T7" fmla="*/ 627 h 766"/>
                <a:gd name="T8" fmla="*/ 0 w 743"/>
                <a:gd name="T9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766">
                  <a:moveTo>
                    <a:pt x="743" y="7"/>
                  </a:moveTo>
                  <a:cubicBezTo>
                    <a:pt x="683" y="247"/>
                    <a:pt x="618" y="505"/>
                    <a:pt x="560" y="631"/>
                  </a:cubicBezTo>
                  <a:cubicBezTo>
                    <a:pt x="502" y="757"/>
                    <a:pt x="452" y="766"/>
                    <a:pt x="392" y="765"/>
                  </a:cubicBezTo>
                  <a:cubicBezTo>
                    <a:pt x="332" y="764"/>
                    <a:pt x="264" y="755"/>
                    <a:pt x="199" y="627"/>
                  </a:cubicBezTo>
                  <a:cubicBezTo>
                    <a:pt x="134" y="499"/>
                    <a:pt x="41" y="130"/>
                    <a:pt x="0" y="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593" y="1375"/>
              <a:ext cx="743" cy="516"/>
            </a:xfrm>
            <a:custGeom>
              <a:avLst/>
              <a:gdLst>
                <a:gd name="T0" fmla="*/ 743 w 743"/>
                <a:gd name="T1" fmla="*/ 7 h 775"/>
                <a:gd name="T2" fmla="*/ 561 w 743"/>
                <a:gd name="T3" fmla="*/ 631 h 775"/>
                <a:gd name="T4" fmla="*/ 374 w 743"/>
                <a:gd name="T5" fmla="*/ 774 h 775"/>
                <a:gd name="T6" fmla="*/ 200 w 743"/>
                <a:gd name="T7" fmla="*/ 627 h 775"/>
                <a:gd name="T8" fmla="*/ 0 w 743"/>
                <a:gd name="T9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775">
                  <a:moveTo>
                    <a:pt x="743" y="7"/>
                  </a:moveTo>
                  <a:cubicBezTo>
                    <a:pt x="683" y="247"/>
                    <a:pt x="622" y="503"/>
                    <a:pt x="561" y="631"/>
                  </a:cubicBezTo>
                  <a:cubicBezTo>
                    <a:pt x="500" y="759"/>
                    <a:pt x="434" y="775"/>
                    <a:pt x="374" y="774"/>
                  </a:cubicBezTo>
                  <a:cubicBezTo>
                    <a:pt x="314" y="773"/>
                    <a:pt x="262" y="756"/>
                    <a:pt x="200" y="627"/>
                  </a:cubicBezTo>
                  <a:cubicBezTo>
                    <a:pt x="138" y="498"/>
                    <a:pt x="41" y="130"/>
                    <a:pt x="0" y="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259263" y="5364163"/>
            <a:ext cx="644525" cy="958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8262938" y="4329113"/>
            <a:ext cx="9906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/>
              <a:t>Time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8307388" y="6237288"/>
            <a:ext cx="94456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/>
              <a:t>Time</a:t>
            </a: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5516563" y="1835150"/>
            <a:ext cx="0" cy="42084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7229475" y="1050925"/>
            <a:ext cx="0" cy="58134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9028113" y="1763713"/>
            <a:ext cx="644525" cy="95885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8218488" y="2079625"/>
            <a:ext cx="90011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/>
              <a:t>Time</a:t>
            </a:r>
          </a:p>
        </p:txBody>
      </p:sp>
      <p:pic>
        <p:nvPicPr>
          <p:cNvPr id="34" name="Picture 33" descr="0008n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819150"/>
            <a:ext cx="4483100" cy="5899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4706938" y="368300"/>
            <a:ext cx="3644900" cy="3968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000"/>
              <a:t>Current through primary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706938" y="2843213"/>
            <a:ext cx="3644900" cy="3968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000"/>
              <a:t>Magnetic field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4706938" y="4868863"/>
            <a:ext cx="3644900" cy="3968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000"/>
              <a:t>Voltage induced in secondary</a:t>
            </a:r>
          </a:p>
        </p:txBody>
      </p:sp>
    </p:spTree>
    <p:extLst>
      <p:ext uri="{BB962C8B-B14F-4D97-AF65-F5344CB8AC3E}">
        <p14:creationId xmlns:p14="http://schemas.microsoft.com/office/powerpoint/2010/main" val="137078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5791200" cy="838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3200" u="sng" dirty="0" smtClean="0"/>
              <a:t>Transformers summary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509" name="ShockwaveFlash1" r:id="rId2" imgW="10801440" imgH="6029280"/>
        </mc:Choice>
        <mc:Fallback>
          <p:control name="ShockwaveFlash1" r:id="rId2" imgW="10801440" imgH="602928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620713"/>
                  <a:ext cx="10801350" cy="60293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2338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"/>
            <a:ext cx="6019800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GB" sz="3600" u="sng" dirty="0" smtClean="0"/>
              <a:t>Static electricity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851624"/>
            <a:ext cx="10224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/>
              <a:t>Static electricity is when charge “builds up” on an object and then stays “static”.  How the charge builds up depends on what materials are used: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398" name="ShockwaveFlash1" r:id="rId2" imgW="4319640" imgH="3456000"/>
        </mc:Choice>
        <mc:Fallback>
          <p:control name="ShockwaveFlash1" r:id="rId2" imgW="4319640" imgH="345600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60363" y="2349500"/>
                  <a:ext cx="4319587" cy="34559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399" name="ShockwaveFlash2" r:id="rId3" imgW="5472000" imgH="4797360"/>
        </mc:Choice>
        <mc:Fallback>
          <p:control name="ShockwaveFlash2" r:id="rId3" imgW="5472000" imgH="4797360">
            <p:pic>
              <p:nvPicPr>
                <p:cNvPr id="5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040313" y="2060575"/>
                  <a:ext cx="5472112" cy="4797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227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60115" y="717577"/>
            <a:ext cx="8534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800" dirty="0"/>
              <a:t>Transformers are used to _____ __ or step down _______.  They only work on AC because an ________ current in the primary coil causes a constantly alternating _______ ______.  This will “_____” an alternating current in the secondary coil. 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000" y="3764907"/>
            <a:ext cx="9144000" cy="46166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/>
              <a:t>Words</a:t>
            </a:r>
            <a:r>
              <a:rPr lang="en-GB" altLang="en-US" sz="2400" dirty="0"/>
              <a:t> – alternating, magnetic field, induce, step up, voltage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" y="4663542"/>
            <a:ext cx="868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dirty="0"/>
              <a:t>We can work out how much a transformer will step up or step down a voltage: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838200" y="5378301"/>
            <a:ext cx="8915400" cy="914400"/>
            <a:chOff x="144" y="3408"/>
            <a:chExt cx="5616" cy="576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92" y="3408"/>
              <a:ext cx="5568" cy="538"/>
              <a:chOff x="192" y="2880"/>
              <a:chExt cx="5568" cy="538"/>
            </a:xfrm>
          </p:grpSpPr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192" y="2880"/>
                <a:ext cx="26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altLang="en-US" sz="2000"/>
                  <a:t>Voltage across primary (V</a:t>
                </a:r>
                <a:r>
                  <a:rPr lang="en-GB" altLang="en-US" sz="2000" baseline="-25000"/>
                  <a:t>p</a:t>
                </a:r>
                <a:r>
                  <a:rPr lang="en-GB" altLang="en-US" sz="2000"/>
                  <a:t>)</a:t>
                </a:r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3264" y="3168"/>
                <a:ext cx="24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altLang="en-US" sz="2000"/>
                  <a:t>No. of turns on secondary (N</a:t>
                </a:r>
                <a:r>
                  <a:rPr lang="en-GB" altLang="en-US" sz="2000" baseline="-25000"/>
                  <a:t>s</a:t>
                </a:r>
                <a:r>
                  <a:rPr lang="en-GB" altLang="en-US" sz="2000"/>
                  <a:t>)</a:t>
                </a:r>
              </a:p>
            </p:txBody>
          </p:sp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192" y="3168"/>
                <a:ext cx="26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altLang="en-US" sz="2000"/>
                  <a:t>Voltage across secondary (V</a:t>
                </a:r>
                <a:r>
                  <a:rPr lang="en-GB" altLang="en-US" sz="2000" baseline="-25000"/>
                  <a:t>s</a:t>
                </a:r>
                <a:r>
                  <a:rPr lang="en-GB" altLang="en-US" sz="2000"/>
                  <a:t>)</a:t>
                </a:r>
              </a:p>
            </p:txBody>
          </p:sp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3264" y="2880"/>
                <a:ext cx="24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GB" altLang="en-US" sz="2000"/>
                  <a:t>No. of turns on primary (N</a:t>
                </a:r>
                <a:r>
                  <a:rPr lang="en-GB" altLang="en-US" sz="2000" baseline="-25000"/>
                  <a:t>p</a:t>
                </a:r>
                <a:r>
                  <a:rPr lang="en-GB" altLang="en-US" sz="2000"/>
                  <a:t>)</a:t>
                </a: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240" y="3168"/>
                <a:ext cx="2064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3360" y="3168"/>
                <a:ext cx="2064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2736" y="3120"/>
                <a:ext cx="19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>
                <a:off x="2736" y="3216"/>
                <a:ext cx="19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144" y="3408"/>
              <a:ext cx="5472" cy="576"/>
            </a:xfrm>
            <a:prstGeom prst="rect">
              <a:avLst/>
            </a:prstGeom>
            <a:noFill/>
            <a:ln w="1905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0"/>
            <a:ext cx="5791200" cy="838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3200" u="sng" dirty="0" smtClean="0"/>
              <a:t>Transformers summary</a:t>
            </a:r>
          </a:p>
        </p:txBody>
      </p:sp>
    </p:spTree>
    <p:extLst>
      <p:ext uri="{BB962C8B-B14F-4D97-AF65-F5344CB8AC3E}">
        <p14:creationId xmlns:p14="http://schemas.microsoft.com/office/powerpoint/2010/main" val="152001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47902B87-9080-4264-937B-5D85B5EB4885}" type="datetime1">
              <a:rPr lang="en-GB">
                <a:solidFill>
                  <a:schemeClr val="tx1"/>
                </a:solidFill>
              </a:rPr>
              <a:pPr>
                <a:defRPr/>
              </a:pPr>
              <a:t>09/06/2014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19"/>
            <a:ext cx="9721215" cy="605469"/>
          </a:xfrm>
          <a:noFill/>
        </p:spPr>
        <p:txBody>
          <a:bodyPr>
            <a:normAutofit/>
          </a:bodyPr>
          <a:lstStyle/>
          <a:p>
            <a:pPr algn="l"/>
            <a:r>
              <a:rPr lang="en-GB" altLang="en-US" sz="2800" u="sng" dirty="0" smtClean="0">
                <a:effectLst/>
              </a:rPr>
              <a:t>Some example questions</a:t>
            </a:r>
          </a:p>
        </p:txBody>
      </p:sp>
      <p:graphicFrame>
        <p:nvGraphicFramePr>
          <p:cNvPr id="2478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355349"/>
              </p:ext>
            </p:extLst>
          </p:nvPr>
        </p:nvGraphicFramePr>
        <p:xfrm>
          <a:off x="0" y="914401"/>
          <a:ext cx="10801350" cy="356711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60270"/>
                <a:gridCol w="2160270"/>
                <a:gridCol w="2160270"/>
                <a:gridCol w="2430304"/>
                <a:gridCol w="1890236"/>
              </a:tblGrid>
              <a:tr h="11430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Primary voltage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kumimoji="0" lang="en-GB" altLang="en-US" sz="200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kumimoji="0" lang="en-GB" alt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Secondary voltage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kumimoji="0" lang="en-GB" altLang="en-US" sz="20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kumimoji="0" lang="en-GB" alt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No. of turns on primary N</a:t>
                      </a:r>
                      <a:r>
                        <a:rPr kumimoji="0" lang="en-GB" altLang="en-US" sz="20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kumimoji="0" lang="en-GB" alt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No. of turns on secondary N</a:t>
                      </a:r>
                      <a:r>
                        <a:rPr kumimoji="0" lang="en-GB" altLang="en-US" sz="20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kumimoji="0" lang="en-GB" altLang="en-US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Step up or step down?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</a:tr>
              <a:tr h="5969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6V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24V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</a:tr>
              <a:tr h="5969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400,000V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200V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1,000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</a:tr>
              <a:tr h="5969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25,000V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20,000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</a:tr>
              <a:tr h="6334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230V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1,500</a:t>
                      </a:r>
                      <a:endParaRPr kumimoji="0" lang="en-GB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108013" marR="108013" horzOverflow="overflow"/>
                </a:tc>
              </a:tr>
            </a:tbl>
          </a:graphicData>
        </a:graphic>
      </p:graphicFrame>
      <p:sp>
        <p:nvSpPr>
          <p:cNvPr id="247853" name="Text Box 45"/>
          <p:cNvSpPr txBox="1">
            <a:spLocks noChangeArrowheads="1"/>
          </p:cNvSpPr>
          <p:nvPr/>
        </p:nvSpPr>
        <p:spPr bwMode="auto">
          <a:xfrm>
            <a:off x="0" y="4784726"/>
            <a:ext cx="1080135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9144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3716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8288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2860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arenR"/>
            </a:pPr>
            <a:r>
              <a:rPr lang="en-GB" altLang="en-US" sz="2000">
                <a:solidFill>
                  <a:schemeClr val="tx1"/>
                </a:solidFill>
              </a:rPr>
              <a:t>A transformer increases voltage from 10V to 30V.  What is the ratio of the number of turns on the primary coil to the number of turns on the secondary coil?</a:t>
            </a:r>
          </a:p>
          <a:p>
            <a:pPr algn="l" eaLnBrk="1" hangingPunct="1">
              <a:spcBef>
                <a:spcPct val="50000"/>
              </a:spcBef>
              <a:buFontTx/>
              <a:buAutoNum type="arabicParenR"/>
            </a:pPr>
            <a:r>
              <a:rPr lang="en-GB" altLang="en-US" sz="2000">
                <a:solidFill>
                  <a:schemeClr val="tx1"/>
                </a:solidFill>
              </a:rPr>
              <a:t>A step-down transformer has twice as many turns on the primary coil than on the secondary coil.  What will be the output (secondary) voltage if the input voltage is 50V?</a:t>
            </a:r>
          </a:p>
        </p:txBody>
      </p:sp>
    </p:spTree>
    <p:extLst>
      <p:ext uri="{BB962C8B-B14F-4D97-AF65-F5344CB8AC3E}">
        <p14:creationId xmlns:p14="http://schemas.microsoft.com/office/powerpoint/2010/main" val="24103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56492A6A-568D-4AD1-B995-3AEA88409EA7}" type="datetime1">
              <a:rPr lang="en-GB">
                <a:solidFill>
                  <a:schemeClr val="tx1"/>
                </a:solidFill>
              </a:rPr>
              <a:pPr>
                <a:defRPr/>
              </a:pPr>
              <a:t>09/06/2014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801350" cy="67945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GB" altLang="en-US" u="sng" dirty="0" smtClean="0">
                <a:effectLst/>
              </a:rPr>
              <a:t>AC Generator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0" y="3413126"/>
            <a:ext cx="548506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9144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3716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8288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2860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tx1"/>
                </a:solidFill>
              </a:rPr>
              <a:t>Induced current can be increased in 4 ways:</a:t>
            </a:r>
          </a:p>
          <a:p>
            <a:pPr algn="l" eaLnBrk="1" hangingPunct="1">
              <a:spcBef>
                <a:spcPct val="50000"/>
              </a:spcBef>
              <a:buFontTx/>
              <a:buAutoNum type="arabicParenR"/>
            </a:pPr>
            <a:r>
              <a:rPr lang="en-GB" altLang="en-US" sz="2000">
                <a:solidFill>
                  <a:schemeClr val="tx1"/>
                </a:solidFill>
              </a:rPr>
              <a:t>Increasing the speed of movement</a:t>
            </a:r>
          </a:p>
          <a:p>
            <a:pPr algn="l" eaLnBrk="1" hangingPunct="1">
              <a:spcBef>
                <a:spcPct val="50000"/>
              </a:spcBef>
              <a:buFontTx/>
              <a:buAutoNum type="arabicParenR"/>
            </a:pPr>
            <a:r>
              <a:rPr lang="en-GB" altLang="en-US" sz="2000">
                <a:solidFill>
                  <a:schemeClr val="tx1"/>
                </a:solidFill>
              </a:rPr>
              <a:t>Increasing the magnetic field strength</a:t>
            </a:r>
          </a:p>
          <a:p>
            <a:pPr algn="l" eaLnBrk="1" hangingPunct="1">
              <a:spcBef>
                <a:spcPct val="50000"/>
              </a:spcBef>
              <a:buFontTx/>
              <a:buAutoNum type="arabicParenR"/>
            </a:pPr>
            <a:r>
              <a:rPr lang="en-GB" altLang="en-US" sz="2000">
                <a:solidFill>
                  <a:schemeClr val="tx1"/>
                </a:solidFill>
              </a:rPr>
              <a:t>Increasing the number of turns on the coil</a:t>
            </a:r>
          </a:p>
          <a:p>
            <a:pPr algn="l" eaLnBrk="1" hangingPunct="1">
              <a:spcBef>
                <a:spcPct val="50000"/>
              </a:spcBef>
              <a:buFontTx/>
              <a:buAutoNum type="arabicParenR"/>
            </a:pPr>
            <a:r>
              <a:rPr lang="en-GB" altLang="en-US" sz="2000">
                <a:solidFill>
                  <a:schemeClr val="tx1"/>
                </a:solidFill>
              </a:rPr>
              <a:t>Increasing the area of the coil</a:t>
            </a:r>
          </a:p>
        </p:txBody>
      </p:sp>
      <p:sp>
        <p:nvSpPr>
          <p:cNvPr id="39" name="Line 29"/>
          <p:cNvSpPr>
            <a:spLocks noChangeShapeType="1"/>
          </p:cNvSpPr>
          <p:nvPr/>
        </p:nvSpPr>
        <p:spPr bwMode="auto">
          <a:xfrm flipV="1">
            <a:off x="6147049" y="3543383"/>
            <a:ext cx="0" cy="28797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>
            <a:off x="6147049" y="5343608"/>
            <a:ext cx="39243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5562849" y="3173495"/>
            <a:ext cx="1385888" cy="3667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y-GB" altLang="en-US" sz="1800"/>
              <a:t>Current</a:t>
            </a:r>
            <a:endParaRPr lang="en-US" altLang="en-US" sz="1800"/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8848974" y="5372183"/>
            <a:ext cx="1385888" cy="3667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y-GB" altLang="en-US" sz="1800"/>
              <a:t>Time</a:t>
            </a:r>
            <a:endParaRPr lang="en-US" altLang="en-US" sz="180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485" name="ShockwaveFlash1" r:id="rId2" imgW="5025960" imgH="2344680"/>
        </mc:Choice>
        <mc:Fallback>
          <p:control name="ShockwaveFlash1" r:id="rId2" imgW="5025960" imgH="234468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545138" y="260350"/>
                  <a:ext cx="5026025" cy="23447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309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7547DE53-B0C1-4374-BB2C-D5B811120B95}" type="datetime1">
              <a:rPr lang="en-GB">
                <a:solidFill>
                  <a:schemeClr val="tx1"/>
                </a:solidFill>
              </a:rPr>
              <a:pPr>
                <a:defRPr/>
              </a:pPr>
              <a:t>09/06/2014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0801350" cy="68421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GB" altLang="en-US" u="sng" dirty="0" smtClean="0">
                <a:effectLst/>
              </a:rPr>
              <a:t>DC and AC</a:t>
            </a:r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0" y="1162051"/>
            <a:ext cx="533316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/>
              <a:t>DC stands for “Direct Current” – the current only flows in one direction and a common example is a battery:</a:t>
            </a:r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0" y="3213100"/>
            <a:ext cx="510813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/>
              <a:t>AC stands for “Alternating Current” – the current changes direction 50 times every second (frequency = 50Hz).  In the UK mains electricity is 230V AC, not DC, as AC is easier to generate and transmit over long distances.</a:t>
            </a:r>
          </a:p>
        </p:txBody>
      </p:sp>
      <p:grpSp>
        <p:nvGrpSpPr>
          <p:cNvPr id="249861" name="Group 5"/>
          <p:cNvGrpSpPr>
            <a:grpSpLocks/>
          </p:cNvGrpSpPr>
          <p:nvPr/>
        </p:nvGrpSpPr>
        <p:grpSpPr bwMode="auto">
          <a:xfrm>
            <a:off x="6165771" y="4298950"/>
            <a:ext cx="3825478" cy="1943100"/>
            <a:chOff x="2184" y="2220"/>
            <a:chExt cx="2040" cy="1224"/>
          </a:xfrm>
        </p:grpSpPr>
        <p:grpSp>
          <p:nvGrpSpPr>
            <p:cNvPr id="249862" name="Group 6"/>
            <p:cNvGrpSpPr>
              <a:grpSpLocks/>
            </p:cNvGrpSpPr>
            <p:nvPr/>
          </p:nvGrpSpPr>
          <p:grpSpPr bwMode="auto">
            <a:xfrm>
              <a:off x="3000" y="2832"/>
              <a:ext cx="408" cy="612"/>
              <a:chOff x="3000" y="2832"/>
              <a:chExt cx="408" cy="612"/>
            </a:xfrm>
          </p:grpSpPr>
          <p:sp>
            <p:nvSpPr>
              <p:cNvPr id="249863" name="Arc 7"/>
              <p:cNvSpPr>
                <a:spLocks/>
              </p:cNvSpPr>
              <p:nvPr/>
            </p:nvSpPr>
            <p:spPr bwMode="auto">
              <a:xfrm flipV="1">
                <a:off x="3204" y="2832"/>
                <a:ext cx="204" cy="61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9864" name="Arc 8"/>
              <p:cNvSpPr>
                <a:spLocks/>
              </p:cNvSpPr>
              <p:nvPr/>
            </p:nvSpPr>
            <p:spPr bwMode="auto">
              <a:xfrm flipH="1" flipV="1">
                <a:off x="3000" y="2832"/>
                <a:ext cx="204" cy="61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9865" name="Group 9"/>
            <p:cNvGrpSpPr>
              <a:grpSpLocks/>
            </p:cNvGrpSpPr>
            <p:nvPr/>
          </p:nvGrpSpPr>
          <p:grpSpPr bwMode="auto">
            <a:xfrm flipV="1">
              <a:off x="2592" y="2220"/>
              <a:ext cx="408" cy="612"/>
              <a:chOff x="3000" y="2832"/>
              <a:chExt cx="408" cy="612"/>
            </a:xfrm>
          </p:grpSpPr>
          <p:sp>
            <p:nvSpPr>
              <p:cNvPr id="249866" name="Arc 10"/>
              <p:cNvSpPr>
                <a:spLocks/>
              </p:cNvSpPr>
              <p:nvPr/>
            </p:nvSpPr>
            <p:spPr bwMode="auto">
              <a:xfrm flipV="1">
                <a:off x="3204" y="2832"/>
                <a:ext cx="204" cy="61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9867" name="Arc 11"/>
              <p:cNvSpPr>
                <a:spLocks/>
              </p:cNvSpPr>
              <p:nvPr/>
            </p:nvSpPr>
            <p:spPr bwMode="auto">
              <a:xfrm flipH="1" flipV="1">
                <a:off x="3000" y="2832"/>
                <a:ext cx="204" cy="61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9868" name="Group 12"/>
            <p:cNvGrpSpPr>
              <a:grpSpLocks/>
            </p:cNvGrpSpPr>
            <p:nvPr/>
          </p:nvGrpSpPr>
          <p:grpSpPr bwMode="auto">
            <a:xfrm flipV="1">
              <a:off x="3408" y="2220"/>
              <a:ext cx="408" cy="612"/>
              <a:chOff x="3000" y="2832"/>
              <a:chExt cx="408" cy="612"/>
            </a:xfrm>
          </p:grpSpPr>
          <p:sp>
            <p:nvSpPr>
              <p:cNvPr id="249869" name="Arc 13"/>
              <p:cNvSpPr>
                <a:spLocks/>
              </p:cNvSpPr>
              <p:nvPr/>
            </p:nvSpPr>
            <p:spPr bwMode="auto">
              <a:xfrm flipV="1">
                <a:off x="3204" y="2832"/>
                <a:ext cx="204" cy="61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9870" name="Arc 14"/>
              <p:cNvSpPr>
                <a:spLocks/>
              </p:cNvSpPr>
              <p:nvPr/>
            </p:nvSpPr>
            <p:spPr bwMode="auto">
              <a:xfrm flipH="1" flipV="1">
                <a:off x="3000" y="2832"/>
                <a:ext cx="204" cy="61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9871" name="Group 15"/>
            <p:cNvGrpSpPr>
              <a:grpSpLocks/>
            </p:cNvGrpSpPr>
            <p:nvPr/>
          </p:nvGrpSpPr>
          <p:grpSpPr bwMode="auto">
            <a:xfrm>
              <a:off x="3816" y="2808"/>
              <a:ext cx="408" cy="612"/>
              <a:chOff x="3000" y="2832"/>
              <a:chExt cx="408" cy="612"/>
            </a:xfrm>
          </p:grpSpPr>
          <p:sp>
            <p:nvSpPr>
              <p:cNvPr id="249872" name="Arc 16"/>
              <p:cNvSpPr>
                <a:spLocks/>
              </p:cNvSpPr>
              <p:nvPr/>
            </p:nvSpPr>
            <p:spPr bwMode="auto">
              <a:xfrm flipV="1">
                <a:off x="3204" y="2832"/>
                <a:ext cx="204" cy="61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9873" name="Arc 17"/>
              <p:cNvSpPr>
                <a:spLocks/>
              </p:cNvSpPr>
              <p:nvPr/>
            </p:nvSpPr>
            <p:spPr bwMode="auto">
              <a:xfrm flipH="1" flipV="1">
                <a:off x="3000" y="2832"/>
                <a:ext cx="204" cy="61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9874" name="Group 18"/>
            <p:cNvGrpSpPr>
              <a:grpSpLocks/>
            </p:cNvGrpSpPr>
            <p:nvPr/>
          </p:nvGrpSpPr>
          <p:grpSpPr bwMode="auto">
            <a:xfrm>
              <a:off x="2184" y="2826"/>
              <a:ext cx="408" cy="612"/>
              <a:chOff x="3000" y="2832"/>
              <a:chExt cx="408" cy="612"/>
            </a:xfrm>
          </p:grpSpPr>
          <p:sp>
            <p:nvSpPr>
              <p:cNvPr id="249875" name="Arc 19"/>
              <p:cNvSpPr>
                <a:spLocks/>
              </p:cNvSpPr>
              <p:nvPr/>
            </p:nvSpPr>
            <p:spPr bwMode="auto">
              <a:xfrm flipV="1">
                <a:off x="3204" y="2832"/>
                <a:ext cx="204" cy="61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9876" name="Arc 20"/>
              <p:cNvSpPr>
                <a:spLocks/>
              </p:cNvSpPr>
              <p:nvPr/>
            </p:nvSpPr>
            <p:spPr bwMode="auto">
              <a:xfrm flipH="1" flipV="1">
                <a:off x="3000" y="2832"/>
                <a:ext cx="204" cy="61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49877" name="Line 21"/>
          <p:cNvSpPr>
            <a:spLocks noChangeShapeType="1"/>
          </p:cNvSpPr>
          <p:nvPr/>
        </p:nvSpPr>
        <p:spPr bwMode="auto">
          <a:xfrm>
            <a:off x="5333167" y="5270500"/>
            <a:ext cx="5108138" cy="0"/>
          </a:xfrm>
          <a:prstGeom prst="lin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9878" name="Line 22"/>
          <p:cNvSpPr>
            <a:spLocks noChangeShapeType="1"/>
          </p:cNvSpPr>
          <p:nvPr/>
        </p:nvSpPr>
        <p:spPr bwMode="auto">
          <a:xfrm rot="5400000">
            <a:off x="6930466" y="5244957"/>
            <a:ext cx="2271712" cy="1875"/>
          </a:xfrm>
          <a:prstGeom prst="lin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9879" name="Text Box 23"/>
          <p:cNvSpPr txBox="1">
            <a:spLocks noChangeArrowheads="1"/>
          </p:cNvSpPr>
          <p:nvPr/>
        </p:nvSpPr>
        <p:spPr bwMode="auto">
          <a:xfrm>
            <a:off x="6930866" y="3562350"/>
            <a:ext cx="2295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1/50</a:t>
            </a:r>
            <a:r>
              <a:rPr lang="en-GB" altLang="en-US" baseline="30000"/>
              <a:t>th</a:t>
            </a:r>
            <a:r>
              <a:rPr lang="en-GB" altLang="en-US"/>
              <a:t> s</a:t>
            </a:r>
          </a:p>
        </p:txBody>
      </p:sp>
      <p:sp>
        <p:nvSpPr>
          <p:cNvPr id="249880" name="Line 24"/>
          <p:cNvSpPr>
            <a:spLocks noChangeShapeType="1"/>
          </p:cNvSpPr>
          <p:nvPr/>
        </p:nvSpPr>
        <p:spPr bwMode="auto">
          <a:xfrm>
            <a:off x="7086511" y="4038600"/>
            <a:ext cx="191273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9881" name="Line 25"/>
          <p:cNvSpPr>
            <a:spLocks noChangeShapeType="1"/>
          </p:cNvSpPr>
          <p:nvPr/>
        </p:nvSpPr>
        <p:spPr bwMode="auto">
          <a:xfrm rot="5400000">
            <a:off x="8992895" y="4763150"/>
            <a:ext cx="933450" cy="18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9882" name="Text Box 26"/>
          <p:cNvSpPr txBox="1">
            <a:spLocks noChangeArrowheads="1"/>
          </p:cNvSpPr>
          <p:nvPr/>
        </p:nvSpPr>
        <p:spPr bwMode="auto">
          <a:xfrm>
            <a:off x="9361170" y="4381500"/>
            <a:ext cx="1440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230V</a:t>
            </a:r>
          </a:p>
        </p:txBody>
      </p:sp>
      <p:sp>
        <p:nvSpPr>
          <p:cNvPr id="249883" name="Line 27"/>
          <p:cNvSpPr>
            <a:spLocks noChangeShapeType="1"/>
          </p:cNvSpPr>
          <p:nvPr/>
        </p:nvSpPr>
        <p:spPr bwMode="auto">
          <a:xfrm>
            <a:off x="5333167" y="2089150"/>
            <a:ext cx="5108138" cy="0"/>
          </a:xfrm>
          <a:prstGeom prst="lin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9884" name="Line 28"/>
          <p:cNvSpPr>
            <a:spLocks noChangeShapeType="1"/>
          </p:cNvSpPr>
          <p:nvPr/>
        </p:nvSpPr>
        <p:spPr bwMode="auto">
          <a:xfrm rot="5400000">
            <a:off x="6835216" y="2158857"/>
            <a:ext cx="2462212" cy="1875"/>
          </a:xfrm>
          <a:prstGeom prst="lin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9885" name="Line 29"/>
          <p:cNvSpPr>
            <a:spLocks noChangeShapeType="1"/>
          </p:cNvSpPr>
          <p:nvPr/>
        </p:nvSpPr>
        <p:spPr bwMode="auto">
          <a:xfrm>
            <a:off x="5468183" y="1238250"/>
            <a:ext cx="483810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249886" name="Text Box 30"/>
          <p:cNvSpPr txBox="1">
            <a:spLocks noChangeArrowheads="1"/>
          </p:cNvSpPr>
          <p:nvPr/>
        </p:nvSpPr>
        <p:spPr bwMode="auto">
          <a:xfrm>
            <a:off x="7808476" y="495300"/>
            <a:ext cx="6300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/>
              <a:t>V</a:t>
            </a:r>
          </a:p>
        </p:txBody>
      </p:sp>
      <p:sp>
        <p:nvSpPr>
          <p:cNvPr id="249887" name="Text Box 31"/>
          <p:cNvSpPr txBox="1">
            <a:spLocks noChangeArrowheads="1"/>
          </p:cNvSpPr>
          <p:nvPr/>
        </p:nvSpPr>
        <p:spPr bwMode="auto">
          <a:xfrm>
            <a:off x="7853481" y="6400800"/>
            <a:ext cx="6300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/>
              <a:t>V</a:t>
            </a:r>
          </a:p>
        </p:txBody>
      </p:sp>
      <p:sp>
        <p:nvSpPr>
          <p:cNvPr id="249888" name="Text Box 32"/>
          <p:cNvSpPr txBox="1">
            <a:spLocks noChangeArrowheads="1"/>
          </p:cNvSpPr>
          <p:nvPr/>
        </p:nvSpPr>
        <p:spPr bwMode="auto">
          <a:xfrm>
            <a:off x="9676209" y="2286000"/>
            <a:ext cx="1125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/>
              <a:t>Time</a:t>
            </a:r>
          </a:p>
        </p:txBody>
      </p:sp>
      <p:sp>
        <p:nvSpPr>
          <p:cNvPr id="249889" name="Text Box 33"/>
          <p:cNvSpPr txBox="1">
            <a:spLocks noChangeArrowheads="1"/>
          </p:cNvSpPr>
          <p:nvPr/>
        </p:nvSpPr>
        <p:spPr bwMode="auto">
          <a:xfrm>
            <a:off x="10171271" y="5295900"/>
            <a:ext cx="6300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5093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autoUpdateAnimBg="0"/>
      <p:bldP spid="249860" grpId="0" autoUpdateAnimBg="0"/>
      <p:bldP spid="249879" grpId="0" autoUpdateAnimBg="0"/>
      <p:bldP spid="249880" grpId="0" animBg="1"/>
      <p:bldP spid="249881" grpId="0" animBg="1"/>
      <p:bldP spid="249882" grpId="0" autoUpdateAnimBg="0"/>
      <p:bldP spid="2498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4344" name="ShockwaveFlash1" r:id="rId2" imgW="7996320" imgH="5199120"/>
        </mc:Choice>
        <mc:Fallback>
          <p:control name="ShockwaveFlash1" r:id="rId2" imgW="7996320" imgH="519912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512888" y="549275"/>
                  <a:ext cx="7996237" cy="5199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758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"/>
            <a:ext cx="6019800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GB" sz="3600" u="sng" dirty="0" smtClean="0"/>
              <a:t>Electric current and voltage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416" name="ShockwaveFlash1" r:id="rId2" imgW="10369440" imgH="4751280"/>
        </mc:Choice>
        <mc:Fallback>
          <p:control name="ShockwaveFlash1" r:id="rId2" imgW="10369440" imgH="475128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1341438"/>
                  <a:ext cx="10369550" cy="4751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412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"/>
            <a:ext cx="6019800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GB" sz="3600" u="sng" dirty="0" smtClean="0"/>
              <a:t>The basics summary 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838200"/>
            <a:ext cx="9144000" cy="4868863"/>
            <a:chOff x="0" y="528"/>
            <a:chExt cx="5760" cy="3067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0" y="528"/>
              <a:ext cx="5760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 dirty="0">
                  <a:solidFill>
                    <a:schemeClr val="tx1"/>
                  </a:solidFill>
                  <a:cs typeface="Times New Roman" pitchFamily="18" charset="0"/>
                </a:rPr>
                <a:t>Electric current is when electrons start to flow around a circuit.  We use an _________ to measure it and it is measured in ____.</a:t>
              </a:r>
            </a:p>
            <a:p>
              <a:pPr algn="l" eaLnBrk="1" hangingPunct="1">
                <a:spcBef>
                  <a:spcPct val="50000"/>
                </a:spcBef>
              </a:pPr>
              <a:endParaRPr lang="en-GB" altLang="en-US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0" y="1776"/>
              <a:ext cx="4320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 dirty="0">
                  <a:solidFill>
                    <a:schemeClr val="tx1"/>
                  </a:solidFill>
                  <a:cs typeface="Times New Roman" pitchFamily="18" charset="0"/>
                </a:rPr>
                <a:t>Potential difference (also called _______) is how big the push on the electrons is.  We use a ________ to measure it and it is measured in ______, a unit named after Volta.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3072"/>
              <a:ext cx="57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  <a:cs typeface="Times New Roman" pitchFamily="18" charset="0"/>
                </a:rPr>
                <a:t>Resistance is anything that resists an electric current.  It is measured in _____. </a:t>
              </a:r>
              <a:endParaRPr lang="en-GB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5288" y="6092825"/>
            <a:ext cx="8424862" cy="46166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chemeClr val="tx1"/>
                </a:solidFill>
              </a:rPr>
              <a:t>Words:</a:t>
            </a:r>
            <a:r>
              <a:rPr lang="en-GB" altLang="en-US" dirty="0">
                <a:solidFill>
                  <a:schemeClr val="tx1"/>
                </a:solidFill>
              </a:rPr>
              <a:t> volts, amps, ohms, voltage, ammeter, voltmeter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1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"/>
            <a:ext cx="6019800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GB" sz="3600" u="sng" dirty="0" smtClean="0"/>
              <a:t>More basic ideas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838200" y="892076"/>
            <a:ext cx="2592388" cy="2438400"/>
            <a:chOff x="144" y="720"/>
            <a:chExt cx="1633" cy="1536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44" y="912"/>
              <a:ext cx="0" cy="1153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45" y="2064"/>
              <a:ext cx="52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056" y="2064"/>
              <a:ext cx="72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1776" y="912"/>
              <a:ext cx="0" cy="115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44" y="912"/>
              <a:ext cx="67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960" y="912"/>
              <a:ext cx="81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816" y="720"/>
              <a:ext cx="0" cy="38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912" y="816"/>
              <a:ext cx="48" cy="1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72" y="1872"/>
              <a:ext cx="384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720" y="1920"/>
              <a:ext cx="288" cy="2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720" y="1920"/>
              <a:ext cx="288" cy="2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934200" y="892076"/>
            <a:ext cx="2592388" cy="2438400"/>
            <a:chOff x="3984" y="720"/>
            <a:chExt cx="1633" cy="1536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984" y="912"/>
              <a:ext cx="0" cy="1153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3985" y="2064"/>
              <a:ext cx="52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896" y="2064"/>
              <a:ext cx="72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5616" y="912"/>
              <a:ext cx="0" cy="115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3984" y="912"/>
              <a:ext cx="62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4944" y="912"/>
              <a:ext cx="67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4608" y="720"/>
              <a:ext cx="0" cy="38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704" y="816"/>
              <a:ext cx="48" cy="1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512" y="1872"/>
              <a:ext cx="384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4560" y="1920"/>
              <a:ext cx="288" cy="2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4560" y="1920"/>
              <a:ext cx="288" cy="2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4848" y="720"/>
              <a:ext cx="0" cy="38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944" y="816"/>
              <a:ext cx="48" cy="1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810000" y="968276"/>
            <a:ext cx="3048000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</a:rPr>
              <a:t>If a battery is added the current will ________ because there is a greater _____ on the electrons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838200" y="3940076"/>
            <a:ext cx="2592388" cy="2438400"/>
            <a:chOff x="144" y="2640"/>
            <a:chExt cx="1633" cy="1536"/>
          </a:xfrm>
        </p:grpSpPr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144" y="2832"/>
              <a:ext cx="0" cy="1153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145" y="3984"/>
              <a:ext cx="52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1056" y="3984"/>
              <a:ext cx="72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V="1">
              <a:off x="1776" y="2832"/>
              <a:ext cx="0" cy="115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144" y="2832"/>
              <a:ext cx="67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flipH="1">
              <a:off x="960" y="2832"/>
              <a:ext cx="81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816" y="2640"/>
              <a:ext cx="0" cy="38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912" y="2736"/>
              <a:ext cx="48" cy="1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72" y="3792"/>
              <a:ext cx="384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V="1">
              <a:off x="720" y="3840"/>
              <a:ext cx="288" cy="2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720" y="3840"/>
              <a:ext cx="288" cy="28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6934200" y="3940076"/>
            <a:ext cx="2592388" cy="2438400"/>
            <a:chOff x="3984" y="2640"/>
            <a:chExt cx="1633" cy="1536"/>
          </a:xfrm>
        </p:grpSpPr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3984" y="2832"/>
              <a:ext cx="0" cy="1153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3985" y="3984"/>
              <a:ext cx="28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5376" y="3984"/>
              <a:ext cx="2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 flipV="1">
              <a:off x="5616" y="2832"/>
              <a:ext cx="0" cy="115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3984" y="2832"/>
              <a:ext cx="67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 flipH="1">
              <a:off x="4800" y="2832"/>
              <a:ext cx="81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4656" y="2640"/>
              <a:ext cx="0" cy="38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4752" y="2736"/>
              <a:ext cx="48" cy="1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/>
            <p:cNvGrpSpPr>
              <a:grpSpLocks/>
            </p:cNvGrpSpPr>
            <p:nvPr/>
          </p:nvGrpSpPr>
          <p:grpSpPr bwMode="auto">
            <a:xfrm>
              <a:off x="4272" y="3792"/>
              <a:ext cx="384" cy="384"/>
              <a:chOff x="4512" y="3792"/>
              <a:chExt cx="384" cy="384"/>
            </a:xfrm>
          </p:grpSpPr>
          <p:sp>
            <p:nvSpPr>
              <p:cNvPr id="58" name="Oval 52"/>
              <p:cNvSpPr>
                <a:spLocks noChangeArrowheads="1"/>
              </p:cNvSpPr>
              <p:nvPr/>
            </p:nvSpPr>
            <p:spPr bwMode="auto">
              <a:xfrm>
                <a:off x="4512" y="3792"/>
                <a:ext cx="384" cy="38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Line 53"/>
              <p:cNvSpPr>
                <a:spLocks noChangeShapeType="1"/>
              </p:cNvSpPr>
              <p:nvPr/>
            </p:nvSpPr>
            <p:spPr bwMode="auto">
              <a:xfrm flipV="1">
                <a:off x="4560" y="3840"/>
                <a:ext cx="288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Line 54"/>
              <p:cNvSpPr>
                <a:spLocks noChangeShapeType="1"/>
              </p:cNvSpPr>
              <p:nvPr/>
            </p:nvSpPr>
            <p:spPr bwMode="auto">
              <a:xfrm>
                <a:off x="4560" y="3840"/>
                <a:ext cx="288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3" name="Group 55"/>
            <p:cNvGrpSpPr>
              <a:grpSpLocks/>
            </p:cNvGrpSpPr>
            <p:nvPr/>
          </p:nvGrpSpPr>
          <p:grpSpPr bwMode="auto">
            <a:xfrm>
              <a:off x="4992" y="3792"/>
              <a:ext cx="384" cy="384"/>
              <a:chOff x="4512" y="3792"/>
              <a:chExt cx="384" cy="384"/>
            </a:xfrm>
          </p:grpSpPr>
          <p:sp>
            <p:nvSpPr>
              <p:cNvPr id="55" name="Oval 56"/>
              <p:cNvSpPr>
                <a:spLocks noChangeArrowheads="1"/>
              </p:cNvSpPr>
              <p:nvPr/>
            </p:nvSpPr>
            <p:spPr bwMode="auto">
              <a:xfrm>
                <a:off x="4512" y="3792"/>
                <a:ext cx="384" cy="38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Line 57"/>
              <p:cNvSpPr>
                <a:spLocks noChangeShapeType="1"/>
              </p:cNvSpPr>
              <p:nvPr/>
            </p:nvSpPr>
            <p:spPr bwMode="auto">
              <a:xfrm flipV="1">
                <a:off x="4560" y="3840"/>
                <a:ext cx="288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Line 58"/>
              <p:cNvSpPr>
                <a:spLocks noChangeShapeType="1"/>
              </p:cNvSpPr>
              <p:nvPr/>
            </p:nvSpPr>
            <p:spPr bwMode="auto">
              <a:xfrm>
                <a:off x="4560" y="3840"/>
                <a:ext cx="288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4" name="Line 59"/>
            <p:cNvSpPr>
              <a:spLocks noChangeShapeType="1"/>
            </p:cNvSpPr>
            <p:nvPr/>
          </p:nvSpPr>
          <p:spPr bwMode="auto">
            <a:xfrm>
              <a:off x="4656" y="3984"/>
              <a:ext cx="33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3810000" y="4016276"/>
            <a:ext cx="3048000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If a bulb is added the current will _______ because there is greater ________ in the circuit</a:t>
            </a:r>
          </a:p>
        </p:txBody>
      </p:sp>
      <p:sp>
        <p:nvSpPr>
          <p:cNvPr id="62" name="AutoShape 61"/>
          <p:cNvSpPr>
            <a:spLocks noChangeArrowheads="1"/>
          </p:cNvSpPr>
          <p:nvPr/>
        </p:nvSpPr>
        <p:spPr bwMode="auto">
          <a:xfrm>
            <a:off x="7543800" y="2492276"/>
            <a:ext cx="1066800" cy="1066800"/>
          </a:xfrm>
          <a:prstGeom prst="star32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3" name="AutoShape 62"/>
          <p:cNvSpPr>
            <a:spLocks noChangeArrowheads="1"/>
          </p:cNvSpPr>
          <p:nvPr/>
        </p:nvSpPr>
        <p:spPr bwMode="auto">
          <a:xfrm>
            <a:off x="1447800" y="2492276"/>
            <a:ext cx="1066800" cy="1066800"/>
          </a:xfrm>
          <a:prstGeom prst="star32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4" name="AutoShape 63"/>
          <p:cNvSpPr>
            <a:spLocks noChangeArrowheads="1"/>
          </p:cNvSpPr>
          <p:nvPr/>
        </p:nvSpPr>
        <p:spPr bwMode="auto">
          <a:xfrm>
            <a:off x="1447800" y="5540276"/>
            <a:ext cx="1066800" cy="1066800"/>
          </a:xfrm>
          <a:prstGeom prst="star32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5" name="AutoShape 64"/>
          <p:cNvSpPr>
            <a:spLocks noChangeArrowheads="1"/>
          </p:cNvSpPr>
          <p:nvPr/>
        </p:nvSpPr>
        <p:spPr bwMode="auto">
          <a:xfrm>
            <a:off x="7162800" y="5540276"/>
            <a:ext cx="1066800" cy="1066800"/>
          </a:xfrm>
          <a:prstGeom prst="star32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6" name="AutoShape 65"/>
          <p:cNvSpPr>
            <a:spLocks noChangeArrowheads="1"/>
          </p:cNvSpPr>
          <p:nvPr/>
        </p:nvSpPr>
        <p:spPr bwMode="auto">
          <a:xfrm>
            <a:off x="8305800" y="5540276"/>
            <a:ext cx="1066800" cy="1066800"/>
          </a:xfrm>
          <a:prstGeom prst="star32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1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 autoUpdateAnimBg="0"/>
      <p:bldP spid="61" grpId="0" animBg="1" autoUpdateAnimBg="0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"/>
            <a:ext cx="6019800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GB" sz="3600" u="sng" dirty="0" smtClean="0"/>
              <a:t>Series circuits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8440" name="ShockwaveFlash1" r:id="rId2" imgW="7996320" imgH="5199120"/>
        </mc:Choice>
        <mc:Fallback>
          <p:control name="ShockwaveFlash1" r:id="rId2" imgW="7996320" imgH="519912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655763" y="1052513"/>
                  <a:ext cx="7996237" cy="51990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847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"/>
            <a:ext cx="6019800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GB" sz="3600" u="sng" dirty="0" smtClean="0"/>
              <a:t>Parallel circuits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9464" name="ShockwaveFlash1" r:id="rId2" imgW="8051760" imgH="5237280"/>
        </mc:Choice>
        <mc:Fallback>
          <p:control name="ShockwaveFlash1" r:id="rId2" imgW="8051760" imgH="523728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439863" y="908050"/>
                  <a:ext cx="8051800" cy="52371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847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48DE3081-BCB4-4C39-A113-C3A76F77D7A3}" type="datetime1">
              <a:rPr lang="en-GB"/>
              <a:pPr>
                <a:defRPr/>
              </a:pPr>
              <a:t>09/06/2014</a:t>
            </a:fld>
            <a:endParaRPr lang="en-GB"/>
          </a:p>
        </p:txBody>
      </p:sp>
      <p:sp>
        <p:nvSpPr>
          <p:cNvPr id="66562" name="Date Placeholder 2"/>
          <p:cNvSpPr txBox="1">
            <a:spLocks noGrp="1"/>
          </p:cNvSpPr>
          <p:nvPr/>
        </p:nvSpPr>
        <p:spPr bwMode="auto">
          <a:xfrm>
            <a:off x="8551069" y="0"/>
            <a:ext cx="22502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fld id="{D5620469-1EFA-4C9E-9492-7122B4550ED6}" type="datetime1">
              <a:rPr lang="en-GB" altLang="en-US" sz="1600">
                <a:solidFill>
                  <a:schemeClr val="bg2"/>
                </a:solidFill>
              </a:rPr>
              <a:pPr algn="r" eaLnBrk="1" hangingPunct="1"/>
              <a:t>09/06/2014</a:t>
            </a:fld>
            <a:endParaRPr lang="en-GB" altLang="en-US" sz="1600">
              <a:solidFill>
                <a:schemeClr val="bg2"/>
              </a:solidFill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Current in a series circuit</a:t>
            </a:r>
          </a:p>
        </p:txBody>
      </p:sp>
      <p:grpSp>
        <p:nvGrpSpPr>
          <p:cNvPr id="66564" name="Group 3"/>
          <p:cNvGrpSpPr>
            <a:grpSpLocks/>
          </p:cNvGrpSpPr>
          <p:nvPr/>
        </p:nvGrpSpPr>
        <p:grpSpPr bwMode="auto">
          <a:xfrm>
            <a:off x="3330416" y="1752601"/>
            <a:ext cx="4320540" cy="3440113"/>
            <a:chOff x="672" y="1104"/>
            <a:chExt cx="2304" cy="2167"/>
          </a:xfrm>
        </p:grpSpPr>
        <p:sp>
          <p:nvSpPr>
            <p:cNvPr id="66578" name="Line 4"/>
            <p:cNvSpPr>
              <a:spLocks noChangeShapeType="1"/>
            </p:cNvSpPr>
            <p:nvPr/>
          </p:nvSpPr>
          <p:spPr bwMode="auto">
            <a:xfrm>
              <a:off x="672" y="1375"/>
              <a:ext cx="0" cy="162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6579" name="Line 5"/>
            <p:cNvSpPr>
              <a:spLocks noChangeShapeType="1"/>
            </p:cNvSpPr>
            <p:nvPr/>
          </p:nvSpPr>
          <p:spPr bwMode="auto">
            <a:xfrm>
              <a:off x="673" y="3000"/>
              <a:ext cx="40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6580" name="Line 6"/>
            <p:cNvSpPr>
              <a:spLocks noChangeShapeType="1"/>
            </p:cNvSpPr>
            <p:nvPr/>
          </p:nvSpPr>
          <p:spPr bwMode="auto">
            <a:xfrm>
              <a:off x="2636" y="3000"/>
              <a:ext cx="3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6581" name="Line 7"/>
            <p:cNvSpPr>
              <a:spLocks noChangeShapeType="1"/>
            </p:cNvSpPr>
            <p:nvPr/>
          </p:nvSpPr>
          <p:spPr bwMode="auto">
            <a:xfrm flipV="1">
              <a:off x="2975" y="1375"/>
              <a:ext cx="0" cy="162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6582" name="Line 8"/>
            <p:cNvSpPr>
              <a:spLocks noChangeShapeType="1"/>
            </p:cNvSpPr>
            <p:nvPr/>
          </p:nvSpPr>
          <p:spPr bwMode="auto">
            <a:xfrm>
              <a:off x="672" y="1375"/>
              <a:ext cx="76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6583" name="Line 9"/>
            <p:cNvSpPr>
              <a:spLocks noChangeShapeType="1"/>
            </p:cNvSpPr>
            <p:nvPr/>
          </p:nvSpPr>
          <p:spPr bwMode="auto">
            <a:xfrm flipH="1">
              <a:off x="1968" y="1375"/>
              <a:ext cx="100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6584" name="Line 10"/>
            <p:cNvSpPr>
              <a:spLocks noChangeShapeType="1"/>
            </p:cNvSpPr>
            <p:nvPr/>
          </p:nvSpPr>
          <p:spPr bwMode="auto">
            <a:xfrm>
              <a:off x="1440" y="1104"/>
              <a:ext cx="0" cy="54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6585" name="Rectangle 11"/>
            <p:cNvSpPr>
              <a:spLocks noChangeArrowheads="1"/>
            </p:cNvSpPr>
            <p:nvPr/>
          </p:nvSpPr>
          <p:spPr bwMode="auto">
            <a:xfrm>
              <a:off x="1536" y="1239"/>
              <a:ext cx="67" cy="27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grpSp>
          <p:nvGrpSpPr>
            <p:cNvPr id="66586" name="Group 12"/>
            <p:cNvGrpSpPr>
              <a:grpSpLocks/>
            </p:cNvGrpSpPr>
            <p:nvPr/>
          </p:nvGrpSpPr>
          <p:grpSpPr bwMode="auto">
            <a:xfrm>
              <a:off x="1078" y="2729"/>
              <a:ext cx="542" cy="542"/>
              <a:chOff x="4512" y="3792"/>
              <a:chExt cx="384" cy="384"/>
            </a:xfrm>
          </p:grpSpPr>
          <p:sp>
            <p:nvSpPr>
              <p:cNvPr id="66594" name="Oval 13"/>
              <p:cNvSpPr>
                <a:spLocks noChangeArrowheads="1"/>
              </p:cNvSpPr>
              <p:nvPr/>
            </p:nvSpPr>
            <p:spPr bwMode="auto">
              <a:xfrm>
                <a:off x="4512" y="3792"/>
                <a:ext cx="384" cy="38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595" name="Line 14"/>
              <p:cNvSpPr>
                <a:spLocks noChangeShapeType="1"/>
              </p:cNvSpPr>
              <p:nvPr/>
            </p:nvSpPr>
            <p:spPr bwMode="auto">
              <a:xfrm flipV="1">
                <a:off x="4560" y="3840"/>
                <a:ext cx="288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6596" name="Line 15"/>
              <p:cNvSpPr>
                <a:spLocks noChangeShapeType="1"/>
              </p:cNvSpPr>
              <p:nvPr/>
            </p:nvSpPr>
            <p:spPr bwMode="auto">
              <a:xfrm>
                <a:off x="4560" y="3840"/>
                <a:ext cx="288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6587" name="Group 16"/>
            <p:cNvGrpSpPr>
              <a:grpSpLocks/>
            </p:cNvGrpSpPr>
            <p:nvPr/>
          </p:nvGrpSpPr>
          <p:grpSpPr bwMode="auto">
            <a:xfrm>
              <a:off x="2094" y="2729"/>
              <a:ext cx="542" cy="542"/>
              <a:chOff x="4512" y="3792"/>
              <a:chExt cx="384" cy="384"/>
            </a:xfrm>
          </p:grpSpPr>
          <p:sp>
            <p:nvSpPr>
              <p:cNvPr id="66591" name="Oval 17"/>
              <p:cNvSpPr>
                <a:spLocks noChangeArrowheads="1"/>
              </p:cNvSpPr>
              <p:nvPr/>
            </p:nvSpPr>
            <p:spPr bwMode="auto">
              <a:xfrm>
                <a:off x="4512" y="3792"/>
                <a:ext cx="384" cy="38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592" name="Line 18"/>
              <p:cNvSpPr>
                <a:spLocks noChangeShapeType="1"/>
              </p:cNvSpPr>
              <p:nvPr/>
            </p:nvSpPr>
            <p:spPr bwMode="auto">
              <a:xfrm flipV="1">
                <a:off x="4560" y="3840"/>
                <a:ext cx="288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6593" name="Line 19"/>
              <p:cNvSpPr>
                <a:spLocks noChangeShapeType="1"/>
              </p:cNvSpPr>
              <p:nvPr/>
            </p:nvSpPr>
            <p:spPr bwMode="auto">
              <a:xfrm>
                <a:off x="4560" y="3840"/>
                <a:ext cx="288" cy="288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6588" name="Line 20"/>
            <p:cNvSpPr>
              <a:spLocks noChangeShapeType="1"/>
            </p:cNvSpPr>
            <p:nvPr/>
          </p:nvSpPr>
          <p:spPr bwMode="auto">
            <a:xfrm>
              <a:off x="1620" y="3000"/>
              <a:ext cx="47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6589" name="Line 21"/>
            <p:cNvSpPr>
              <a:spLocks noChangeShapeType="1"/>
            </p:cNvSpPr>
            <p:nvPr/>
          </p:nvSpPr>
          <p:spPr bwMode="auto">
            <a:xfrm>
              <a:off x="1824" y="1113"/>
              <a:ext cx="0" cy="54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6590" name="Rectangle 22"/>
            <p:cNvSpPr>
              <a:spLocks noChangeArrowheads="1"/>
            </p:cNvSpPr>
            <p:nvPr/>
          </p:nvSpPr>
          <p:spPr bwMode="auto">
            <a:xfrm>
              <a:off x="1920" y="1248"/>
              <a:ext cx="67" cy="27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703" name="Group 23"/>
          <p:cNvGrpSpPr>
            <a:grpSpLocks/>
          </p:cNvGrpSpPr>
          <p:nvPr/>
        </p:nvGrpSpPr>
        <p:grpSpPr bwMode="auto">
          <a:xfrm>
            <a:off x="360045" y="1219200"/>
            <a:ext cx="2790349" cy="1143000"/>
            <a:chOff x="192" y="768"/>
            <a:chExt cx="1488" cy="720"/>
          </a:xfrm>
        </p:grpSpPr>
        <p:sp>
          <p:nvSpPr>
            <p:cNvPr id="66576" name="Text Box 24"/>
            <p:cNvSpPr txBox="1">
              <a:spLocks noChangeArrowheads="1"/>
            </p:cNvSpPr>
            <p:nvPr/>
          </p:nvSpPr>
          <p:spPr bwMode="auto">
            <a:xfrm>
              <a:off x="192" y="768"/>
              <a:ext cx="1488" cy="5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 dirty="0">
                  <a:solidFill>
                    <a:schemeClr val="tx1"/>
                  </a:solidFill>
                </a:rPr>
                <a:t>If the current here is 2 amps…</a:t>
              </a:r>
            </a:p>
          </p:txBody>
        </p:sp>
        <p:sp>
          <p:nvSpPr>
            <p:cNvPr id="66577" name="AutoShape 25"/>
            <p:cNvSpPr>
              <a:spLocks noChangeArrowheads="1"/>
            </p:cNvSpPr>
            <p:nvPr/>
          </p:nvSpPr>
          <p:spPr bwMode="auto">
            <a:xfrm>
              <a:off x="1056" y="1248"/>
              <a:ext cx="576" cy="240"/>
            </a:xfrm>
            <a:prstGeom prst="rightArrow">
              <a:avLst>
                <a:gd name="adj1" fmla="val 50000"/>
                <a:gd name="adj2" fmla="val 6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706" name="Group 26"/>
          <p:cNvGrpSpPr>
            <a:grpSpLocks/>
          </p:cNvGrpSpPr>
          <p:nvPr/>
        </p:nvGrpSpPr>
        <p:grpSpPr bwMode="auto">
          <a:xfrm>
            <a:off x="7740967" y="1219202"/>
            <a:ext cx="2700338" cy="1109663"/>
            <a:chOff x="4128" y="768"/>
            <a:chExt cx="1440" cy="699"/>
          </a:xfrm>
        </p:grpSpPr>
        <p:sp>
          <p:nvSpPr>
            <p:cNvPr id="66574" name="Text Box 27"/>
            <p:cNvSpPr txBox="1">
              <a:spLocks noChangeArrowheads="1"/>
            </p:cNvSpPr>
            <p:nvPr/>
          </p:nvSpPr>
          <p:spPr bwMode="auto">
            <a:xfrm>
              <a:off x="4416" y="768"/>
              <a:ext cx="1152" cy="5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</a:rPr>
                <a:t>The current here will be…</a:t>
              </a:r>
            </a:p>
          </p:txBody>
        </p:sp>
        <p:sp>
          <p:nvSpPr>
            <p:cNvPr id="66575" name="AutoShape 28"/>
            <p:cNvSpPr>
              <a:spLocks noChangeArrowheads="1"/>
            </p:cNvSpPr>
            <p:nvPr/>
          </p:nvSpPr>
          <p:spPr bwMode="auto">
            <a:xfrm rot="8155211">
              <a:off x="4128" y="1248"/>
              <a:ext cx="305" cy="219"/>
            </a:xfrm>
            <a:prstGeom prst="rightArrow">
              <a:avLst>
                <a:gd name="adj1" fmla="val 50000"/>
                <a:gd name="adj2" fmla="val 3481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709" name="Group 29"/>
          <p:cNvGrpSpPr>
            <a:grpSpLocks/>
          </p:cNvGrpSpPr>
          <p:nvPr/>
        </p:nvGrpSpPr>
        <p:grpSpPr bwMode="auto">
          <a:xfrm>
            <a:off x="540068" y="2667001"/>
            <a:ext cx="4770596" cy="1363663"/>
            <a:chOff x="288" y="1680"/>
            <a:chExt cx="2544" cy="859"/>
          </a:xfrm>
        </p:grpSpPr>
        <p:sp>
          <p:nvSpPr>
            <p:cNvPr id="66572" name="Text Box 30"/>
            <p:cNvSpPr txBox="1">
              <a:spLocks noChangeArrowheads="1"/>
            </p:cNvSpPr>
            <p:nvPr/>
          </p:nvSpPr>
          <p:spPr bwMode="auto">
            <a:xfrm>
              <a:off x="288" y="2016"/>
              <a:ext cx="1200" cy="52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</a:rPr>
                <a:t>The current here will be…</a:t>
              </a:r>
            </a:p>
          </p:txBody>
        </p:sp>
        <p:sp>
          <p:nvSpPr>
            <p:cNvPr id="66573" name="Freeform 31"/>
            <p:cNvSpPr>
              <a:spLocks/>
            </p:cNvSpPr>
            <p:nvPr/>
          </p:nvSpPr>
          <p:spPr bwMode="auto">
            <a:xfrm>
              <a:off x="1392" y="1680"/>
              <a:ext cx="1440" cy="792"/>
            </a:xfrm>
            <a:custGeom>
              <a:avLst/>
              <a:gdLst>
                <a:gd name="T0" fmla="*/ 0 w 1440"/>
                <a:gd name="T1" fmla="*/ 720 h 792"/>
                <a:gd name="T2" fmla="*/ 1152 w 1440"/>
                <a:gd name="T3" fmla="*/ 672 h 792"/>
                <a:gd name="T4" fmla="*/ 1440 w 1440"/>
                <a:gd name="T5" fmla="*/ 0 h 7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0" h="792">
                  <a:moveTo>
                    <a:pt x="0" y="720"/>
                  </a:moveTo>
                  <a:cubicBezTo>
                    <a:pt x="456" y="756"/>
                    <a:pt x="912" y="792"/>
                    <a:pt x="1152" y="672"/>
                  </a:cubicBezTo>
                  <a:cubicBezTo>
                    <a:pt x="1392" y="552"/>
                    <a:pt x="1416" y="276"/>
                    <a:pt x="1440" y="0"/>
                  </a:cubicBezTo>
                </a:path>
              </a:pathLst>
            </a:custGeom>
            <a:ln>
              <a:headEnd type="none" w="med" len="med"/>
              <a:tailEnd type="stealth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71712" name="Group 32"/>
          <p:cNvGrpSpPr>
            <a:grpSpLocks/>
          </p:cNvGrpSpPr>
          <p:nvPr/>
        </p:nvGrpSpPr>
        <p:grpSpPr bwMode="auto">
          <a:xfrm>
            <a:off x="5411927" y="3200402"/>
            <a:ext cx="5119390" cy="1331913"/>
            <a:chOff x="2886" y="2016"/>
            <a:chExt cx="2730" cy="839"/>
          </a:xfrm>
        </p:grpSpPr>
        <p:sp>
          <p:nvSpPr>
            <p:cNvPr id="66570" name="Text Box 33"/>
            <p:cNvSpPr txBox="1">
              <a:spLocks noChangeArrowheads="1"/>
            </p:cNvSpPr>
            <p:nvPr/>
          </p:nvSpPr>
          <p:spPr bwMode="auto">
            <a:xfrm>
              <a:off x="4368" y="2016"/>
              <a:ext cx="1248" cy="75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</a:rPr>
                <a:t>And the current here will be…</a:t>
              </a:r>
            </a:p>
          </p:txBody>
        </p:sp>
        <p:sp>
          <p:nvSpPr>
            <p:cNvPr id="66571" name="Freeform 34"/>
            <p:cNvSpPr>
              <a:spLocks/>
            </p:cNvSpPr>
            <p:nvPr/>
          </p:nvSpPr>
          <p:spPr bwMode="auto">
            <a:xfrm rot="10561770">
              <a:off x="2886" y="2255"/>
              <a:ext cx="1440" cy="600"/>
            </a:xfrm>
            <a:custGeom>
              <a:avLst/>
              <a:gdLst>
                <a:gd name="T0" fmla="*/ 0 w 1440"/>
                <a:gd name="T1" fmla="*/ 313 h 792"/>
                <a:gd name="T2" fmla="*/ 1152 w 1440"/>
                <a:gd name="T3" fmla="*/ 292 h 792"/>
                <a:gd name="T4" fmla="*/ 1440 w 1440"/>
                <a:gd name="T5" fmla="*/ 0 h 7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0" h="792">
                  <a:moveTo>
                    <a:pt x="0" y="720"/>
                  </a:moveTo>
                  <a:cubicBezTo>
                    <a:pt x="456" y="756"/>
                    <a:pt x="912" y="792"/>
                    <a:pt x="1152" y="672"/>
                  </a:cubicBezTo>
                  <a:cubicBezTo>
                    <a:pt x="1392" y="552"/>
                    <a:pt x="1416" y="276"/>
                    <a:pt x="1440" y="0"/>
                  </a:cubicBezTo>
                </a:path>
              </a:pathLst>
            </a:custGeom>
            <a:ln>
              <a:headEnd type="none" w="med" len="med"/>
              <a:tailEnd type="stealth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71715" name="Text Box 35"/>
          <p:cNvSpPr txBox="1">
            <a:spLocks noChangeArrowheads="1"/>
          </p:cNvSpPr>
          <p:nvPr/>
        </p:nvSpPr>
        <p:spPr bwMode="auto">
          <a:xfrm>
            <a:off x="1080135" y="5791200"/>
            <a:ext cx="8821103" cy="94615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b="1"/>
              <a:t>In other words, the current in a series circuit is THE SAME at any point</a:t>
            </a:r>
          </a:p>
        </p:txBody>
      </p:sp>
    </p:spTree>
    <p:extLst>
      <p:ext uri="{BB962C8B-B14F-4D97-AF65-F5344CB8AC3E}">
        <p14:creationId xmlns:p14="http://schemas.microsoft.com/office/powerpoint/2010/main" val="344172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5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F1650341942445942F6FBD17B28DA0" ma:contentTypeVersion="0" ma:contentTypeDescription="Create a new document." ma:contentTypeScope="" ma:versionID="6b49303e7b8201470583dc8147ef565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B02AD7-E0FD-4611-8686-5B64311ED5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DAF2B0-4C5C-4F3D-B296-EC0587ADEC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04DFC5C-6B0E-4FA8-8355-275512E94B69}">
  <ds:schemaRefs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953</Words>
  <Application>Microsoft Office PowerPoint</Application>
  <PresentationFormat>Custom</PresentationFormat>
  <Paragraphs>151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Comic Sans MS</vt:lpstr>
      <vt:lpstr>Symbol</vt:lpstr>
      <vt:lpstr>Times New Roman</vt:lpstr>
      <vt:lpstr>Office Theme</vt:lpstr>
      <vt:lpstr>OCR 21st Century Science  Unit P5 a and b Revision </vt:lpstr>
      <vt:lpstr>Static electricity </vt:lpstr>
      <vt:lpstr>PowerPoint Presentation</vt:lpstr>
      <vt:lpstr>Electric current and voltage </vt:lpstr>
      <vt:lpstr>The basics summary </vt:lpstr>
      <vt:lpstr>More basic ideas</vt:lpstr>
      <vt:lpstr>Series circuits </vt:lpstr>
      <vt:lpstr>Parallel circuits </vt:lpstr>
      <vt:lpstr>Current in a series circuit</vt:lpstr>
      <vt:lpstr>Current in a parallel circuit</vt:lpstr>
      <vt:lpstr>Current in a parallel circuit</vt:lpstr>
      <vt:lpstr>Voltage in a series circuit</vt:lpstr>
      <vt:lpstr>Voltage in a parallel circuit</vt:lpstr>
      <vt:lpstr>Power</vt:lpstr>
      <vt:lpstr>Resistance</vt:lpstr>
      <vt:lpstr>Resistance calculations</vt:lpstr>
      <vt:lpstr>PowerPoint Presentation</vt:lpstr>
      <vt:lpstr>PowerPoint Presentation</vt:lpstr>
      <vt:lpstr>PowerPoint Presentation</vt:lpstr>
      <vt:lpstr>PowerPoint Presentation</vt:lpstr>
      <vt:lpstr>Some example questions</vt:lpstr>
      <vt:lpstr>AC Generator</vt:lpstr>
      <vt:lpstr>DC and AC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OCR 21st Century Science  Unit B4 Revision</dc:title>
  <dc:creator>user</dc:creator>
  <cp:lastModifiedBy>Kate Critchley</cp:lastModifiedBy>
  <cp:revision>39</cp:revision>
  <dcterms:created xsi:type="dcterms:W3CDTF">2014-01-20T22:42:49Z</dcterms:created>
  <dcterms:modified xsi:type="dcterms:W3CDTF">2014-06-09T12:59:30Z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0x010100AEF1650341942445942F6FBD17B28DA0</vt:lpwstr>
  </property>
</Properties>
</file>