
<file path=[Content_Types].xml><?xml version="1.0" encoding="utf-8"?>
<Types xmlns="http://schemas.openxmlformats.org/package/2006/content-types">
  <Default Extension="bin" ContentType="application/vnd.ms-office.activeX"/>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activeX/activeX13.xml" ContentType="application/vnd.ms-office.activeX+xml"/>
  <Override PartName="/ppt/activeX/activeX14.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6"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2" r:id="rId19"/>
    <p:sldId id="273" r:id="rId20"/>
    <p:sldId id="274" r:id="rId21"/>
    <p:sldId id="275" r:id="rId22"/>
    <p:sldId id="276" r:id="rId23"/>
    <p:sldId id="258" r:id="rId24"/>
    <p:sldId id="277" r:id="rId25"/>
    <p:sldId id="278" r:id="rId26"/>
    <p:sldId id="279" r:id="rId27"/>
    <p:sldId id="281" r:id="rId28"/>
    <p:sldId id="282" r:id="rId29"/>
    <p:sldId id="283" r:id="rId30"/>
    <p:sldId id="284" r:id="rId31"/>
    <p:sldId id="285" r:id="rId32"/>
    <p:sldId id="286" r:id="rId33"/>
    <p:sldId id="287" r:id="rId34"/>
  </p:sldIdLst>
  <p:sldSz cx="1080135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56" y="72"/>
      </p:cViewPr>
      <p:guideLst>
        <p:guide orient="horz" pos="2160"/>
        <p:guide pos="34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11.xml><?xml version="1.0" encoding="utf-8"?>
<ax:ocx xmlns:ax="http://schemas.microsoft.com/office/2006/activeX" xmlns:r="http://schemas.openxmlformats.org/officeDocument/2006/relationships" ax:classid="{D27CDB6E-AE6D-11CF-96B8-444553540000}" ax:persistence="persistStorage" r:id="rId1"/>
</file>

<file path=ppt/activeX/activeX12.xml><?xml version="1.0" encoding="utf-8"?>
<ax:ocx xmlns:ax="http://schemas.microsoft.com/office/2006/activeX" xmlns:r="http://schemas.openxmlformats.org/officeDocument/2006/relationships" ax:classid="{D27CDB6E-AE6D-11CF-96B8-444553540000}" ax:persistence="persistStorage" r:id="rId1"/>
</file>

<file path=ppt/activeX/activeX13.xml><?xml version="1.0" encoding="utf-8"?>
<ax:ocx xmlns:ax="http://schemas.microsoft.com/office/2006/activeX" xmlns:r="http://schemas.openxmlformats.org/officeDocument/2006/relationships" ax:classid="{D27CDB6E-AE6D-11CF-96B8-444553540000}" ax:persistence="persistStorage" r:id="rId1"/>
</file>

<file path=ppt/activeX/activeX14.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B7A529-0250-4519-94A9-C2F6860F4366}" type="datetimeFigureOut">
              <a:rPr lang="en-GB" smtClean="0"/>
              <a:t>10/04/2014</a:t>
            </a:fld>
            <a:endParaRPr lang="en-GB"/>
          </a:p>
        </p:txBody>
      </p:sp>
      <p:sp>
        <p:nvSpPr>
          <p:cNvPr id="4" name="Slide Image Placeholder 3"/>
          <p:cNvSpPr>
            <a:spLocks noGrp="1" noRot="1" noChangeAspect="1"/>
          </p:cNvSpPr>
          <p:nvPr>
            <p:ph type="sldImg" idx="2"/>
          </p:nvPr>
        </p:nvSpPr>
        <p:spPr>
          <a:xfrm>
            <a:off x="728663" y="685800"/>
            <a:ext cx="540067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D22520-5879-4374-8E83-8CCBC81EB398}" type="slidenum">
              <a:rPr lang="en-GB" smtClean="0"/>
              <a:t>‹#›</a:t>
            </a:fld>
            <a:endParaRPr lang="en-GB"/>
          </a:p>
        </p:txBody>
      </p:sp>
    </p:spTree>
    <p:extLst>
      <p:ext uri="{BB962C8B-B14F-4D97-AF65-F5344CB8AC3E}">
        <p14:creationId xmlns:p14="http://schemas.microsoft.com/office/powerpoint/2010/main" val="2734723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74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E8B294BA-1210-4708-80CF-F20F87C16306}" type="slidenum">
              <a:rPr lang="en-GB">
                <a:solidFill>
                  <a:prstClr val="black"/>
                </a:solidFill>
              </a:rPr>
              <a:pPr>
                <a:defRPr/>
              </a:pPr>
              <a:t>29</a:t>
            </a:fld>
            <a:endParaRPr lang="en-GB">
              <a:solidFill>
                <a:prstClr val="black"/>
              </a:solidFill>
            </a:endParaRPr>
          </a:p>
        </p:txBody>
      </p:sp>
    </p:spTree>
    <p:extLst>
      <p:ext uri="{BB962C8B-B14F-4D97-AF65-F5344CB8AC3E}">
        <p14:creationId xmlns:p14="http://schemas.microsoft.com/office/powerpoint/2010/main" val="2137307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CE5A740D-1885-48ED-8CEE-49EC756681D5}" type="slidenum">
              <a:rPr lang="en-GB">
                <a:solidFill>
                  <a:prstClr val="black"/>
                </a:solidFill>
              </a:rPr>
              <a:pPr>
                <a:defRPr/>
              </a:pPr>
              <a:t>30</a:t>
            </a:fld>
            <a:endParaRPr lang="en-GB">
              <a:solidFill>
                <a:prstClr val="black"/>
              </a:solidFill>
            </a:endParaRPr>
          </a:p>
        </p:txBody>
      </p:sp>
    </p:spTree>
    <p:extLst>
      <p:ext uri="{BB962C8B-B14F-4D97-AF65-F5344CB8AC3E}">
        <p14:creationId xmlns:p14="http://schemas.microsoft.com/office/powerpoint/2010/main" val="1283485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0101" y="2130426"/>
            <a:ext cx="9181148"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620203" y="3886200"/>
            <a:ext cx="756094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1CD929E-5BBD-48C8-AA6E-F0C4D853BA12}" type="datetimeFigureOut">
              <a:rPr lang="en-GB" smtClean="0"/>
              <a:t>10/04/2014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33C51E-C87C-4809-99C0-5BCE15692F9D}" type="slidenum">
              <a:rPr lang="en-GB" smtClean="0"/>
              <a:t>‹#›</a:t>
            </a:fld>
            <a:endParaRPr lang="en-GB"/>
          </a:p>
        </p:txBody>
      </p:sp>
    </p:spTree>
    <p:extLst>
      <p:ext uri="{BB962C8B-B14F-4D97-AF65-F5344CB8AC3E}">
        <p14:creationId xmlns:p14="http://schemas.microsoft.com/office/powerpoint/2010/main" val="4098222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CD929E-5BBD-48C8-AA6E-F0C4D853BA12}" type="datetimeFigureOut">
              <a:rPr lang="en-GB" smtClean="0"/>
              <a:t>10/04/2014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33C51E-C87C-4809-99C0-5BCE15692F9D}" type="slidenum">
              <a:rPr lang="en-GB" smtClean="0"/>
              <a:t>‹#›</a:t>
            </a:fld>
            <a:endParaRPr lang="en-GB"/>
          </a:p>
        </p:txBody>
      </p:sp>
    </p:spTree>
    <p:extLst>
      <p:ext uri="{BB962C8B-B14F-4D97-AF65-F5344CB8AC3E}">
        <p14:creationId xmlns:p14="http://schemas.microsoft.com/office/powerpoint/2010/main" val="466485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30979" y="274639"/>
            <a:ext cx="2430304"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40067" y="274639"/>
            <a:ext cx="7110889"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CD929E-5BBD-48C8-AA6E-F0C4D853BA12}" type="datetimeFigureOut">
              <a:rPr lang="en-GB" smtClean="0"/>
              <a:t>10/04/2014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33C51E-C87C-4809-99C0-5BCE15692F9D}" type="slidenum">
              <a:rPr lang="en-GB" smtClean="0"/>
              <a:t>‹#›</a:t>
            </a:fld>
            <a:endParaRPr lang="en-GB"/>
          </a:p>
        </p:txBody>
      </p:sp>
    </p:spTree>
    <p:extLst>
      <p:ext uri="{BB962C8B-B14F-4D97-AF65-F5344CB8AC3E}">
        <p14:creationId xmlns:p14="http://schemas.microsoft.com/office/powerpoint/2010/main" val="195319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CD929E-5BBD-48C8-AA6E-F0C4D853BA12}" type="datetimeFigureOut">
              <a:rPr lang="en-GB" smtClean="0"/>
              <a:t>10/04/2014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33C51E-C87C-4809-99C0-5BCE15692F9D}" type="slidenum">
              <a:rPr lang="en-GB" smtClean="0"/>
              <a:t>‹#›</a:t>
            </a:fld>
            <a:endParaRPr lang="en-GB"/>
          </a:p>
        </p:txBody>
      </p:sp>
    </p:spTree>
    <p:extLst>
      <p:ext uri="{BB962C8B-B14F-4D97-AF65-F5344CB8AC3E}">
        <p14:creationId xmlns:p14="http://schemas.microsoft.com/office/powerpoint/2010/main" val="2970274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3232" y="4406901"/>
            <a:ext cx="9181148"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53232" y="2906713"/>
            <a:ext cx="918114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CD929E-5BBD-48C8-AA6E-F0C4D853BA12}" type="datetimeFigureOut">
              <a:rPr lang="en-GB" smtClean="0"/>
              <a:t>10/04/2014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33C51E-C87C-4809-99C0-5BCE15692F9D}" type="slidenum">
              <a:rPr lang="en-GB" smtClean="0"/>
              <a:t>‹#›</a:t>
            </a:fld>
            <a:endParaRPr lang="en-GB"/>
          </a:p>
        </p:txBody>
      </p:sp>
    </p:spTree>
    <p:extLst>
      <p:ext uri="{BB962C8B-B14F-4D97-AF65-F5344CB8AC3E}">
        <p14:creationId xmlns:p14="http://schemas.microsoft.com/office/powerpoint/2010/main" val="2061474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40068" y="1600201"/>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90686" y="1600201"/>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1CD929E-5BBD-48C8-AA6E-F0C4D853BA12}" type="datetimeFigureOut">
              <a:rPr lang="en-GB" smtClean="0"/>
              <a:t>10/04/2014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33C51E-C87C-4809-99C0-5BCE15692F9D}" type="slidenum">
              <a:rPr lang="en-GB" smtClean="0"/>
              <a:t>‹#›</a:t>
            </a:fld>
            <a:endParaRPr lang="en-GB"/>
          </a:p>
        </p:txBody>
      </p:sp>
    </p:spTree>
    <p:extLst>
      <p:ext uri="{BB962C8B-B14F-4D97-AF65-F5344CB8AC3E}">
        <p14:creationId xmlns:p14="http://schemas.microsoft.com/office/powerpoint/2010/main" val="962539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40068" y="1535113"/>
            <a:ext cx="47724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0068" y="2174875"/>
            <a:ext cx="47724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86936" y="1535113"/>
            <a:ext cx="47743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86936" y="2174875"/>
            <a:ext cx="47743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1CD929E-5BBD-48C8-AA6E-F0C4D853BA12}" type="datetimeFigureOut">
              <a:rPr lang="en-GB" smtClean="0"/>
              <a:t>10/04/2014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33C51E-C87C-4809-99C0-5BCE15692F9D}" type="slidenum">
              <a:rPr lang="en-GB" smtClean="0"/>
              <a:t>‹#›</a:t>
            </a:fld>
            <a:endParaRPr lang="en-GB"/>
          </a:p>
        </p:txBody>
      </p:sp>
    </p:spTree>
    <p:extLst>
      <p:ext uri="{BB962C8B-B14F-4D97-AF65-F5344CB8AC3E}">
        <p14:creationId xmlns:p14="http://schemas.microsoft.com/office/powerpoint/2010/main" val="1601647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1CD929E-5BBD-48C8-AA6E-F0C4D853BA12}" type="datetimeFigureOut">
              <a:rPr lang="en-GB" smtClean="0"/>
              <a:t>10/04/2014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33C51E-C87C-4809-99C0-5BCE15692F9D}" type="slidenum">
              <a:rPr lang="en-GB" smtClean="0"/>
              <a:t>‹#›</a:t>
            </a:fld>
            <a:endParaRPr lang="en-GB"/>
          </a:p>
        </p:txBody>
      </p:sp>
    </p:spTree>
    <p:extLst>
      <p:ext uri="{BB962C8B-B14F-4D97-AF65-F5344CB8AC3E}">
        <p14:creationId xmlns:p14="http://schemas.microsoft.com/office/powerpoint/2010/main" val="3086938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D929E-5BBD-48C8-AA6E-F0C4D853BA12}" type="datetimeFigureOut">
              <a:rPr lang="en-GB" smtClean="0"/>
              <a:t>10/04/2014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33C51E-C87C-4809-99C0-5BCE15692F9D}" type="slidenum">
              <a:rPr lang="en-GB" smtClean="0"/>
              <a:t>‹#›</a:t>
            </a:fld>
            <a:endParaRPr lang="en-GB"/>
          </a:p>
        </p:txBody>
      </p:sp>
    </p:spTree>
    <p:extLst>
      <p:ext uri="{BB962C8B-B14F-4D97-AF65-F5344CB8AC3E}">
        <p14:creationId xmlns:p14="http://schemas.microsoft.com/office/powerpoint/2010/main" val="247390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0068" y="273050"/>
            <a:ext cx="3553570"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223028" y="273051"/>
            <a:ext cx="60382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40068" y="1435101"/>
            <a:ext cx="355357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D929E-5BBD-48C8-AA6E-F0C4D853BA12}" type="datetimeFigureOut">
              <a:rPr lang="en-GB" smtClean="0"/>
              <a:t>10/04/2014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33C51E-C87C-4809-99C0-5BCE15692F9D}" type="slidenum">
              <a:rPr lang="en-GB" smtClean="0"/>
              <a:t>‹#›</a:t>
            </a:fld>
            <a:endParaRPr lang="en-GB"/>
          </a:p>
        </p:txBody>
      </p:sp>
    </p:spTree>
    <p:extLst>
      <p:ext uri="{BB962C8B-B14F-4D97-AF65-F5344CB8AC3E}">
        <p14:creationId xmlns:p14="http://schemas.microsoft.com/office/powerpoint/2010/main" val="1027442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17140" y="4800600"/>
            <a:ext cx="648081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117140" y="612775"/>
            <a:ext cx="64808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117140" y="5367338"/>
            <a:ext cx="64808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D929E-5BBD-48C8-AA6E-F0C4D853BA12}" type="datetimeFigureOut">
              <a:rPr lang="en-GB" smtClean="0"/>
              <a:t>10/04/2014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33C51E-C87C-4809-99C0-5BCE15692F9D}" type="slidenum">
              <a:rPr lang="en-GB" smtClean="0"/>
              <a:t>‹#›</a:t>
            </a:fld>
            <a:endParaRPr lang="en-GB"/>
          </a:p>
        </p:txBody>
      </p:sp>
    </p:spTree>
    <p:extLst>
      <p:ext uri="{BB962C8B-B14F-4D97-AF65-F5344CB8AC3E}">
        <p14:creationId xmlns:p14="http://schemas.microsoft.com/office/powerpoint/2010/main" val="3099238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68" y="274638"/>
            <a:ext cx="9721215"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540068" y="1600201"/>
            <a:ext cx="9721215"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540068" y="6356351"/>
            <a:ext cx="25203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D929E-5BBD-48C8-AA6E-F0C4D853BA12}" type="datetimeFigureOut">
              <a:rPr lang="en-GB" smtClean="0"/>
              <a:t>10/04/2014</a:t>
            </a:fld>
            <a:endParaRPr lang="en-GB"/>
          </a:p>
        </p:txBody>
      </p:sp>
      <p:sp>
        <p:nvSpPr>
          <p:cNvPr id="5" name="Footer Placeholder 4"/>
          <p:cNvSpPr>
            <a:spLocks noGrp="1"/>
          </p:cNvSpPr>
          <p:nvPr>
            <p:ph type="ftr" sz="quarter" idx="3"/>
          </p:nvPr>
        </p:nvSpPr>
        <p:spPr>
          <a:xfrm>
            <a:off x="3690461" y="6356351"/>
            <a:ext cx="34204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740968" y="6356351"/>
            <a:ext cx="252031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33C51E-C87C-4809-99C0-5BCE15692F9D}" type="slidenum">
              <a:rPr lang="en-GB" smtClean="0"/>
              <a:t>‹#›</a:t>
            </a:fld>
            <a:endParaRPr lang="en-GB"/>
          </a:p>
        </p:txBody>
      </p:sp>
    </p:spTree>
    <p:extLst>
      <p:ext uri="{BB962C8B-B14F-4D97-AF65-F5344CB8AC3E}">
        <p14:creationId xmlns:p14="http://schemas.microsoft.com/office/powerpoint/2010/main" val="3981777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5.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6.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7.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8.xml"/><Relationship Id="rId1" Type="http://schemas.openxmlformats.org/officeDocument/2006/relationships/vmlDrawing" Target="../drawings/vmlDrawing7.vml"/><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9.xml"/><Relationship Id="rId1" Type="http://schemas.openxmlformats.org/officeDocument/2006/relationships/vmlDrawing" Target="../drawings/vmlDrawing8.vml"/><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0.xml"/><Relationship Id="rId1" Type="http://schemas.openxmlformats.org/officeDocument/2006/relationships/vmlDrawing" Target="../drawings/vmlDrawing9.vml"/><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1.xml"/><Relationship Id="rId1" Type="http://schemas.openxmlformats.org/officeDocument/2006/relationships/vmlDrawing" Target="../drawings/vmlDrawing10.vml"/><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2.xml"/><Relationship Id="rId1" Type="http://schemas.openxmlformats.org/officeDocument/2006/relationships/vmlDrawing" Target="../drawings/vmlDrawing11.vml"/><Relationship Id="rId4" Type="http://schemas.openxmlformats.org/officeDocument/2006/relationships/image" Target="../media/image14.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ontrol" Target="../activeX/activeX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image" Target="../media/image1.wmf"/><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3.xml"/><Relationship Id="rId1" Type="http://schemas.openxmlformats.org/officeDocument/2006/relationships/vmlDrawing" Target="../drawings/vmlDrawing12.vml"/><Relationship Id="rId4" Type="http://schemas.openxmlformats.org/officeDocument/2006/relationships/image" Target="../media/image15.wmf"/></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4.xml"/><Relationship Id="rId1" Type="http://schemas.openxmlformats.org/officeDocument/2006/relationships/vmlDrawing" Target="../drawings/vmlDrawing13.vml"/><Relationship Id="rId4" Type="http://schemas.openxmlformats.org/officeDocument/2006/relationships/image" Target="../media/image31.wmf"/></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3.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4.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OCR 21</a:t>
            </a:r>
            <a:r>
              <a:rPr lang="en-GB" baseline="30000" dirty="0" smtClean="0"/>
              <a:t>st</a:t>
            </a:r>
            <a:r>
              <a:rPr lang="en-GB" dirty="0" smtClean="0"/>
              <a:t> Century Science </a:t>
            </a:r>
            <a:br>
              <a:rPr lang="en-GB" dirty="0" smtClean="0"/>
            </a:br>
            <a:r>
              <a:rPr lang="en-GB" dirty="0" smtClean="0"/>
              <a:t>Unit P6 a Revision </a:t>
            </a:r>
            <a:endParaRPr lang="en-GB" dirty="0"/>
          </a:p>
        </p:txBody>
      </p:sp>
      <p:sp>
        <p:nvSpPr>
          <p:cNvPr id="3" name="Subtitle 2"/>
          <p:cNvSpPr>
            <a:spLocks noGrp="1"/>
          </p:cNvSpPr>
          <p:nvPr>
            <p:ph type="subTitle" idx="1"/>
          </p:nvPr>
        </p:nvSpPr>
        <p:spPr/>
        <p:txBody>
          <a:bodyPr/>
          <a:lstStyle/>
          <a:p>
            <a:r>
              <a:rPr lang="en-GB" dirty="0" smtClean="0"/>
              <a:t>Radioactive materials</a:t>
            </a:r>
            <a:endParaRPr lang="en-GB" dirty="0"/>
          </a:p>
        </p:txBody>
      </p:sp>
    </p:spTree>
    <p:extLst>
      <p:ext uri="{BB962C8B-B14F-4D97-AF65-F5344CB8AC3E}">
        <p14:creationId xmlns:p14="http://schemas.microsoft.com/office/powerpoint/2010/main" val="227852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9" name="Rectangle 5"/>
          <p:cNvSpPr>
            <a:spLocks noGrp="1" noChangeArrowheads="1"/>
          </p:cNvSpPr>
          <p:nvPr>
            <p:ph type="ctrTitle"/>
          </p:nvPr>
        </p:nvSpPr>
        <p:spPr bwMode="auto">
          <a:xfrm>
            <a:off x="3654832" y="6810375"/>
            <a:ext cx="2465933" cy="1905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0000"/>
          </a:bodyPr>
          <a:lstStyle/>
          <a:p>
            <a:r>
              <a:rPr lang="en-GB" sz="700">
                <a:solidFill>
                  <a:srgbClr val="3333CC"/>
                </a:solidFill>
              </a:rPr>
              <a:t>Alpha radiation</a:t>
            </a:r>
          </a:p>
        </p:txBody>
      </p:sp>
      <p:sp>
        <p:nvSpPr>
          <p:cNvPr id="4" name="Rectangle 2"/>
          <p:cNvSpPr txBox="1">
            <a:spLocks noChangeArrowheads="1"/>
          </p:cNvSpPr>
          <p:nvPr/>
        </p:nvSpPr>
        <p:spPr>
          <a:xfrm>
            <a:off x="0" y="1"/>
            <a:ext cx="10801350" cy="61277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u="sng" dirty="0" smtClean="0"/>
              <a:t>Alpha Radiation</a:t>
            </a:r>
            <a:endParaRPr lang="en-GB" u="sng" dirty="0"/>
          </a:p>
        </p:txBody>
      </p:sp>
    </p:spTree>
    <p:controls>
      <mc:AlternateContent xmlns:mc="http://schemas.openxmlformats.org/markup-compatibility/2006">
        <mc:Choice xmlns:v="urn:schemas-microsoft-com:vml" Requires="v">
          <p:control spid="25605" name="ShockwaveFlash1" r:id="rId2" imgW="8093160" imgH="5259240"/>
        </mc:Choice>
        <mc:Fallback>
          <p:control name="ShockwaveFlash1" r:id="rId2" imgW="8093160" imgH="5259240">
            <p:pic>
              <p:nvPicPr>
                <p:cNvPr id="2" name="ShockwaveFlash1"/>
                <p:cNvPicPr preferRelativeResize="0">
                  <a:picLocks noChangeArrowheads="1" noChangeShapeType="1"/>
                </p:cNvPicPr>
                <p:nvPr/>
              </p:nvPicPr>
              <p:blipFill>
                <a:blip r:embed="rId4"/>
                <a:srcRect/>
                <a:stretch>
                  <a:fillRect/>
                </a:stretch>
              </p:blipFill>
              <p:spPr bwMode="auto">
                <a:xfrm>
                  <a:off x="603250" y="882650"/>
                  <a:ext cx="9559925" cy="525938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550142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5"/>
          <p:cNvSpPr>
            <a:spLocks noGrp="1" noChangeArrowheads="1"/>
          </p:cNvSpPr>
          <p:nvPr>
            <p:ph type="ctrTitle"/>
          </p:nvPr>
        </p:nvSpPr>
        <p:spPr bwMode="auto">
          <a:xfrm>
            <a:off x="3654832" y="6810375"/>
            <a:ext cx="2465933" cy="1905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0000"/>
          </a:bodyPr>
          <a:lstStyle/>
          <a:p>
            <a:r>
              <a:rPr lang="en-GB" sz="700">
                <a:solidFill>
                  <a:srgbClr val="3333CC"/>
                </a:solidFill>
              </a:rPr>
              <a:t>Beta radiation</a:t>
            </a:r>
          </a:p>
        </p:txBody>
      </p:sp>
      <p:sp>
        <p:nvSpPr>
          <p:cNvPr id="4" name="Rectangle 2"/>
          <p:cNvSpPr txBox="1">
            <a:spLocks noChangeArrowheads="1"/>
          </p:cNvSpPr>
          <p:nvPr/>
        </p:nvSpPr>
        <p:spPr>
          <a:xfrm>
            <a:off x="0" y="1"/>
            <a:ext cx="10801350" cy="61277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u="sng" dirty="0" smtClean="0"/>
              <a:t>Beta Radiation</a:t>
            </a:r>
            <a:endParaRPr lang="en-GB" u="sng" dirty="0"/>
          </a:p>
        </p:txBody>
      </p:sp>
    </p:spTree>
    <p:controls>
      <mc:AlternateContent xmlns:mc="http://schemas.openxmlformats.org/markup-compatibility/2006">
        <mc:Choice xmlns:v="urn:schemas-microsoft-com:vml" Requires="v">
          <p:control spid="26629" name="ShockwaveFlash1" r:id="rId2" imgW="8093160" imgH="5259240"/>
        </mc:Choice>
        <mc:Fallback>
          <p:control name="ShockwaveFlash1" r:id="rId2" imgW="8093160" imgH="5259240">
            <p:pic>
              <p:nvPicPr>
                <p:cNvPr id="2" name="ShockwaveFlash1"/>
                <p:cNvPicPr preferRelativeResize="0">
                  <a:picLocks noChangeArrowheads="1" noChangeShapeType="1"/>
                </p:cNvPicPr>
                <p:nvPr/>
              </p:nvPicPr>
              <p:blipFill>
                <a:blip r:embed="rId4"/>
                <a:srcRect/>
                <a:stretch>
                  <a:fillRect/>
                </a:stretch>
              </p:blipFill>
              <p:spPr bwMode="auto">
                <a:xfrm>
                  <a:off x="603250" y="895350"/>
                  <a:ext cx="9559925" cy="525938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522303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3" name="Rectangle 5"/>
          <p:cNvSpPr>
            <a:spLocks noGrp="1" noChangeArrowheads="1"/>
          </p:cNvSpPr>
          <p:nvPr>
            <p:ph type="ctrTitle"/>
          </p:nvPr>
        </p:nvSpPr>
        <p:spPr bwMode="auto">
          <a:xfrm>
            <a:off x="3654832" y="6810375"/>
            <a:ext cx="2465933" cy="1905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0000"/>
          </a:bodyPr>
          <a:lstStyle/>
          <a:p>
            <a:r>
              <a:rPr lang="en-GB" sz="700">
                <a:solidFill>
                  <a:srgbClr val="3333CC"/>
                </a:solidFill>
              </a:rPr>
              <a:t>Beta radiation</a:t>
            </a:r>
          </a:p>
        </p:txBody>
      </p:sp>
      <p:sp>
        <p:nvSpPr>
          <p:cNvPr id="4" name="Rectangle 2"/>
          <p:cNvSpPr txBox="1">
            <a:spLocks noChangeArrowheads="1"/>
          </p:cNvSpPr>
          <p:nvPr/>
        </p:nvSpPr>
        <p:spPr>
          <a:xfrm>
            <a:off x="0" y="1"/>
            <a:ext cx="10801350" cy="61277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u="sng" dirty="0" smtClean="0"/>
              <a:t>Beta radiation summary</a:t>
            </a:r>
            <a:endParaRPr lang="en-GB" u="sng" dirty="0"/>
          </a:p>
        </p:txBody>
      </p:sp>
    </p:spTree>
    <p:controls>
      <mc:AlternateContent xmlns:mc="http://schemas.openxmlformats.org/markup-compatibility/2006">
        <mc:Choice xmlns:v="urn:schemas-microsoft-com:vml" Requires="v">
          <p:control spid="27653" name="ShockwaveFlash1" r:id="rId2" imgW="8093160" imgH="5259240"/>
        </mc:Choice>
        <mc:Fallback>
          <p:control name="ShockwaveFlash1" r:id="rId2" imgW="8093160" imgH="5259240">
            <p:pic>
              <p:nvPicPr>
                <p:cNvPr id="2" name="ShockwaveFlash1"/>
                <p:cNvPicPr preferRelativeResize="0">
                  <a:picLocks noChangeArrowheads="1" noChangeShapeType="1"/>
                </p:cNvPicPr>
                <p:nvPr/>
              </p:nvPicPr>
              <p:blipFill>
                <a:blip r:embed="rId4"/>
                <a:srcRect/>
                <a:stretch>
                  <a:fillRect/>
                </a:stretch>
              </p:blipFill>
              <p:spPr bwMode="auto">
                <a:xfrm>
                  <a:off x="603250" y="895350"/>
                  <a:ext cx="9559925" cy="525938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239462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5"/>
          <p:cNvSpPr>
            <a:spLocks noGrp="1" noChangeArrowheads="1"/>
          </p:cNvSpPr>
          <p:nvPr>
            <p:ph type="ctrTitle"/>
          </p:nvPr>
        </p:nvSpPr>
        <p:spPr bwMode="auto">
          <a:xfrm>
            <a:off x="3654832" y="6810375"/>
            <a:ext cx="2465933" cy="1905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0000"/>
          </a:bodyPr>
          <a:lstStyle/>
          <a:p>
            <a:r>
              <a:rPr lang="en-GB" sz="700">
                <a:solidFill>
                  <a:srgbClr val="3333CC"/>
                </a:solidFill>
              </a:rPr>
              <a:t>Gamma radiation</a:t>
            </a:r>
          </a:p>
        </p:txBody>
      </p:sp>
      <p:sp>
        <p:nvSpPr>
          <p:cNvPr id="4" name="Rectangle 2"/>
          <p:cNvSpPr txBox="1">
            <a:spLocks noChangeArrowheads="1"/>
          </p:cNvSpPr>
          <p:nvPr/>
        </p:nvSpPr>
        <p:spPr>
          <a:xfrm>
            <a:off x="0" y="1"/>
            <a:ext cx="10801350" cy="61277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u="sng" dirty="0" smtClean="0"/>
              <a:t>Gamma radiation</a:t>
            </a:r>
            <a:endParaRPr lang="en-GB" u="sng" dirty="0"/>
          </a:p>
        </p:txBody>
      </p:sp>
    </p:spTree>
    <p:controls>
      <mc:AlternateContent xmlns:mc="http://schemas.openxmlformats.org/markup-compatibility/2006">
        <mc:Choice xmlns:v="urn:schemas-microsoft-com:vml" Requires="v">
          <p:control spid="28677" name="ShockwaveFlash1" r:id="rId2" imgW="8093160" imgH="5259240"/>
        </mc:Choice>
        <mc:Fallback>
          <p:control name="ShockwaveFlash1" r:id="rId2" imgW="8093160" imgH="5259240">
            <p:pic>
              <p:nvPicPr>
                <p:cNvPr id="2" name="ShockwaveFlash1"/>
                <p:cNvPicPr preferRelativeResize="0">
                  <a:picLocks noChangeArrowheads="1" noChangeShapeType="1"/>
                </p:cNvPicPr>
                <p:nvPr/>
              </p:nvPicPr>
              <p:blipFill>
                <a:blip r:embed="rId4"/>
                <a:srcRect/>
                <a:stretch>
                  <a:fillRect/>
                </a:stretch>
              </p:blipFill>
              <p:spPr bwMode="auto">
                <a:xfrm>
                  <a:off x="603250" y="882650"/>
                  <a:ext cx="9559925" cy="525938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384404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7" name="Rectangle 5"/>
          <p:cNvSpPr>
            <a:spLocks noGrp="1" noChangeArrowheads="1"/>
          </p:cNvSpPr>
          <p:nvPr>
            <p:ph type="ctrTitle"/>
          </p:nvPr>
        </p:nvSpPr>
        <p:spPr bwMode="auto">
          <a:xfrm>
            <a:off x="3654832" y="6810375"/>
            <a:ext cx="2465933" cy="1905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0000"/>
          </a:bodyPr>
          <a:lstStyle/>
          <a:p>
            <a:r>
              <a:rPr lang="en-GB" sz="700">
                <a:solidFill>
                  <a:srgbClr val="3333CC"/>
                </a:solidFill>
              </a:rPr>
              <a:t>Gamma radiation</a:t>
            </a:r>
          </a:p>
        </p:txBody>
      </p:sp>
      <p:sp>
        <p:nvSpPr>
          <p:cNvPr id="4" name="Rectangle 2"/>
          <p:cNvSpPr txBox="1">
            <a:spLocks noChangeArrowheads="1"/>
          </p:cNvSpPr>
          <p:nvPr/>
        </p:nvSpPr>
        <p:spPr>
          <a:xfrm>
            <a:off x="0" y="1"/>
            <a:ext cx="10801350" cy="61277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u="sng" dirty="0" smtClean="0"/>
              <a:t>Gamma radiation summary</a:t>
            </a:r>
            <a:endParaRPr lang="en-GB" u="sng" dirty="0"/>
          </a:p>
        </p:txBody>
      </p:sp>
    </p:spTree>
    <p:controls>
      <mc:AlternateContent xmlns:mc="http://schemas.openxmlformats.org/markup-compatibility/2006">
        <mc:Choice xmlns:v="urn:schemas-microsoft-com:vml" Requires="v">
          <p:control spid="29701" name="ShockwaveFlash1" r:id="rId2" imgW="8093160" imgH="5259240"/>
        </mc:Choice>
        <mc:Fallback>
          <p:control name="ShockwaveFlash1" r:id="rId2" imgW="8093160" imgH="5259240">
            <p:pic>
              <p:nvPicPr>
                <p:cNvPr id="2" name="ShockwaveFlash1"/>
                <p:cNvPicPr preferRelativeResize="0">
                  <a:picLocks noChangeArrowheads="1" noChangeShapeType="1"/>
                </p:cNvPicPr>
                <p:nvPr/>
              </p:nvPicPr>
              <p:blipFill>
                <a:blip r:embed="rId4"/>
                <a:srcRect/>
                <a:stretch>
                  <a:fillRect/>
                </a:stretch>
              </p:blipFill>
              <p:spPr bwMode="auto">
                <a:xfrm>
                  <a:off x="603250" y="895350"/>
                  <a:ext cx="9559925" cy="525938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639837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2"/>
          <p:cNvSpPr>
            <a:spLocks noGrp="1"/>
          </p:cNvSpPr>
          <p:nvPr>
            <p:ph type="dt" sz="half" idx="10"/>
          </p:nvPr>
        </p:nvSpPr>
        <p:spPr/>
        <p:txBody>
          <a:bodyPr/>
          <a:lstStyle/>
          <a:p>
            <a:fld id="{DC2B8DC9-26BB-43A1-83AA-5821B5793FD1}" type="datetime1">
              <a:rPr lang="en-GB"/>
              <a:pPr/>
              <a:t>10/04/2014</a:t>
            </a:fld>
            <a:endParaRPr lang="en-GB"/>
          </a:p>
        </p:txBody>
      </p:sp>
      <p:sp>
        <p:nvSpPr>
          <p:cNvPr id="82946" name="Rectangle 2"/>
          <p:cNvSpPr>
            <a:spLocks noGrp="1" noChangeArrowheads="1"/>
          </p:cNvSpPr>
          <p:nvPr>
            <p:ph type="title"/>
          </p:nvPr>
        </p:nvSpPr>
        <p:spPr>
          <a:xfrm>
            <a:off x="0" y="0"/>
            <a:ext cx="10801350" cy="692150"/>
          </a:xfrm>
        </p:spPr>
        <p:txBody>
          <a:bodyPr>
            <a:normAutofit fontScale="90000"/>
          </a:bodyPr>
          <a:lstStyle/>
          <a:p>
            <a:pPr algn="l"/>
            <a:r>
              <a:rPr lang="en-GB" u="sng" dirty="0"/>
              <a:t>Blocking Radiation</a:t>
            </a:r>
          </a:p>
        </p:txBody>
      </p:sp>
      <p:sp>
        <p:nvSpPr>
          <p:cNvPr id="82947" name="Text Box 3"/>
          <p:cNvSpPr txBox="1">
            <a:spLocks noChangeArrowheads="1"/>
          </p:cNvSpPr>
          <p:nvPr/>
        </p:nvSpPr>
        <p:spPr bwMode="auto">
          <a:xfrm>
            <a:off x="0" y="836614"/>
            <a:ext cx="10801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dirty="0"/>
              <a:t>Each type of radiation can be blocked by different materials:</a:t>
            </a:r>
          </a:p>
        </p:txBody>
      </p:sp>
      <p:sp>
        <p:nvSpPr>
          <p:cNvPr id="82948" name="AutoShape 4"/>
          <p:cNvSpPr>
            <a:spLocks noChangeArrowheads="1"/>
          </p:cNvSpPr>
          <p:nvPr/>
        </p:nvSpPr>
        <p:spPr bwMode="auto">
          <a:xfrm rot="5400000">
            <a:off x="4441031" y="2948782"/>
            <a:ext cx="2819400" cy="900113"/>
          </a:xfrm>
          <a:prstGeom prst="parallelogram">
            <a:avLst>
              <a:gd name="adj" fmla="val 105416"/>
            </a:avLst>
          </a:prstGeom>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949" name="AutoShape 5"/>
          <p:cNvSpPr>
            <a:spLocks noChangeArrowheads="1"/>
          </p:cNvSpPr>
          <p:nvPr/>
        </p:nvSpPr>
        <p:spPr bwMode="auto">
          <a:xfrm rot="5400000">
            <a:off x="7051358" y="2948782"/>
            <a:ext cx="2819400" cy="900113"/>
          </a:xfrm>
          <a:prstGeom prst="parallelogram">
            <a:avLst>
              <a:gd name="adj" fmla="val 105416"/>
            </a:avLst>
          </a:pr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2700000" scaled="1"/>
          </a:gradFill>
          <a:ln w="9525">
            <a:miter lim="800000"/>
            <a:headEnd/>
            <a:tailEnd/>
          </a:ln>
          <a:effectLst/>
          <a:scene3d>
            <a:camera prst="legacyObliqueRight"/>
            <a:lightRig rig="legacyFlat4" dir="t"/>
          </a:scene3d>
          <a:sp3d extrusionH="430200" prstMaterial="legacyMetal">
            <a:bevelT w="13500" h="13500" prst="angle"/>
            <a:bevelB w="13500" h="13500" prst="angle"/>
            <a:extrusionClr>
              <a:schemeClr val="fo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sp>
        <p:nvSpPr>
          <p:cNvPr id="82950" name="AutoShape 6"/>
          <p:cNvSpPr>
            <a:spLocks noChangeArrowheads="1"/>
          </p:cNvSpPr>
          <p:nvPr/>
        </p:nvSpPr>
        <p:spPr bwMode="auto">
          <a:xfrm rot="5400000">
            <a:off x="1830705" y="2948782"/>
            <a:ext cx="2819400" cy="900113"/>
          </a:xfrm>
          <a:prstGeom prst="parallelogram">
            <a:avLst>
              <a:gd name="adj" fmla="val 10541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82951" name="Group 7"/>
          <p:cNvGrpSpPr>
            <a:grpSpLocks/>
          </p:cNvGrpSpPr>
          <p:nvPr/>
        </p:nvGrpSpPr>
        <p:grpSpPr bwMode="auto">
          <a:xfrm>
            <a:off x="3690461" y="3132138"/>
            <a:ext cx="2160270" cy="762000"/>
            <a:chOff x="1968" y="2784"/>
            <a:chExt cx="1152" cy="480"/>
          </a:xfrm>
        </p:grpSpPr>
        <p:sp>
          <p:nvSpPr>
            <p:cNvPr id="82952" name="AutoShape 8"/>
            <p:cNvSpPr>
              <a:spLocks noChangeArrowheads="1"/>
            </p:cNvSpPr>
            <p:nvPr/>
          </p:nvSpPr>
          <p:spPr bwMode="auto">
            <a:xfrm>
              <a:off x="1968" y="2784"/>
              <a:ext cx="1152" cy="144"/>
            </a:xfrm>
            <a:prstGeom prst="rightArrow">
              <a:avLst>
                <a:gd name="adj1" fmla="val 50000"/>
                <a:gd name="adj2" fmla="val 200000"/>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953" name="AutoShape 9"/>
            <p:cNvSpPr>
              <a:spLocks noChangeArrowheads="1"/>
            </p:cNvSpPr>
            <p:nvPr/>
          </p:nvSpPr>
          <p:spPr bwMode="auto">
            <a:xfrm>
              <a:off x="1968" y="3120"/>
              <a:ext cx="1152" cy="144"/>
            </a:xfrm>
            <a:prstGeom prst="rightArrow">
              <a:avLst>
                <a:gd name="adj1" fmla="val 50000"/>
                <a:gd name="adj2" fmla="val 200000"/>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82954" name="AutoShape 10"/>
          <p:cNvSpPr>
            <a:spLocks noChangeArrowheads="1"/>
          </p:cNvSpPr>
          <p:nvPr/>
        </p:nvSpPr>
        <p:spPr bwMode="auto">
          <a:xfrm>
            <a:off x="6300788" y="3665538"/>
            <a:ext cx="2160270" cy="228600"/>
          </a:xfrm>
          <a:prstGeom prst="rightArrow">
            <a:avLst>
              <a:gd name="adj1" fmla="val 50000"/>
              <a:gd name="adj2" fmla="val 200000"/>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955" name="AutoShape 11"/>
          <p:cNvSpPr>
            <a:spLocks noChangeArrowheads="1"/>
          </p:cNvSpPr>
          <p:nvPr/>
        </p:nvSpPr>
        <p:spPr bwMode="auto">
          <a:xfrm>
            <a:off x="9181147" y="3716339"/>
            <a:ext cx="1260158" cy="73025"/>
          </a:xfrm>
          <a:prstGeom prst="rightArrow">
            <a:avLst>
              <a:gd name="adj1" fmla="val 50000"/>
              <a:gd name="adj2" fmla="val 365217"/>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82956" name="Group 12"/>
          <p:cNvGrpSpPr>
            <a:grpSpLocks/>
          </p:cNvGrpSpPr>
          <p:nvPr/>
        </p:nvGrpSpPr>
        <p:grpSpPr bwMode="auto">
          <a:xfrm>
            <a:off x="1350169" y="2598738"/>
            <a:ext cx="1800225" cy="1295400"/>
            <a:chOff x="720" y="2448"/>
            <a:chExt cx="960" cy="816"/>
          </a:xfrm>
        </p:grpSpPr>
        <p:sp>
          <p:nvSpPr>
            <p:cNvPr id="82957" name="AutoShape 13"/>
            <p:cNvSpPr>
              <a:spLocks noChangeArrowheads="1"/>
            </p:cNvSpPr>
            <p:nvPr/>
          </p:nvSpPr>
          <p:spPr bwMode="auto">
            <a:xfrm>
              <a:off x="720" y="2784"/>
              <a:ext cx="960" cy="144"/>
            </a:xfrm>
            <a:prstGeom prst="rightArrow">
              <a:avLst>
                <a:gd name="adj1" fmla="val 50000"/>
                <a:gd name="adj2" fmla="val 166667"/>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958" name="AutoShape 14"/>
            <p:cNvSpPr>
              <a:spLocks noChangeArrowheads="1"/>
            </p:cNvSpPr>
            <p:nvPr/>
          </p:nvSpPr>
          <p:spPr bwMode="auto">
            <a:xfrm>
              <a:off x="720" y="3120"/>
              <a:ext cx="960" cy="144"/>
            </a:xfrm>
            <a:prstGeom prst="rightArrow">
              <a:avLst>
                <a:gd name="adj1" fmla="val 50000"/>
                <a:gd name="adj2" fmla="val 166667"/>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959" name="AutoShape 15"/>
            <p:cNvSpPr>
              <a:spLocks noChangeArrowheads="1"/>
            </p:cNvSpPr>
            <p:nvPr/>
          </p:nvSpPr>
          <p:spPr bwMode="auto">
            <a:xfrm>
              <a:off x="720" y="2448"/>
              <a:ext cx="960" cy="144"/>
            </a:xfrm>
            <a:prstGeom prst="rightArrow">
              <a:avLst>
                <a:gd name="adj1" fmla="val 50000"/>
                <a:gd name="adj2" fmla="val 166667"/>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82960" name="Group 16"/>
          <p:cNvGrpSpPr>
            <a:grpSpLocks/>
          </p:cNvGrpSpPr>
          <p:nvPr/>
        </p:nvGrpSpPr>
        <p:grpSpPr bwMode="auto">
          <a:xfrm>
            <a:off x="630079" y="2370139"/>
            <a:ext cx="810101" cy="1646237"/>
            <a:chOff x="336" y="2304"/>
            <a:chExt cx="432" cy="1037"/>
          </a:xfrm>
        </p:grpSpPr>
        <p:sp>
          <p:nvSpPr>
            <p:cNvPr id="82961" name="Text Box 17"/>
            <p:cNvSpPr txBox="1">
              <a:spLocks noChangeArrowheads="1"/>
            </p:cNvSpPr>
            <p:nvPr/>
          </p:nvSpPr>
          <p:spPr bwMode="auto">
            <a:xfrm>
              <a:off x="336" y="2304"/>
              <a:ext cx="38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rgbClr val="FF6699"/>
                  </a:solidFill>
                  <a:sym typeface="Symbol" pitchFamily="18" charset="2"/>
                </a:rPr>
                <a:t></a:t>
              </a:r>
              <a:endParaRPr lang="en-GB" sz="3200">
                <a:solidFill>
                  <a:srgbClr val="FF6699"/>
                </a:solidFill>
              </a:endParaRPr>
            </a:p>
          </p:txBody>
        </p:sp>
        <p:sp>
          <p:nvSpPr>
            <p:cNvPr id="82962" name="Text Box 18"/>
            <p:cNvSpPr txBox="1">
              <a:spLocks noChangeArrowheads="1"/>
            </p:cNvSpPr>
            <p:nvPr/>
          </p:nvSpPr>
          <p:spPr bwMode="auto">
            <a:xfrm>
              <a:off x="336" y="2640"/>
              <a:ext cx="43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chemeClr val="hlink"/>
                  </a:solidFill>
                  <a:sym typeface="Symbol" pitchFamily="18" charset="2"/>
                </a:rPr>
                <a:t></a:t>
              </a:r>
              <a:endParaRPr lang="en-GB" sz="3200">
                <a:solidFill>
                  <a:schemeClr val="hlink"/>
                </a:solidFill>
              </a:endParaRPr>
            </a:p>
          </p:txBody>
        </p:sp>
        <p:sp>
          <p:nvSpPr>
            <p:cNvPr id="82963" name="Text Box 19"/>
            <p:cNvSpPr txBox="1">
              <a:spLocks noChangeArrowheads="1"/>
            </p:cNvSpPr>
            <p:nvPr/>
          </p:nvSpPr>
          <p:spPr bwMode="auto">
            <a:xfrm>
              <a:off x="336" y="2976"/>
              <a:ext cx="28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a:solidFill>
                    <a:srgbClr val="CCFF99"/>
                  </a:solidFill>
                  <a:sym typeface="Symbol" pitchFamily="18" charset="2"/>
                </a:rPr>
                <a:t></a:t>
              </a:r>
              <a:endParaRPr lang="en-GB" sz="3200">
                <a:solidFill>
                  <a:srgbClr val="CCFF99"/>
                </a:solidFill>
              </a:endParaRPr>
            </a:p>
          </p:txBody>
        </p:sp>
      </p:grpSp>
      <p:sp>
        <p:nvSpPr>
          <p:cNvPr id="82964" name="Text Box 20"/>
          <p:cNvSpPr txBox="1">
            <a:spLocks noChangeArrowheads="1"/>
          </p:cNvSpPr>
          <p:nvPr/>
        </p:nvSpPr>
        <p:spPr bwMode="auto">
          <a:xfrm>
            <a:off x="2122508" y="4748212"/>
            <a:ext cx="24303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dirty="0"/>
              <a:t>Sheet of paper (or 6cm of air will do)</a:t>
            </a:r>
          </a:p>
        </p:txBody>
      </p:sp>
      <p:sp>
        <p:nvSpPr>
          <p:cNvPr id="82965" name="Text Box 21"/>
          <p:cNvSpPr txBox="1">
            <a:spLocks noChangeArrowheads="1"/>
          </p:cNvSpPr>
          <p:nvPr/>
        </p:nvSpPr>
        <p:spPr bwMode="auto">
          <a:xfrm>
            <a:off x="4500562" y="4748214"/>
            <a:ext cx="27903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dirty="0"/>
              <a:t>Few mm of aluminium</a:t>
            </a:r>
          </a:p>
        </p:txBody>
      </p:sp>
      <p:sp>
        <p:nvSpPr>
          <p:cNvPr id="82966" name="Text Box 22"/>
          <p:cNvSpPr txBox="1">
            <a:spLocks noChangeArrowheads="1"/>
          </p:cNvSpPr>
          <p:nvPr/>
        </p:nvSpPr>
        <p:spPr bwMode="auto">
          <a:xfrm>
            <a:off x="7470934" y="4748213"/>
            <a:ext cx="25203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dirty="0"/>
              <a:t>Few cm of lead</a:t>
            </a:r>
          </a:p>
        </p:txBody>
      </p:sp>
    </p:spTree>
    <p:extLst>
      <p:ext uri="{BB962C8B-B14F-4D97-AF65-F5344CB8AC3E}">
        <p14:creationId xmlns:p14="http://schemas.microsoft.com/office/powerpoint/2010/main" val="2379723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2947"/>
                                        </p:tgtEl>
                                        <p:attrNameLst>
                                          <p:attrName>style.visibility</p:attrName>
                                        </p:attrNameLst>
                                      </p:cBhvr>
                                      <p:to>
                                        <p:strVal val="visible"/>
                                      </p:to>
                                    </p:set>
                                    <p:animEffect transition="in" filter="wipe(up)">
                                      <p:cBhvr>
                                        <p:cTn id="7" dur="500"/>
                                        <p:tgtEl>
                                          <p:spTgt spid="829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82950"/>
                                        </p:tgtEl>
                                        <p:attrNameLst>
                                          <p:attrName>style.visibility</p:attrName>
                                        </p:attrNameLst>
                                      </p:cBhvr>
                                      <p:to>
                                        <p:strVal val="visible"/>
                                      </p:to>
                                    </p:set>
                                    <p:anim calcmode="lin" valueType="num">
                                      <p:cBhvr additive="base">
                                        <p:cTn id="12" dur="500" fill="hold"/>
                                        <p:tgtEl>
                                          <p:spTgt spid="82950"/>
                                        </p:tgtEl>
                                        <p:attrNameLst>
                                          <p:attrName>ppt_x</p:attrName>
                                        </p:attrNameLst>
                                      </p:cBhvr>
                                      <p:tavLst>
                                        <p:tav tm="0">
                                          <p:val>
                                            <p:strVal val="1+#ppt_w/2"/>
                                          </p:val>
                                        </p:tav>
                                        <p:tav tm="100000">
                                          <p:val>
                                            <p:strVal val="#ppt_x"/>
                                          </p:val>
                                        </p:tav>
                                      </p:tavLst>
                                    </p:anim>
                                    <p:anim calcmode="lin" valueType="num">
                                      <p:cBhvr additive="base">
                                        <p:cTn id="13" dur="500" fill="hold"/>
                                        <p:tgtEl>
                                          <p:spTgt spid="8295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82964"/>
                                        </p:tgtEl>
                                        <p:attrNameLst>
                                          <p:attrName>style.visibility</p:attrName>
                                        </p:attrNameLst>
                                      </p:cBhvr>
                                      <p:to>
                                        <p:strVal val="visible"/>
                                      </p:to>
                                    </p:set>
                                    <p:anim calcmode="lin" valueType="num">
                                      <p:cBhvr additive="base">
                                        <p:cTn id="17" dur="500" fill="hold"/>
                                        <p:tgtEl>
                                          <p:spTgt spid="82964"/>
                                        </p:tgtEl>
                                        <p:attrNameLst>
                                          <p:attrName>ppt_x</p:attrName>
                                        </p:attrNameLst>
                                      </p:cBhvr>
                                      <p:tavLst>
                                        <p:tav tm="0">
                                          <p:val>
                                            <p:strVal val="#ppt_x"/>
                                          </p:val>
                                        </p:tav>
                                        <p:tav tm="100000">
                                          <p:val>
                                            <p:strVal val="#ppt_x"/>
                                          </p:val>
                                        </p:tav>
                                      </p:tavLst>
                                    </p:anim>
                                    <p:anim calcmode="lin" valueType="num">
                                      <p:cBhvr additive="base">
                                        <p:cTn id="18" dur="500" fill="hold"/>
                                        <p:tgtEl>
                                          <p:spTgt spid="82964"/>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82948"/>
                                        </p:tgtEl>
                                        <p:attrNameLst>
                                          <p:attrName>style.visibility</p:attrName>
                                        </p:attrNameLst>
                                      </p:cBhvr>
                                      <p:to>
                                        <p:strVal val="visible"/>
                                      </p:to>
                                    </p:set>
                                    <p:anim calcmode="lin" valueType="num">
                                      <p:cBhvr additive="base">
                                        <p:cTn id="22" dur="500" fill="hold"/>
                                        <p:tgtEl>
                                          <p:spTgt spid="82948"/>
                                        </p:tgtEl>
                                        <p:attrNameLst>
                                          <p:attrName>ppt_x</p:attrName>
                                        </p:attrNameLst>
                                      </p:cBhvr>
                                      <p:tavLst>
                                        <p:tav tm="0">
                                          <p:val>
                                            <p:strVal val="1+#ppt_w/2"/>
                                          </p:val>
                                        </p:tav>
                                        <p:tav tm="100000">
                                          <p:val>
                                            <p:strVal val="#ppt_x"/>
                                          </p:val>
                                        </p:tav>
                                      </p:tavLst>
                                    </p:anim>
                                    <p:anim calcmode="lin" valueType="num">
                                      <p:cBhvr additive="base">
                                        <p:cTn id="23" dur="500" fill="hold"/>
                                        <p:tgtEl>
                                          <p:spTgt spid="8294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82965"/>
                                        </p:tgtEl>
                                        <p:attrNameLst>
                                          <p:attrName>style.visibility</p:attrName>
                                        </p:attrNameLst>
                                      </p:cBhvr>
                                      <p:to>
                                        <p:strVal val="visible"/>
                                      </p:to>
                                    </p:set>
                                    <p:anim calcmode="lin" valueType="num">
                                      <p:cBhvr additive="base">
                                        <p:cTn id="27" dur="500" fill="hold"/>
                                        <p:tgtEl>
                                          <p:spTgt spid="82965"/>
                                        </p:tgtEl>
                                        <p:attrNameLst>
                                          <p:attrName>ppt_x</p:attrName>
                                        </p:attrNameLst>
                                      </p:cBhvr>
                                      <p:tavLst>
                                        <p:tav tm="0">
                                          <p:val>
                                            <p:strVal val="#ppt_x"/>
                                          </p:val>
                                        </p:tav>
                                        <p:tav tm="100000">
                                          <p:val>
                                            <p:strVal val="#ppt_x"/>
                                          </p:val>
                                        </p:tav>
                                      </p:tavLst>
                                    </p:anim>
                                    <p:anim calcmode="lin" valueType="num">
                                      <p:cBhvr additive="base">
                                        <p:cTn id="28" dur="500" fill="hold"/>
                                        <p:tgtEl>
                                          <p:spTgt spid="82965"/>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000"/>
                            </p:stCondLst>
                            <p:childTnLst>
                              <p:par>
                                <p:cTn id="30" presetID="2" presetClass="entr" presetSubtype="2" fill="hold" grpId="0" nodeType="afterEffect">
                                  <p:stCondLst>
                                    <p:cond delay="0"/>
                                  </p:stCondLst>
                                  <p:childTnLst>
                                    <p:set>
                                      <p:cBhvr>
                                        <p:cTn id="31" dur="1" fill="hold">
                                          <p:stCondLst>
                                            <p:cond delay="0"/>
                                          </p:stCondLst>
                                        </p:cTn>
                                        <p:tgtEl>
                                          <p:spTgt spid="82949"/>
                                        </p:tgtEl>
                                        <p:attrNameLst>
                                          <p:attrName>style.visibility</p:attrName>
                                        </p:attrNameLst>
                                      </p:cBhvr>
                                      <p:to>
                                        <p:strVal val="visible"/>
                                      </p:to>
                                    </p:set>
                                    <p:anim calcmode="lin" valueType="num">
                                      <p:cBhvr additive="base">
                                        <p:cTn id="32" dur="500" fill="hold"/>
                                        <p:tgtEl>
                                          <p:spTgt spid="82949"/>
                                        </p:tgtEl>
                                        <p:attrNameLst>
                                          <p:attrName>ppt_x</p:attrName>
                                        </p:attrNameLst>
                                      </p:cBhvr>
                                      <p:tavLst>
                                        <p:tav tm="0">
                                          <p:val>
                                            <p:strVal val="1+#ppt_w/2"/>
                                          </p:val>
                                        </p:tav>
                                        <p:tav tm="100000">
                                          <p:val>
                                            <p:strVal val="#ppt_x"/>
                                          </p:val>
                                        </p:tav>
                                      </p:tavLst>
                                    </p:anim>
                                    <p:anim calcmode="lin" valueType="num">
                                      <p:cBhvr additive="base">
                                        <p:cTn id="33" dur="500" fill="hold"/>
                                        <p:tgtEl>
                                          <p:spTgt spid="82949"/>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82966"/>
                                        </p:tgtEl>
                                        <p:attrNameLst>
                                          <p:attrName>style.visibility</p:attrName>
                                        </p:attrNameLst>
                                      </p:cBhvr>
                                      <p:to>
                                        <p:strVal val="visible"/>
                                      </p:to>
                                    </p:set>
                                    <p:anim calcmode="lin" valueType="num">
                                      <p:cBhvr additive="base">
                                        <p:cTn id="37" dur="500" fill="hold"/>
                                        <p:tgtEl>
                                          <p:spTgt spid="82966"/>
                                        </p:tgtEl>
                                        <p:attrNameLst>
                                          <p:attrName>ppt_x</p:attrName>
                                        </p:attrNameLst>
                                      </p:cBhvr>
                                      <p:tavLst>
                                        <p:tav tm="0">
                                          <p:val>
                                            <p:strVal val="#ppt_x"/>
                                          </p:val>
                                        </p:tav>
                                        <p:tav tm="100000">
                                          <p:val>
                                            <p:strVal val="#ppt_x"/>
                                          </p:val>
                                        </p:tav>
                                      </p:tavLst>
                                    </p:anim>
                                    <p:anim calcmode="lin" valueType="num">
                                      <p:cBhvr additive="base">
                                        <p:cTn id="38" dur="500" fill="hold"/>
                                        <p:tgtEl>
                                          <p:spTgt spid="8296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82960"/>
                                        </p:tgtEl>
                                        <p:attrNameLst>
                                          <p:attrName>style.visibility</p:attrName>
                                        </p:attrNameLst>
                                      </p:cBhvr>
                                      <p:to>
                                        <p:strVal val="visible"/>
                                      </p:to>
                                    </p:set>
                                    <p:anim calcmode="lin" valueType="num">
                                      <p:cBhvr additive="base">
                                        <p:cTn id="43" dur="500" fill="hold"/>
                                        <p:tgtEl>
                                          <p:spTgt spid="82960"/>
                                        </p:tgtEl>
                                        <p:attrNameLst>
                                          <p:attrName>ppt_x</p:attrName>
                                        </p:attrNameLst>
                                      </p:cBhvr>
                                      <p:tavLst>
                                        <p:tav tm="0">
                                          <p:val>
                                            <p:strVal val="0-#ppt_w/2"/>
                                          </p:val>
                                        </p:tav>
                                        <p:tav tm="100000">
                                          <p:val>
                                            <p:strVal val="#ppt_x"/>
                                          </p:val>
                                        </p:tav>
                                      </p:tavLst>
                                    </p:anim>
                                    <p:anim calcmode="lin" valueType="num">
                                      <p:cBhvr additive="base">
                                        <p:cTn id="44" dur="500" fill="hold"/>
                                        <p:tgtEl>
                                          <p:spTgt spid="82960"/>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82956"/>
                                        </p:tgtEl>
                                        <p:attrNameLst>
                                          <p:attrName>style.visibility</p:attrName>
                                        </p:attrNameLst>
                                      </p:cBhvr>
                                      <p:to>
                                        <p:strVal val="visible"/>
                                      </p:to>
                                    </p:set>
                                    <p:animEffect transition="in" filter="wipe(left)">
                                      <p:cBhvr>
                                        <p:cTn id="49" dur="500"/>
                                        <p:tgtEl>
                                          <p:spTgt spid="8295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82951"/>
                                        </p:tgtEl>
                                        <p:attrNameLst>
                                          <p:attrName>style.visibility</p:attrName>
                                        </p:attrNameLst>
                                      </p:cBhvr>
                                      <p:to>
                                        <p:strVal val="visible"/>
                                      </p:to>
                                    </p:set>
                                    <p:animEffect transition="in" filter="wipe(left)">
                                      <p:cBhvr>
                                        <p:cTn id="54" dur="500"/>
                                        <p:tgtEl>
                                          <p:spTgt spid="8295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82954"/>
                                        </p:tgtEl>
                                        <p:attrNameLst>
                                          <p:attrName>style.visibility</p:attrName>
                                        </p:attrNameLst>
                                      </p:cBhvr>
                                      <p:to>
                                        <p:strVal val="visible"/>
                                      </p:to>
                                    </p:set>
                                    <p:animEffect transition="in" filter="wipe(left)">
                                      <p:cBhvr>
                                        <p:cTn id="59" dur="500"/>
                                        <p:tgtEl>
                                          <p:spTgt spid="82954"/>
                                        </p:tgtEl>
                                      </p:cBhvr>
                                    </p:animEffect>
                                  </p:childTnLst>
                                </p:cTn>
                              </p:par>
                            </p:childTnLst>
                          </p:cTn>
                        </p:par>
                        <p:par>
                          <p:cTn id="60" fill="hold" nodeType="afterGroup">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82955"/>
                                        </p:tgtEl>
                                        <p:attrNameLst>
                                          <p:attrName>style.visibility</p:attrName>
                                        </p:attrNameLst>
                                      </p:cBhvr>
                                      <p:to>
                                        <p:strVal val="visible"/>
                                      </p:to>
                                    </p:set>
                                    <p:animEffect transition="in" filter="wipe(left)">
                                      <p:cBhvr>
                                        <p:cTn id="63" dur="500"/>
                                        <p:tgtEl>
                                          <p:spTgt spid="82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autoUpdateAnimBg="0"/>
      <p:bldP spid="82948" grpId="0" animBg="1"/>
      <p:bldP spid="82949" grpId="0" animBg="1"/>
      <p:bldP spid="82950" grpId="0" animBg="1"/>
      <p:bldP spid="82954" grpId="0" animBg="1"/>
      <p:bldP spid="82955" grpId="0" animBg="1"/>
      <p:bldP spid="82964" grpId="0" autoUpdateAnimBg="0"/>
      <p:bldP spid="82965" grpId="0" autoUpdateAnimBg="0"/>
      <p:bldP spid="8296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5"/>
          <p:cNvSpPr>
            <a:spLocks noGrp="1" noChangeArrowheads="1"/>
          </p:cNvSpPr>
          <p:nvPr>
            <p:ph type="ctrTitle"/>
          </p:nvPr>
        </p:nvSpPr>
        <p:spPr bwMode="auto">
          <a:xfrm>
            <a:off x="3654832" y="6810375"/>
            <a:ext cx="2465933" cy="1905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0000"/>
          </a:bodyPr>
          <a:lstStyle/>
          <a:p>
            <a:r>
              <a:rPr lang="en-GB" sz="700">
                <a:solidFill>
                  <a:srgbClr val="3333CC"/>
                </a:solidFill>
              </a:rPr>
              <a:t>Penetration of radiation</a:t>
            </a:r>
          </a:p>
        </p:txBody>
      </p:sp>
      <p:sp>
        <p:nvSpPr>
          <p:cNvPr id="4" name="Rectangle 2"/>
          <p:cNvSpPr txBox="1">
            <a:spLocks noChangeArrowheads="1"/>
          </p:cNvSpPr>
          <p:nvPr/>
        </p:nvSpPr>
        <p:spPr>
          <a:xfrm>
            <a:off x="0" y="1"/>
            <a:ext cx="10801350" cy="61277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u="sng" dirty="0" smtClean="0"/>
              <a:t>Blocking radiation summary</a:t>
            </a:r>
            <a:endParaRPr lang="en-GB" u="sng" dirty="0"/>
          </a:p>
        </p:txBody>
      </p:sp>
    </p:spTree>
    <p:controls>
      <mc:AlternateContent xmlns:mc="http://schemas.openxmlformats.org/markup-compatibility/2006">
        <mc:Choice xmlns:v="urn:schemas-microsoft-com:vml" Requires="v">
          <p:control spid="31749" name="ShockwaveFlash1" r:id="rId2" imgW="8093160" imgH="5259240"/>
        </mc:Choice>
        <mc:Fallback>
          <p:control name="ShockwaveFlash1" r:id="rId2" imgW="8093160" imgH="5259240">
            <p:pic>
              <p:nvPicPr>
                <p:cNvPr id="2" name="ShockwaveFlash1"/>
                <p:cNvPicPr preferRelativeResize="0">
                  <a:picLocks noChangeArrowheads="1" noChangeShapeType="1"/>
                </p:cNvPicPr>
                <p:nvPr/>
              </p:nvPicPr>
              <p:blipFill>
                <a:blip r:embed="rId4"/>
                <a:srcRect/>
                <a:stretch>
                  <a:fillRect/>
                </a:stretch>
              </p:blipFill>
              <p:spPr bwMode="auto">
                <a:xfrm>
                  <a:off x="603250" y="895350"/>
                  <a:ext cx="9559925" cy="525938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66149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Rectangle 5"/>
          <p:cNvSpPr>
            <a:spLocks noGrp="1" noChangeArrowheads="1"/>
          </p:cNvSpPr>
          <p:nvPr>
            <p:ph type="ctrTitle"/>
          </p:nvPr>
        </p:nvSpPr>
        <p:spPr bwMode="auto">
          <a:xfrm>
            <a:off x="3654832" y="6810375"/>
            <a:ext cx="2465933" cy="1905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0000"/>
          </a:bodyPr>
          <a:lstStyle/>
          <a:p>
            <a:r>
              <a:rPr lang="en-GB" sz="700">
                <a:solidFill>
                  <a:srgbClr val="3333CC"/>
                </a:solidFill>
              </a:rPr>
              <a:t>Ionisation</a:t>
            </a:r>
          </a:p>
        </p:txBody>
      </p:sp>
      <p:sp>
        <p:nvSpPr>
          <p:cNvPr id="4" name="Rectangle 2"/>
          <p:cNvSpPr txBox="1">
            <a:spLocks noChangeArrowheads="1"/>
          </p:cNvSpPr>
          <p:nvPr/>
        </p:nvSpPr>
        <p:spPr>
          <a:xfrm>
            <a:off x="0" y="1"/>
            <a:ext cx="10801350" cy="61277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u="sng" dirty="0" smtClean="0"/>
              <a:t>Ionisation </a:t>
            </a:r>
            <a:endParaRPr lang="en-GB" u="sng" dirty="0"/>
          </a:p>
        </p:txBody>
      </p:sp>
    </p:spTree>
    <p:controls>
      <mc:AlternateContent xmlns:mc="http://schemas.openxmlformats.org/markup-compatibility/2006">
        <mc:Choice xmlns:v="urn:schemas-microsoft-com:vml" Requires="v">
          <p:control spid="32773" name="ShockwaveFlash1" r:id="rId2" imgW="8093160" imgH="5259240"/>
        </mc:Choice>
        <mc:Fallback>
          <p:control name="ShockwaveFlash1" r:id="rId2" imgW="8093160" imgH="5259240">
            <p:pic>
              <p:nvPicPr>
                <p:cNvPr id="2" name="ShockwaveFlash1"/>
                <p:cNvPicPr preferRelativeResize="0">
                  <a:picLocks noChangeArrowheads="1" noChangeShapeType="1"/>
                </p:cNvPicPr>
                <p:nvPr/>
              </p:nvPicPr>
              <p:blipFill>
                <a:blip r:embed="rId4"/>
                <a:srcRect/>
                <a:stretch>
                  <a:fillRect/>
                </a:stretch>
              </p:blipFill>
              <p:spPr bwMode="auto">
                <a:xfrm>
                  <a:off x="603250" y="895350"/>
                  <a:ext cx="9559925" cy="525938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068367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5" name="Rectangle 5"/>
          <p:cNvSpPr>
            <a:spLocks noGrp="1" noChangeArrowheads="1"/>
          </p:cNvSpPr>
          <p:nvPr>
            <p:ph type="ctrTitle"/>
          </p:nvPr>
        </p:nvSpPr>
        <p:spPr bwMode="auto">
          <a:xfrm>
            <a:off x="3654832" y="6810375"/>
            <a:ext cx="2465933" cy="1905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0000"/>
          </a:bodyPr>
          <a:lstStyle/>
          <a:p>
            <a:r>
              <a:rPr lang="en-GB" sz="700">
                <a:solidFill>
                  <a:srgbClr val="3333CC"/>
                </a:solidFill>
              </a:rPr>
              <a:t>Ionisation</a:t>
            </a:r>
          </a:p>
        </p:txBody>
      </p:sp>
      <p:sp>
        <p:nvSpPr>
          <p:cNvPr id="4" name="Rectangle 2"/>
          <p:cNvSpPr txBox="1">
            <a:spLocks noChangeArrowheads="1"/>
          </p:cNvSpPr>
          <p:nvPr/>
        </p:nvSpPr>
        <p:spPr>
          <a:xfrm>
            <a:off x="0" y="1"/>
            <a:ext cx="10801350" cy="61277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u="sng" dirty="0" smtClean="0"/>
              <a:t>Ionisation summary</a:t>
            </a:r>
            <a:endParaRPr lang="en-GB" u="sng" dirty="0"/>
          </a:p>
        </p:txBody>
      </p:sp>
    </p:spTree>
    <p:controls>
      <mc:AlternateContent xmlns:mc="http://schemas.openxmlformats.org/markup-compatibility/2006">
        <mc:Choice xmlns:v="urn:schemas-microsoft-com:vml" Requires="v">
          <p:control spid="33797" name="ShockwaveFlash1" r:id="rId2" imgW="8093160" imgH="5259240"/>
        </mc:Choice>
        <mc:Fallback>
          <p:control name="ShockwaveFlash1" r:id="rId2" imgW="8093160" imgH="5259240">
            <p:pic>
              <p:nvPicPr>
                <p:cNvPr id="2" name="ShockwaveFlash1"/>
                <p:cNvPicPr preferRelativeResize="0">
                  <a:picLocks noChangeArrowheads="1" noChangeShapeType="1"/>
                </p:cNvPicPr>
                <p:nvPr/>
              </p:nvPicPr>
              <p:blipFill>
                <a:blip r:embed="rId4"/>
                <a:srcRect/>
                <a:stretch>
                  <a:fillRect/>
                </a:stretch>
              </p:blipFill>
              <p:spPr bwMode="auto">
                <a:xfrm>
                  <a:off x="603250" y="882650"/>
                  <a:ext cx="9559925" cy="525938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880355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Date Placeholder 1"/>
          <p:cNvSpPr>
            <a:spLocks noGrp="1"/>
          </p:cNvSpPr>
          <p:nvPr>
            <p:ph type="dt" sz="half" idx="10"/>
          </p:nvPr>
        </p:nvSpPr>
        <p:spPr/>
        <p:txBody>
          <a:bodyPr/>
          <a:lstStyle/>
          <a:p>
            <a:fld id="{337B396F-1107-4388-9EC1-37D7CE69C021}" type="datetime1">
              <a:rPr lang="en-GB"/>
              <a:pPr/>
              <a:t>10/04/2014</a:t>
            </a:fld>
            <a:endParaRPr lang="en-GB"/>
          </a:p>
        </p:txBody>
      </p:sp>
      <p:sp>
        <p:nvSpPr>
          <p:cNvPr id="87042" name="Rectangle 4"/>
          <p:cNvSpPr txBox="1">
            <a:spLocks noGrp="1" noChangeArrowheads="1"/>
          </p:cNvSpPr>
          <p:nvPr/>
        </p:nvSpPr>
        <p:spPr bwMode="auto">
          <a:xfrm>
            <a:off x="8551069" y="0"/>
            <a:ext cx="225028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a:fld id="{2A64CAEA-8B3E-4243-B19B-471C39B6A783}" type="datetime1">
              <a:rPr lang="en-GB" sz="1600">
                <a:solidFill>
                  <a:schemeClr val="bg2"/>
                </a:solidFill>
                <a:latin typeface="Comic Sans MS" pitchFamily="66" charset="0"/>
              </a:rPr>
              <a:pPr algn="r"/>
              <a:t>10/04/2014</a:t>
            </a:fld>
            <a:endParaRPr lang="en-GB" sz="1600">
              <a:solidFill>
                <a:schemeClr val="bg2"/>
              </a:solidFill>
              <a:latin typeface="Comic Sans MS" pitchFamily="66" charset="0"/>
            </a:endParaRPr>
          </a:p>
        </p:txBody>
      </p:sp>
      <p:sp>
        <p:nvSpPr>
          <p:cNvPr id="87043" name="Rectangle 2"/>
          <p:cNvSpPr>
            <a:spLocks noGrp="1" noChangeArrowheads="1"/>
          </p:cNvSpPr>
          <p:nvPr>
            <p:ph type="title" idx="4294967295"/>
          </p:nvPr>
        </p:nvSpPr>
        <p:spPr>
          <a:xfrm>
            <a:off x="-45006" y="0"/>
            <a:ext cx="9721215" cy="1143000"/>
          </a:xfrm>
          <a:noFill/>
        </p:spPr>
        <p:txBody>
          <a:bodyPr/>
          <a:lstStyle/>
          <a:p>
            <a:pPr algn="l"/>
            <a:r>
              <a:rPr lang="en-GB" u="sng" dirty="0"/>
              <a:t>Half life</a:t>
            </a:r>
          </a:p>
        </p:txBody>
      </p:sp>
      <p:sp>
        <p:nvSpPr>
          <p:cNvPr id="184323" name="Text Box 3"/>
          <p:cNvSpPr txBox="1">
            <a:spLocks noChangeArrowheads="1"/>
          </p:cNvSpPr>
          <p:nvPr/>
        </p:nvSpPr>
        <p:spPr bwMode="auto">
          <a:xfrm>
            <a:off x="360045" y="1066801"/>
            <a:ext cx="10171271" cy="1200329"/>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GB" dirty="0">
                <a:latin typeface="Comic Sans MS" pitchFamily="66" charset="0"/>
              </a:rPr>
              <a:t>The decay of radioisotopes can be used to measure the material’s age.  The HALF-LIFE of an atom is the time taken for HALF of the radioisotopes in a sample to decay…</a:t>
            </a:r>
          </a:p>
        </p:txBody>
      </p:sp>
      <p:grpSp>
        <p:nvGrpSpPr>
          <p:cNvPr id="184324" name="Group 4"/>
          <p:cNvGrpSpPr>
            <a:grpSpLocks/>
          </p:cNvGrpSpPr>
          <p:nvPr/>
        </p:nvGrpSpPr>
        <p:grpSpPr bwMode="auto">
          <a:xfrm>
            <a:off x="360045" y="3429000"/>
            <a:ext cx="1530191" cy="1371600"/>
            <a:chOff x="288" y="1680"/>
            <a:chExt cx="816" cy="864"/>
          </a:xfrm>
        </p:grpSpPr>
        <p:sp>
          <p:nvSpPr>
            <p:cNvPr id="184325" name="Oval 5"/>
            <p:cNvSpPr>
              <a:spLocks noChangeArrowheads="1"/>
            </p:cNvSpPr>
            <p:nvPr/>
          </p:nvSpPr>
          <p:spPr bwMode="auto">
            <a:xfrm>
              <a:off x="432" y="1776"/>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184326" name="Oval 6"/>
            <p:cNvSpPr>
              <a:spLocks noChangeArrowheads="1"/>
            </p:cNvSpPr>
            <p:nvPr/>
          </p:nvSpPr>
          <p:spPr bwMode="auto">
            <a:xfrm>
              <a:off x="384" y="1968"/>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184327" name="Oval 7"/>
            <p:cNvSpPr>
              <a:spLocks noChangeArrowheads="1"/>
            </p:cNvSpPr>
            <p:nvPr/>
          </p:nvSpPr>
          <p:spPr bwMode="auto">
            <a:xfrm>
              <a:off x="528" y="2016"/>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184328" name="Oval 8"/>
            <p:cNvSpPr>
              <a:spLocks noChangeArrowheads="1"/>
            </p:cNvSpPr>
            <p:nvPr/>
          </p:nvSpPr>
          <p:spPr bwMode="auto">
            <a:xfrm>
              <a:off x="576" y="1920"/>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184329" name="Oval 9"/>
            <p:cNvSpPr>
              <a:spLocks noChangeArrowheads="1"/>
            </p:cNvSpPr>
            <p:nvPr/>
          </p:nvSpPr>
          <p:spPr bwMode="auto">
            <a:xfrm>
              <a:off x="480" y="2160"/>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184330" name="Oval 10"/>
            <p:cNvSpPr>
              <a:spLocks noChangeArrowheads="1"/>
            </p:cNvSpPr>
            <p:nvPr/>
          </p:nvSpPr>
          <p:spPr bwMode="auto">
            <a:xfrm>
              <a:off x="288" y="1872"/>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184331" name="Oval 11"/>
            <p:cNvSpPr>
              <a:spLocks noChangeArrowheads="1"/>
            </p:cNvSpPr>
            <p:nvPr/>
          </p:nvSpPr>
          <p:spPr bwMode="auto">
            <a:xfrm>
              <a:off x="336" y="2160"/>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184332" name="Oval 12"/>
            <p:cNvSpPr>
              <a:spLocks noChangeArrowheads="1"/>
            </p:cNvSpPr>
            <p:nvPr/>
          </p:nvSpPr>
          <p:spPr bwMode="auto">
            <a:xfrm>
              <a:off x="672" y="2064"/>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184333" name="Oval 13"/>
            <p:cNvSpPr>
              <a:spLocks noChangeArrowheads="1"/>
            </p:cNvSpPr>
            <p:nvPr/>
          </p:nvSpPr>
          <p:spPr bwMode="auto">
            <a:xfrm>
              <a:off x="720" y="2256"/>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184334" name="Oval 14"/>
            <p:cNvSpPr>
              <a:spLocks noChangeArrowheads="1"/>
            </p:cNvSpPr>
            <p:nvPr/>
          </p:nvSpPr>
          <p:spPr bwMode="auto">
            <a:xfrm>
              <a:off x="864" y="2160"/>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184335" name="Oval 15"/>
            <p:cNvSpPr>
              <a:spLocks noChangeArrowheads="1"/>
            </p:cNvSpPr>
            <p:nvPr/>
          </p:nvSpPr>
          <p:spPr bwMode="auto">
            <a:xfrm>
              <a:off x="672" y="1824"/>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184336" name="Oval 16"/>
            <p:cNvSpPr>
              <a:spLocks noChangeArrowheads="1"/>
            </p:cNvSpPr>
            <p:nvPr/>
          </p:nvSpPr>
          <p:spPr bwMode="auto">
            <a:xfrm>
              <a:off x="816" y="2016"/>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184337" name="Oval 17"/>
            <p:cNvSpPr>
              <a:spLocks noChangeArrowheads="1"/>
            </p:cNvSpPr>
            <p:nvPr/>
          </p:nvSpPr>
          <p:spPr bwMode="auto">
            <a:xfrm>
              <a:off x="576" y="2256"/>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184338" name="Oval 18"/>
            <p:cNvSpPr>
              <a:spLocks noChangeArrowheads="1"/>
            </p:cNvSpPr>
            <p:nvPr/>
          </p:nvSpPr>
          <p:spPr bwMode="auto">
            <a:xfrm>
              <a:off x="816" y="1824"/>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184339" name="Oval 19"/>
            <p:cNvSpPr>
              <a:spLocks noChangeArrowheads="1"/>
            </p:cNvSpPr>
            <p:nvPr/>
          </p:nvSpPr>
          <p:spPr bwMode="auto">
            <a:xfrm>
              <a:off x="624" y="1680"/>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184340" name="Oval 20"/>
            <p:cNvSpPr>
              <a:spLocks noChangeArrowheads="1"/>
            </p:cNvSpPr>
            <p:nvPr/>
          </p:nvSpPr>
          <p:spPr bwMode="auto">
            <a:xfrm>
              <a:off x="432" y="2304"/>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grpSp>
      <p:sp>
        <p:nvSpPr>
          <p:cNvPr id="184341" name="AutoShape 21"/>
          <p:cNvSpPr>
            <a:spLocks noChangeArrowheads="1"/>
          </p:cNvSpPr>
          <p:nvPr/>
        </p:nvSpPr>
        <p:spPr bwMode="auto">
          <a:xfrm>
            <a:off x="2250281" y="3733800"/>
            <a:ext cx="720090" cy="762000"/>
          </a:xfrm>
          <a:prstGeom prst="rightArrow">
            <a:avLst>
              <a:gd name="adj1" fmla="val 50000"/>
              <a:gd name="adj2" fmla="val 25000"/>
            </a:avLst>
          </a:prstGeom>
          <a:solidFill>
            <a:srgbClr val="FF0000"/>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nvGrpSpPr>
          <p:cNvPr id="184342" name="Group 22"/>
          <p:cNvGrpSpPr>
            <a:grpSpLocks/>
          </p:cNvGrpSpPr>
          <p:nvPr/>
        </p:nvGrpSpPr>
        <p:grpSpPr bwMode="auto">
          <a:xfrm>
            <a:off x="3240405" y="3429000"/>
            <a:ext cx="1530191" cy="1371600"/>
            <a:chOff x="1728" y="1680"/>
            <a:chExt cx="816" cy="864"/>
          </a:xfrm>
        </p:grpSpPr>
        <p:sp>
          <p:nvSpPr>
            <p:cNvPr id="184343" name="Oval 23"/>
            <p:cNvSpPr>
              <a:spLocks noChangeArrowheads="1"/>
            </p:cNvSpPr>
            <p:nvPr/>
          </p:nvSpPr>
          <p:spPr bwMode="auto">
            <a:xfrm>
              <a:off x="1872" y="1776"/>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184344" name="Oval 24"/>
            <p:cNvSpPr>
              <a:spLocks noChangeArrowheads="1"/>
            </p:cNvSpPr>
            <p:nvPr/>
          </p:nvSpPr>
          <p:spPr bwMode="auto">
            <a:xfrm>
              <a:off x="1824" y="1968"/>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87066" name="Oval 25"/>
            <p:cNvSpPr>
              <a:spLocks noChangeArrowheads="1"/>
            </p:cNvSpPr>
            <p:nvPr/>
          </p:nvSpPr>
          <p:spPr bwMode="auto">
            <a:xfrm>
              <a:off x="1968" y="2016"/>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7067" name="Oval 26"/>
            <p:cNvSpPr>
              <a:spLocks noChangeArrowheads="1"/>
            </p:cNvSpPr>
            <p:nvPr/>
          </p:nvSpPr>
          <p:spPr bwMode="auto">
            <a:xfrm>
              <a:off x="2016" y="1920"/>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84347" name="Oval 27"/>
            <p:cNvSpPr>
              <a:spLocks noChangeArrowheads="1"/>
            </p:cNvSpPr>
            <p:nvPr/>
          </p:nvSpPr>
          <p:spPr bwMode="auto">
            <a:xfrm>
              <a:off x="1920" y="2160"/>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87069" name="Oval 28"/>
            <p:cNvSpPr>
              <a:spLocks noChangeArrowheads="1"/>
            </p:cNvSpPr>
            <p:nvPr/>
          </p:nvSpPr>
          <p:spPr bwMode="auto">
            <a:xfrm>
              <a:off x="1728" y="1872"/>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7070" name="Oval 29"/>
            <p:cNvSpPr>
              <a:spLocks noChangeArrowheads="1"/>
            </p:cNvSpPr>
            <p:nvPr/>
          </p:nvSpPr>
          <p:spPr bwMode="auto">
            <a:xfrm>
              <a:off x="1776" y="2160"/>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84350" name="Oval 30"/>
            <p:cNvSpPr>
              <a:spLocks noChangeArrowheads="1"/>
            </p:cNvSpPr>
            <p:nvPr/>
          </p:nvSpPr>
          <p:spPr bwMode="auto">
            <a:xfrm>
              <a:off x="2112" y="2064"/>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87072" name="Oval 31"/>
            <p:cNvSpPr>
              <a:spLocks noChangeArrowheads="1"/>
            </p:cNvSpPr>
            <p:nvPr/>
          </p:nvSpPr>
          <p:spPr bwMode="auto">
            <a:xfrm>
              <a:off x="2160" y="2256"/>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84352" name="Oval 32"/>
            <p:cNvSpPr>
              <a:spLocks noChangeArrowheads="1"/>
            </p:cNvSpPr>
            <p:nvPr/>
          </p:nvSpPr>
          <p:spPr bwMode="auto">
            <a:xfrm>
              <a:off x="2304" y="2160"/>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184353" name="Oval 33"/>
            <p:cNvSpPr>
              <a:spLocks noChangeArrowheads="1"/>
            </p:cNvSpPr>
            <p:nvPr/>
          </p:nvSpPr>
          <p:spPr bwMode="auto">
            <a:xfrm>
              <a:off x="2112" y="1824"/>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87075" name="Oval 34"/>
            <p:cNvSpPr>
              <a:spLocks noChangeArrowheads="1"/>
            </p:cNvSpPr>
            <p:nvPr/>
          </p:nvSpPr>
          <p:spPr bwMode="auto">
            <a:xfrm>
              <a:off x="2256" y="2016"/>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84355" name="Oval 35"/>
            <p:cNvSpPr>
              <a:spLocks noChangeArrowheads="1"/>
            </p:cNvSpPr>
            <p:nvPr/>
          </p:nvSpPr>
          <p:spPr bwMode="auto">
            <a:xfrm>
              <a:off x="2016" y="2256"/>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87077" name="Oval 36"/>
            <p:cNvSpPr>
              <a:spLocks noChangeArrowheads="1"/>
            </p:cNvSpPr>
            <p:nvPr/>
          </p:nvSpPr>
          <p:spPr bwMode="auto">
            <a:xfrm>
              <a:off x="2256" y="1824"/>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7078" name="Oval 37"/>
            <p:cNvSpPr>
              <a:spLocks noChangeArrowheads="1"/>
            </p:cNvSpPr>
            <p:nvPr/>
          </p:nvSpPr>
          <p:spPr bwMode="auto">
            <a:xfrm>
              <a:off x="2064" y="1680"/>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84358" name="Oval 38"/>
            <p:cNvSpPr>
              <a:spLocks noChangeArrowheads="1"/>
            </p:cNvSpPr>
            <p:nvPr/>
          </p:nvSpPr>
          <p:spPr bwMode="auto">
            <a:xfrm>
              <a:off x="1872" y="2304"/>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grpSp>
      <p:grpSp>
        <p:nvGrpSpPr>
          <p:cNvPr id="184359" name="Group 39"/>
          <p:cNvGrpSpPr>
            <a:grpSpLocks/>
          </p:cNvGrpSpPr>
          <p:nvPr/>
        </p:nvGrpSpPr>
        <p:grpSpPr bwMode="auto">
          <a:xfrm>
            <a:off x="6210776" y="3429000"/>
            <a:ext cx="1530191" cy="1371600"/>
            <a:chOff x="3072" y="1680"/>
            <a:chExt cx="816" cy="864"/>
          </a:xfrm>
        </p:grpSpPr>
        <p:sp>
          <p:nvSpPr>
            <p:cNvPr id="184360" name="Oval 40"/>
            <p:cNvSpPr>
              <a:spLocks noChangeArrowheads="1"/>
            </p:cNvSpPr>
            <p:nvPr/>
          </p:nvSpPr>
          <p:spPr bwMode="auto">
            <a:xfrm>
              <a:off x="3216" y="1776"/>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87082" name="Oval 41"/>
            <p:cNvSpPr>
              <a:spLocks noChangeArrowheads="1"/>
            </p:cNvSpPr>
            <p:nvPr/>
          </p:nvSpPr>
          <p:spPr bwMode="auto">
            <a:xfrm>
              <a:off x="3168" y="1968"/>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7083" name="Oval 42"/>
            <p:cNvSpPr>
              <a:spLocks noChangeArrowheads="1"/>
            </p:cNvSpPr>
            <p:nvPr/>
          </p:nvSpPr>
          <p:spPr bwMode="auto">
            <a:xfrm>
              <a:off x="3312" y="2016"/>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7084" name="Oval 43"/>
            <p:cNvSpPr>
              <a:spLocks noChangeArrowheads="1"/>
            </p:cNvSpPr>
            <p:nvPr/>
          </p:nvSpPr>
          <p:spPr bwMode="auto">
            <a:xfrm>
              <a:off x="3360" y="1920"/>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84364" name="Oval 44"/>
            <p:cNvSpPr>
              <a:spLocks noChangeArrowheads="1"/>
            </p:cNvSpPr>
            <p:nvPr/>
          </p:nvSpPr>
          <p:spPr bwMode="auto">
            <a:xfrm>
              <a:off x="3264" y="2160"/>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87086" name="Oval 45"/>
            <p:cNvSpPr>
              <a:spLocks noChangeArrowheads="1"/>
            </p:cNvSpPr>
            <p:nvPr/>
          </p:nvSpPr>
          <p:spPr bwMode="auto">
            <a:xfrm>
              <a:off x="3072" y="1872"/>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7087" name="Oval 46"/>
            <p:cNvSpPr>
              <a:spLocks noChangeArrowheads="1"/>
            </p:cNvSpPr>
            <p:nvPr/>
          </p:nvSpPr>
          <p:spPr bwMode="auto">
            <a:xfrm>
              <a:off x="3120" y="2160"/>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7088" name="Oval 47"/>
            <p:cNvSpPr>
              <a:spLocks noChangeArrowheads="1"/>
            </p:cNvSpPr>
            <p:nvPr/>
          </p:nvSpPr>
          <p:spPr bwMode="auto">
            <a:xfrm>
              <a:off x="3456" y="2064"/>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7089" name="Oval 48"/>
            <p:cNvSpPr>
              <a:spLocks noChangeArrowheads="1"/>
            </p:cNvSpPr>
            <p:nvPr/>
          </p:nvSpPr>
          <p:spPr bwMode="auto">
            <a:xfrm>
              <a:off x="3504" y="2256"/>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84369" name="Oval 49"/>
            <p:cNvSpPr>
              <a:spLocks noChangeArrowheads="1"/>
            </p:cNvSpPr>
            <p:nvPr/>
          </p:nvSpPr>
          <p:spPr bwMode="auto">
            <a:xfrm>
              <a:off x="3648" y="2160"/>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87091" name="Oval 50"/>
            <p:cNvSpPr>
              <a:spLocks noChangeArrowheads="1"/>
            </p:cNvSpPr>
            <p:nvPr/>
          </p:nvSpPr>
          <p:spPr bwMode="auto">
            <a:xfrm>
              <a:off x="3456" y="1824"/>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7092" name="Oval 51"/>
            <p:cNvSpPr>
              <a:spLocks noChangeArrowheads="1"/>
            </p:cNvSpPr>
            <p:nvPr/>
          </p:nvSpPr>
          <p:spPr bwMode="auto">
            <a:xfrm>
              <a:off x="3600" y="2016"/>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84372" name="Oval 52"/>
            <p:cNvSpPr>
              <a:spLocks noChangeArrowheads="1"/>
            </p:cNvSpPr>
            <p:nvPr/>
          </p:nvSpPr>
          <p:spPr bwMode="auto">
            <a:xfrm>
              <a:off x="3360" y="2256"/>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87094" name="Oval 53"/>
            <p:cNvSpPr>
              <a:spLocks noChangeArrowheads="1"/>
            </p:cNvSpPr>
            <p:nvPr/>
          </p:nvSpPr>
          <p:spPr bwMode="auto">
            <a:xfrm>
              <a:off x="3600" y="1824"/>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7095" name="Oval 54"/>
            <p:cNvSpPr>
              <a:spLocks noChangeArrowheads="1"/>
            </p:cNvSpPr>
            <p:nvPr/>
          </p:nvSpPr>
          <p:spPr bwMode="auto">
            <a:xfrm>
              <a:off x="3408" y="1680"/>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7096" name="Oval 55"/>
            <p:cNvSpPr>
              <a:spLocks noChangeArrowheads="1"/>
            </p:cNvSpPr>
            <p:nvPr/>
          </p:nvSpPr>
          <p:spPr bwMode="auto">
            <a:xfrm>
              <a:off x="3216" y="2304"/>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grpSp>
        <p:nvGrpSpPr>
          <p:cNvPr id="184376" name="Group 56"/>
          <p:cNvGrpSpPr>
            <a:grpSpLocks/>
          </p:cNvGrpSpPr>
          <p:nvPr/>
        </p:nvGrpSpPr>
        <p:grpSpPr bwMode="auto">
          <a:xfrm>
            <a:off x="9001125" y="3429000"/>
            <a:ext cx="1530191" cy="1371600"/>
            <a:chOff x="4320" y="1680"/>
            <a:chExt cx="816" cy="864"/>
          </a:xfrm>
        </p:grpSpPr>
        <p:sp>
          <p:nvSpPr>
            <p:cNvPr id="184377" name="Oval 57"/>
            <p:cNvSpPr>
              <a:spLocks noChangeArrowheads="1"/>
            </p:cNvSpPr>
            <p:nvPr/>
          </p:nvSpPr>
          <p:spPr bwMode="auto">
            <a:xfrm>
              <a:off x="4464" y="1776"/>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87099" name="Oval 58"/>
            <p:cNvSpPr>
              <a:spLocks noChangeArrowheads="1"/>
            </p:cNvSpPr>
            <p:nvPr/>
          </p:nvSpPr>
          <p:spPr bwMode="auto">
            <a:xfrm>
              <a:off x="4416" y="1968"/>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7100" name="Oval 59"/>
            <p:cNvSpPr>
              <a:spLocks noChangeArrowheads="1"/>
            </p:cNvSpPr>
            <p:nvPr/>
          </p:nvSpPr>
          <p:spPr bwMode="auto">
            <a:xfrm>
              <a:off x="4560" y="2016"/>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7101" name="Oval 60"/>
            <p:cNvSpPr>
              <a:spLocks noChangeArrowheads="1"/>
            </p:cNvSpPr>
            <p:nvPr/>
          </p:nvSpPr>
          <p:spPr bwMode="auto">
            <a:xfrm>
              <a:off x="4608" y="1920"/>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7102" name="Oval 61"/>
            <p:cNvSpPr>
              <a:spLocks noChangeArrowheads="1"/>
            </p:cNvSpPr>
            <p:nvPr/>
          </p:nvSpPr>
          <p:spPr bwMode="auto">
            <a:xfrm>
              <a:off x="4512" y="2160"/>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7103" name="Oval 62"/>
            <p:cNvSpPr>
              <a:spLocks noChangeArrowheads="1"/>
            </p:cNvSpPr>
            <p:nvPr/>
          </p:nvSpPr>
          <p:spPr bwMode="auto">
            <a:xfrm>
              <a:off x="4320" y="1872"/>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7104" name="Oval 63"/>
            <p:cNvSpPr>
              <a:spLocks noChangeArrowheads="1"/>
            </p:cNvSpPr>
            <p:nvPr/>
          </p:nvSpPr>
          <p:spPr bwMode="auto">
            <a:xfrm>
              <a:off x="4368" y="2160"/>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7105" name="Oval 64"/>
            <p:cNvSpPr>
              <a:spLocks noChangeArrowheads="1"/>
            </p:cNvSpPr>
            <p:nvPr/>
          </p:nvSpPr>
          <p:spPr bwMode="auto">
            <a:xfrm>
              <a:off x="4704" y="2064"/>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7106" name="Oval 65"/>
            <p:cNvSpPr>
              <a:spLocks noChangeArrowheads="1"/>
            </p:cNvSpPr>
            <p:nvPr/>
          </p:nvSpPr>
          <p:spPr bwMode="auto">
            <a:xfrm>
              <a:off x="4752" y="2256"/>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7107" name="Oval 66"/>
            <p:cNvSpPr>
              <a:spLocks noChangeArrowheads="1"/>
            </p:cNvSpPr>
            <p:nvPr/>
          </p:nvSpPr>
          <p:spPr bwMode="auto">
            <a:xfrm>
              <a:off x="4896" y="2160"/>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7108" name="Oval 67"/>
            <p:cNvSpPr>
              <a:spLocks noChangeArrowheads="1"/>
            </p:cNvSpPr>
            <p:nvPr/>
          </p:nvSpPr>
          <p:spPr bwMode="auto">
            <a:xfrm>
              <a:off x="4704" y="1824"/>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7109" name="Oval 68"/>
            <p:cNvSpPr>
              <a:spLocks noChangeArrowheads="1"/>
            </p:cNvSpPr>
            <p:nvPr/>
          </p:nvSpPr>
          <p:spPr bwMode="auto">
            <a:xfrm>
              <a:off x="4848" y="2016"/>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84389" name="Oval 69"/>
            <p:cNvSpPr>
              <a:spLocks noChangeArrowheads="1"/>
            </p:cNvSpPr>
            <p:nvPr/>
          </p:nvSpPr>
          <p:spPr bwMode="auto">
            <a:xfrm>
              <a:off x="4608" y="2256"/>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87111" name="Oval 70"/>
            <p:cNvSpPr>
              <a:spLocks noChangeArrowheads="1"/>
            </p:cNvSpPr>
            <p:nvPr/>
          </p:nvSpPr>
          <p:spPr bwMode="auto">
            <a:xfrm>
              <a:off x="4848" y="1824"/>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7112" name="Oval 71"/>
            <p:cNvSpPr>
              <a:spLocks noChangeArrowheads="1"/>
            </p:cNvSpPr>
            <p:nvPr/>
          </p:nvSpPr>
          <p:spPr bwMode="auto">
            <a:xfrm>
              <a:off x="4656" y="1680"/>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7113" name="Oval 72"/>
            <p:cNvSpPr>
              <a:spLocks noChangeArrowheads="1"/>
            </p:cNvSpPr>
            <p:nvPr/>
          </p:nvSpPr>
          <p:spPr bwMode="auto">
            <a:xfrm>
              <a:off x="4464" y="2304"/>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sp>
        <p:nvSpPr>
          <p:cNvPr id="184393" name="AutoShape 73"/>
          <p:cNvSpPr>
            <a:spLocks noChangeArrowheads="1"/>
          </p:cNvSpPr>
          <p:nvPr/>
        </p:nvSpPr>
        <p:spPr bwMode="auto">
          <a:xfrm>
            <a:off x="5130641" y="3733800"/>
            <a:ext cx="720090" cy="762000"/>
          </a:xfrm>
          <a:prstGeom prst="rightArrow">
            <a:avLst>
              <a:gd name="adj1" fmla="val 50000"/>
              <a:gd name="adj2" fmla="val 25000"/>
            </a:avLst>
          </a:prstGeom>
          <a:solidFill>
            <a:srgbClr val="FF0000"/>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84394" name="AutoShape 74"/>
          <p:cNvSpPr>
            <a:spLocks noChangeArrowheads="1"/>
          </p:cNvSpPr>
          <p:nvPr/>
        </p:nvSpPr>
        <p:spPr bwMode="auto">
          <a:xfrm>
            <a:off x="8011001" y="3733800"/>
            <a:ext cx="720090" cy="762000"/>
          </a:xfrm>
          <a:prstGeom prst="rightArrow">
            <a:avLst>
              <a:gd name="adj1" fmla="val 50000"/>
              <a:gd name="adj2" fmla="val 25000"/>
            </a:avLst>
          </a:prstGeom>
          <a:solidFill>
            <a:srgbClr val="FF0000"/>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84395" name="Text Box 75"/>
          <p:cNvSpPr txBox="1">
            <a:spLocks noChangeArrowheads="1"/>
          </p:cNvSpPr>
          <p:nvPr/>
        </p:nvSpPr>
        <p:spPr bwMode="auto">
          <a:xfrm>
            <a:off x="0" y="5334001"/>
            <a:ext cx="261032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50000"/>
              </a:spcBef>
            </a:pPr>
            <a:r>
              <a:rPr lang="en-GB" dirty="0">
                <a:latin typeface="Comic Sans MS" pitchFamily="66" charset="0"/>
              </a:rPr>
              <a:t>At start there are 16 radioisotopes</a:t>
            </a:r>
          </a:p>
        </p:txBody>
      </p:sp>
      <p:sp>
        <p:nvSpPr>
          <p:cNvPr id="184396" name="Text Box 76"/>
          <p:cNvSpPr txBox="1">
            <a:spLocks noChangeArrowheads="1"/>
          </p:cNvSpPr>
          <p:nvPr/>
        </p:nvSpPr>
        <p:spPr bwMode="auto">
          <a:xfrm>
            <a:off x="2790349" y="5029200"/>
            <a:ext cx="261032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50000"/>
              </a:spcBef>
            </a:pPr>
            <a:r>
              <a:rPr lang="en-GB" dirty="0">
                <a:latin typeface="Comic Sans MS" pitchFamily="66" charset="0"/>
              </a:rPr>
              <a:t>After 1 half life half have decayed (that’s 8)</a:t>
            </a:r>
          </a:p>
        </p:txBody>
      </p:sp>
      <p:sp>
        <p:nvSpPr>
          <p:cNvPr id="184397" name="Text Box 77"/>
          <p:cNvSpPr txBox="1">
            <a:spLocks noChangeArrowheads="1"/>
          </p:cNvSpPr>
          <p:nvPr/>
        </p:nvSpPr>
        <p:spPr bwMode="auto">
          <a:xfrm>
            <a:off x="8191024" y="4940300"/>
            <a:ext cx="261032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50000"/>
              </a:spcBef>
            </a:pPr>
            <a:r>
              <a:rPr lang="en-GB" dirty="0">
                <a:latin typeface="Comic Sans MS" pitchFamily="66" charset="0"/>
              </a:rPr>
              <a:t>After 3 half lives another 2 have decayed (14 altogether)</a:t>
            </a:r>
          </a:p>
        </p:txBody>
      </p:sp>
      <p:sp>
        <p:nvSpPr>
          <p:cNvPr id="184398" name="Text Box 78"/>
          <p:cNvSpPr txBox="1">
            <a:spLocks noChangeArrowheads="1"/>
          </p:cNvSpPr>
          <p:nvPr/>
        </p:nvSpPr>
        <p:spPr bwMode="auto">
          <a:xfrm>
            <a:off x="5580698" y="4940300"/>
            <a:ext cx="261032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50000"/>
              </a:spcBef>
            </a:pPr>
            <a:r>
              <a:rPr lang="en-GB" dirty="0">
                <a:latin typeface="Comic Sans MS" pitchFamily="66" charset="0"/>
              </a:rPr>
              <a:t>After 2 half lives another half have decayed (12 altogether)</a:t>
            </a:r>
          </a:p>
        </p:txBody>
      </p:sp>
      <p:grpSp>
        <p:nvGrpSpPr>
          <p:cNvPr id="184399" name="Group 79"/>
          <p:cNvGrpSpPr>
            <a:grpSpLocks/>
          </p:cNvGrpSpPr>
          <p:nvPr/>
        </p:nvGrpSpPr>
        <p:grpSpPr bwMode="auto">
          <a:xfrm>
            <a:off x="630079" y="2514600"/>
            <a:ext cx="9811226" cy="685800"/>
            <a:chOff x="288" y="1584"/>
            <a:chExt cx="5232" cy="432"/>
          </a:xfrm>
        </p:grpSpPr>
        <p:sp>
          <p:nvSpPr>
            <p:cNvPr id="87121" name="Oval 80"/>
            <p:cNvSpPr>
              <a:spLocks noChangeArrowheads="1"/>
            </p:cNvSpPr>
            <p:nvPr/>
          </p:nvSpPr>
          <p:spPr bwMode="auto">
            <a:xfrm>
              <a:off x="2976" y="1680"/>
              <a:ext cx="240" cy="240"/>
            </a:xfrm>
            <a:prstGeom prst="ellipse">
              <a:avLst/>
            </a:prstGeom>
            <a:gradFill rotWithShape="0">
              <a:gsLst>
                <a:gs pos="0">
                  <a:srgbClr val="FF0000"/>
                </a:gs>
                <a:gs pos="100000">
                  <a:srgbClr val="FFC1C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84401" name="Oval 81"/>
            <p:cNvSpPr>
              <a:spLocks noChangeArrowheads="1"/>
            </p:cNvSpPr>
            <p:nvPr/>
          </p:nvSpPr>
          <p:spPr bwMode="auto">
            <a:xfrm>
              <a:off x="528" y="1680"/>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87123" name="Text Box 82"/>
            <p:cNvSpPr txBox="1">
              <a:spLocks noChangeArrowheads="1"/>
            </p:cNvSpPr>
            <p:nvPr/>
          </p:nvSpPr>
          <p:spPr bwMode="auto">
            <a:xfrm>
              <a:off x="768" y="1680"/>
              <a:ext cx="20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GB">
                  <a:solidFill>
                    <a:schemeClr val="bg1"/>
                  </a:solidFill>
                  <a:latin typeface="Comic Sans MS" pitchFamily="66" charset="0"/>
                </a:rPr>
                <a:t>= radioisotope</a:t>
              </a:r>
            </a:p>
          </p:txBody>
        </p:sp>
        <p:sp>
          <p:nvSpPr>
            <p:cNvPr id="87124" name="Text Box 83"/>
            <p:cNvSpPr txBox="1">
              <a:spLocks noChangeArrowheads="1"/>
            </p:cNvSpPr>
            <p:nvPr/>
          </p:nvSpPr>
          <p:spPr bwMode="auto">
            <a:xfrm>
              <a:off x="3264" y="1680"/>
              <a:ext cx="22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GB">
                  <a:solidFill>
                    <a:schemeClr val="bg1"/>
                  </a:solidFill>
                  <a:latin typeface="Comic Sans MS" pitchFamily="66" charset="0"/>
                </a:rPr>
                <a:t>= new atom formed</a:t>
              </a:r>
            </a:p>
          </p:txBody>
        </p:sp>
        <p:sp>
          <p:nvSpPr>
            <p:cNvPr id="87125" name="Rectangle 84"/>
            <p:cNvSpPr>
              <a:spLocks noChangeArrowheads="1"/>
            </p:cNvSpPr>
            <p:nvPr/>
          </p:nvSpPr>
          <p:spPr bwMode="auto">
            <a:xfrm>
              <a:off x="288" y="1584"/>
              <a:ext cx="4992" cy="43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spTree>
    <p:extLst>
      <p:ext uri="{BB962C8B-B14F-4D97-AF65-F5344CB8AC3E}">
        <p14:creationId xmlns:p14="http://schemas.microsoft.com/office/powerpoint/2010/main" val="4022259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23"/>
                                        </p:tgtEl>
                                        <p:attrNameLst>
                                          <p:attrName>style.visibility</p:attrName>
                                        </p:attrNameLst>
                                      </p:cBhvr>
                                      <p:to>
                                        <p:strVal val="visible"/>
                                      </p:to>
                                    </p:set>
                                    <p:animEffect transition="in" filter="wipe(left)">
                                      <p:cBhvr>
                                        <p:cTn id="7" dur="500"/>
                                        <p:tgtEl>
                                          <p:spTgt spid="1843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4399"/>
                                        </p:tgtEl>
                                        <p:attrNameLst>
                                          <p:attrName>style.visibility</p:attrName>
                                        </p:attrNameLst>
                                      </p:cBhvr>
                                      <p:to>
                                        <p:strVal val="visible"/>
                                      </p:to>
                                    </p:set>
                                    <p:animEffect transition="in" filter="wipe(left)">
                                      <p:cBhvr>
                                        <p:cTn id="12" dur="500"/>
                                        <p:tgtEl>
                                          <p:spTgt spid="1843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84324"/>
                                        </p:tgtEl>
                                        <p:attrNameLst>
                                          <p:attrName>style.visibility</p:attrName>
                                        </p:attrNameLst>
                                      </p:cBhvr>
                                      <p:to>
                                        <p:strVal val="visible"/>
                                      </p:to>
                                    </p:set>
                                    <p:anim calcmode="lin" valueType="num">
                                      <p:cBhvr additive="base">
                                        <p:cTn id="17" dur="500" fill="hold"/>
                                        <p:tgtEl>
                                          <p:spTgt spid="184324"/>
                                        </p:tgtEl>
                                        <p:attrNameLst>
                                          <p:attrName>ppt_x</p:attrName>
                                        </p:attrNameLst>
                                      </p:cBhvr>
                                      <p:tavLst>
                                        <p:tav tm="0">
                                          <p:val>
                                            <p:strVal val="0-#ppt_w/2"/>
                                          </p:val>
                                        </p:tav>
                                        <p:tav tm="100000">
                                          <p:val>
                                            <p:strVal val="#ppt_x"/>
                                          </p:val>
                                        </p:tav>
                                      </p:tavLst>
                                    </p:anim>
                                    <p:anim calcmode="lin" valueType="num">
                                      <p:cBhvr additive="base">
                                        <p:cTn id="18" dur="500" fill="hold"/>
                                        <p:tgtEl>
                                          <p:spTgt spid="18432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84395"/>
                                        </p:tgtEl>
                                        <p:attrNameLst>
                                          <p:attrName>style.visibility</p:attrName>
                                        </p:attrNameLst>
                                      </p:cBhvr>
                                      <p:to>
                                        <p:strVal val="visible"/>
                                      </p:to>
                                    </p:set>
                                    <p:animEffect transition="in" filter="wipe(up)">
                                      <p:cBhvr>
                                        <p:cTn id="23" dur="500"/>
                                        <p:tgtEl>
                                          <p:spTgt spid="18439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4341"/>
                                        </p:tgtEl>
                                        <p:attrNameLst>
                                          <p:attrName>style.visibility</p:attrName>
                                        </p:attrNameLst>
                                      </p:cBhvr>
                                      <p:to>
                                        <p:strVal val="visible"/>
                                      </p:to>
                                    </p:set>
                                    <p:animEffect transition="in" filter="wipe(left)">
                                      <p:cBhvr>
                                        <p:cTn id="28" dur="500"/>
                                        <p:tgtEl>
                                          <p:spTgt spid="184341"/>
                                        </p:tgtEl>
                                      </p:cBhvr>
                                    </p:animEffect>
                                  </p:childTnLst>
                                </p:cTn>
                              </p:par>
                            </p:childTnLst>
                          </p:cTn>
                        </p:par>
                        <p:par>
                          <p:cTn id="29" fill="hold" nodeType="afterGroup">
                            <p:stCondLst>
                              <p:cond delay="500"/>
                            </p:stCondLst>
                            <p:childTnLst>
                              <p:par>
                                <p:cTn id="30" presetID="2" presetClass="entr" presetSubtype="8" fill="hold" nodeType="afterEffect">
                                  <p:stCondLst>
                                    <p:cond delay="0"/>
                                  </p:stCondLst>
                                  <p:childTnLst>
                                    <p:set>
                                      <p:cBhvr>
                                        <p:cTn id="31" dur="1" fill="hold">
                                          <p:stCondLst>
                                            <p:cond delay="0"/>
                                          </p:stCondLst>
                                        </p:cTn>
                                        <p:tgtEl>
                                          <p:spTgt spid="184342"/>
                                        </p:tgtEl>
                                        <p:attrNameLst>
                                          <p:attrName>style.visibility</p:attrName>
                                        </p:attrNameLst>
                                      </p:cBhvr>
                                      <p:to>
                                        <p:strVal val="visible"/>
                                      </p:to>
                                    </p:set>
                                    <p:anim calcmode="lin" valueType="num">
                                      <p:cBhvr additive="base">
                                        <p:cTn id="32" dur="500" fill="hold"/>
                                        <p:tgtEl>
                                          <p:spTgt spid="184342"/>
                                        </p:tgtEl>
                                        <p:attrNameLst>
                                          <p:attrName>ppt_x</p:attrName>
                                        </p:attrNameLst>
                                      </p:cBhvr>
                                      <p:tavLst>
                                        <p:tav tm="0">
                                          <p:val>
                                            <p:strVal val="0-#ppt_w/2"/>
                                          </p:val>
                                        </p:tav>
                                        <p:tav tm="100000">
                                          <p:val>
                                            <p:strVal val="#ppt_x"/>
                                          </p:val>
                                        </p:tav>
                                      </p:tavLst>
                                    </p:anim>
                                    <p:anim calcmode="lin" valueType="num">
                                      <p:cBhvr additive="base">
                                        <p:cTn id="33" dur="500" fill="hold"/>
                                        <p:tgtEl>
                                          <p:spTgt spid="184342"/>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84396"/>
                                        </p:tgtEl>
                                        <p:attrNameLst>
                                          <p:attrName>style.visibility</p:attrName>
                                        </p:attrNameLst>
                                      </p:cBhvr>
                                      <p:to>
                                        <p:strVal val="visible"/>
                                      </p:to>
                                    </p:set>
                                    <p:animEffect transition="in" filter="wipe(up)">
                                      <p:cBhvr>
                                        <p:cTn id="38" dur="500"/>
                                        <p:tgtEl>
                                          <p:spTgt spid="18439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84393"/>
                                        </p:tgtEl>
                                        <p:attrNameLst>
                                          <p:attrName>style.visibility</p:attrName>
                                        </p:attrNameLst>
                                      </p:cBhvr>
                                      <p:to>
                                        <p:strVal val="visible"/>
                                      </p:to>
                                    </p:set>
                                    <p:animEffect transition="in" filter="wipe(left)">
                                      <p:cBhvr>
                                        <p:cTn id="43" dur="500"/>
                                        <p:tgtEl>
                                          <p:spTgt spid="184393"/>
                                        </p:tgtEl>
                                      </p:cBhvr>
                                    </p:animEffect>
                                  </p:childTnLst>
                                </p:cTn>
                              </p:par>
                            </p:childTnLst>
                          </p:cTn>
                        </p:par>
                        <p:par>
                          <p:cTn id="44" fill="hold" nodeType="afterGroup">
                            <p:stCondLst>
                              <p:cond delay="500"/>
                            </p:stCondLst>
                            <p:childTnLst>
                              <p:par>
                                <p:cTn id="45" presetID="2" presetClass="entr" presetSubtype="8" fill="hold" nodeType="afterEffect">
                                  <p:stCondLst>
                                    <p:cond delay="0"/>
                                  </p:stCondLst>
                                  <p:childTnLst>
                                    <p:set>
                                      <p:cBhvr>
                                        <p:cTn id="46" dur="1" fill="hold">
                                          <p:stCondLst>
                                            <p:cond delay="0"/>
                                          </p:stCondLst>
                                        </p:cTn>
                                        <p:tgtEl>
                                          <p:spTgt spid="184359"/>
                                        </p:tgtEl>
                                        <p:attrNameLst>
                                          <p:attrName>style.visibility</p:attrName>
                                        </p:attrNameLst>
                                      </p:cBhvr>
                                      <p:to>
                                        <p:strVal val="visible"/>
                                      </p:to>
                                    </p:set>
                                    <p:anim calcmode="lin" valueType="num">
                                      <p:cBhvr additive="base">
                                        <p:cTn id="47" dur="500" fill="hold"/>
                                        <p:tgtEl>
                                          <p:spTgt spid="184359"/>
                                        </p:tgtEl>
                                        <p:attrNameLst>
                                          <p:attrName>ppt_x</p:attrName>
                                        </p:attrNameLst>
                                      </p:cBhvr>
                                      <p:tavLst>
                                        <p:tav tm="0">
                                          <p:val>
                                            <p:strVal val="0-#ppt_w/2"/>
                                          </p:val>
                                        </p:tav>
                                        <p:tav tm="100000">
                                          <p:val>
                                            <p:strVal val="#ppt_x"/>
                                          </p:val>
                                        </p:tav>
                                      </p:tavLst>
                                    </p:anim>
                                    <p:anim calcmode="lin" valueType="num">
                                      <p:cBhvr additive="base">
                                        <p:cTn id="48" dur="500" fill="hold"/>
                                        <p:tgtEl>
                                          <p:spTgt spid="184359"/>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84398"/>
                                        </p:tgtEl>
                                        <p:attrNameLst>
                                          <p:attrName>style.visibility</p:attrName>
                                        </p:attrNameLst>
                                      </p:cBhvr>
                                      <p:to>
                                        <p:strVal val="visible"/>
                                      </p:to>
                                    </p:set>
                                    <p:animEffect transition="in" filter="wipe(up)">
                                      <p:cBhvr>
                                        <p:cTn id="53" dur="500"/>
                                        <p:tgtEl>
                                          <p:spTgt spid="18439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84394"/>
                                        </p:tgtEl>
                                        <p:attrNameLst>
                                          <p:attrName>style.visibility</p:attrName>
                                        </p:attrNameLst>
                                      </p:cBhvr>
                                      <p:to>
                                        <p:strVal val="visible"/>
                                      </p:to>
                                    </p:set>
                                    <p:animEffect transition="in" filter="wipe(left)">
                                      <p:cBhvr>
                                        <p:cTn id="58" dur="500"/>
                                        <p:tgtEl>
                                          <p:spTgt spid="184394"/>
                                        </p:tgtEl>
                                      </p:cBhvr>
                                    </p:animEffect>
                                  </p:childTnLst>
                                </p:cTn>
                              </p:par>
                            </p:childTnLst>
                          </p:cTn>
                        </p:par>
                        <p:par>
                          <p:cTn id="59" fill="hold" nodeType="afterGroup">
                            <p:stCondLst>
                              <p:cond delay="500"/>
                            </p:stCondLst>
                            <p:childTnLst>
                              <p:par>
                                <p:cTn id="60" presetID="2" presetClass="entr" presetSubtype="8" fill="hold" nodeType="afterEffect">
                                  <p:stCondLst>
                                    <p:cond delay="0"/>
                                  </p:stCondLst>
                                  <p:childTnLst>
                                    <p:set>
                                      <p:cBhvr>
                                        <p:cTn id="61" dur="1" fill="hold">
                                          <p:stCondLst>
                                            <p:cond delay="0"/>
                                          </p:stCondLst>
                                        </p:cTn>
                                        <p:tgtEl>
                                          <p:spTgt spid="184376"/>
                                        </p:tgtEl>
                                        <p:attrNameLst>
                                          <p:attrName>style.visibility</p:attrName>
                                        </p:attrNameLst>
                                      </p:cBhvr>
                                      <p:to>
                                        <p:strVal val="visible"/>
                                      </p:to>
                                    </p:set>
                                    <p:anim calcmode="lin" valueType="num">
                                      <p:cBhvr additive="base">
                                        <p:cTn id="62" dur="500" fill="hold"/>
                                        <p:tgtEl>
                                          <p:spTgt spid="184376"/>
                                        </p:tgtEl>
                                        <p:attrNameLst>
                                          <p:attrName>ppt_x</p:attrName>
                                        </p:attrNameLst>
                                      </p:cBhvr>
                                      <p:tavLst>
                                        <p:tav tm="0">
                                          <p:val>
                                            <p:strVal val="0-#ppt_w/2"/>
                                          </p:val>
                                        </p:tav>
                                        <p:tav tm="100000">
                                          <p:val>
                                            <p:strVal val="#ppt_x"/>
                                          </p:val>
                                        </p:tav>
                                      </p:tavLst>
                                    </p:anim>
                                    <p:anim calcmode="lin" valueType="num">
                                      <p:cBhvr additive="base">
                                        <p:cTn id="63" dur="500" fill="hold"/>
                                        <p:tgtEl>
                                          <p:spTgt spid="184376"/>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84397"/>
                                        </p:tgtEl>
                                        <p:attrNameLst>
                                          <p:attrName>style.visibility</p:attrName>
                                        </p:attrNameLst>
                                      </p:cBhvr>
                                      <p:to>
                                        <p:strVal val="visible"/>
                                      </p:to>
                                    </p:set>
                                    <p:animEffect transition="in" filter="wipe(up)">
                                      <p:cBhvr>
                                        <p:cTn id="68" dur="500"/>
                                        <p:tgtEl>
                                          <p:spTgt spid="184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animBg="1" autoUpdateAnimBg="0"/>
      <p:bldP spid="184341" grpId="0" animBg="1"/>
      <p:bldP spid="184393" grpId="0" animBg="1"/>
      <p:bldP spid="184394" grpId="0" animBg="1"/>
      <p:bldP spid="184395" grpId="0" autoUpdateAnimBg="0"/>
      <p:bldP spid="184396" grpId="0" autoUpdateAnimBg="0"/>
      <p:bldP spid="184397" grpId="0" autoUpdateAnimBg="0"/>
      <p:bldP spid="18439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6408787" cy="584775"/>
          </a:xfrm>
          <a:prstGeom prst="rect">
            <a:avLst/>
          </a:prstGeom>
          <a:noFill/>
        </p:spPr>
        <p:txBody>
          <a:bodyPr wrap="square" rtlCol="0">
            <a:spAutoFit/>
          </a:bodyPr>
          <a:lstStyle/>
          <a:p>
            <a:r>
              <a:rPr lang="en-GB" sz="3200" u="sng" dirty="0" smtClean="0"/>
              <a:t>The structure of the atom</a:t>
            </a:r>
            <a:endParaRPr lang="en-GB" sz="3200" u="sng" dirty="0"/>
          </a:p>
        </p:txBody>
      </p:sp>
    </p:spTree>
    <p:controls>
      <mc:AlternateContent xmlns:mc="http://schemas.openxmlformats.org/markup-compatibility/2006">
        <mc:Choice xmlns:v="urn:schemas-microsoft-com:vml" Requires="v">
          <p:control spid="22536" name="ShockwaveFlash1" r:id="rId2" imgW="5911920" imgH="4468680"/>
        </mc:Choice>
        <mc:Fallback>
          <p:control name="ShockwaveFlash1" r:id="rId2" imgW="5911920" imgH="4468680">
            <p:pic>
              <p:nvPicPr>
                <p:cNvPr id="2" name="ShockwaveFlash1"/>
                <p:cNvPicPr preferRelativeResize="0">
                  <a:picLocks noChangeArrowheads="1" noChangeShapeType="1"/>
                </p:cNvPicPr>
                <p:nvPr/>
              </p:nvPicPr>
              <p:blipFill>
                <a:blip r:embed="rId5"/>
                <a:srcRect/>
                <a:stretch>
                  <a:fillRect/>
                </a:stretch>
              </p:blipFill>
              <p:spPr bwMode="auto">
                <a:xfrm>
                  <a:off x="0" y="908050"/>
                  <a:ext cx="5911850" cy="44688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2537" name="ShockwaveFlash2" r:id="rId3" imgW="4608360" imgH="3789360"/>
        </mc:Choice>
        <mc:Fallback>
          <p:control name="ShockwaveFlash2" r:id="rId3" imgW="4608360" imgH="3789360">
            <p:pic>
              <p:nvPicPr>
                <p:cNvPr id="3" name="ShockwaveFlash2"/>
                <p:cNvPicPr preferRelativeResize="0">
                  <a:picLocks noChangeArrowheads="1" noChangeShapeType="1"/>
                </p:cNvPicPr>
                <p:nvPr/>
              </p:nvPicPr>
              <p:blipFill>
                <a:blip r:embed="rId6"/>
                <a:srcRect/>
                <a:stretch>
                  <a:fillRect/>
                </a:stretch>
              </p:blipFill>
              <p:spPr bwMode="auto">
                <a:xfrm>
                  <a:off x="6192838" y="1341438"/>
                  <a:ext cx="4608512" cy="378936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660641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006" y="0"/>
            <a:ext cx="9721215" cy="11430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u="sng" dirty="0" smtClean="0"/>
              <a:t>Half life graph</a:t>
            </a:r>
            <a:endParaRPr lang="en-GB" u="sng" dirty="0"/>
          </a:p>
        </p:txBody>
      </p:sp>
      <p:sp>
        <p:nvSpPr>
          <p:cNvPr id="3" name="TextBox 2"/>
          <p:cNvSpPr txBox="1"/>
          <p:nvPr/>
        </p:nvSpPr>
        <p:spPr>
          <a:xfrm>
            <a:off x="7272883" y="764704"/>
            <a:ext cx="3384376" cy="4824590"/>
          </a:xfrm>
          <a:prstGeom prst="rect">
            <a:avLst/>
          </a:prstGeom>
          <a:noFill/>
        </p:spPr>
        <p:txBody>
          <a:bodyPr wrap="square" rtlCol="0">
            <a:spAutoFit/>
          </a:bodyPr>
          <a:lstStyle/>
          <a:p>
            <a:pPr>
              <a:lnSpc>
                <a:spcPct val="250000"/>
              </a:lnSpc>
            </a:pPr>
            <a:r>
              <a:rPr lang="en-GB" dirty="0" smtClean="0"/>
              <a:t>…………………………………………………………………………………………………………………………………………………………………………………………………………………………………………………………………………………………………………………………………………………………………………………….</a:t>
            </a:r>
            <a:endParaRPr lang="en-GB" dirty="0"/>
          </a:p>
        </p:txBody>
      </p:sp>
    </p:spTree>
    <p:controls>
      <mc:AlternateContent xmlns:mc="http://schemas.openxmlformats.org/markup-compatibility/2006">
        <mc:Choice xmlns:v="urn:schemas-microsoft-com:vml" Requires="v">
          <p:control spid="35845" name="ShockwaveFlash1" r:id="rId2" imgW="6840360" imgH="4684680"/>
        </mc:Choice>
        <mc:Fallback>
          <p:control name="ShockwaveFlash1" r:id="rId2" imgW="6840360" imgH="4684680">
            <p:pic>
              <p:nvPicPr>
                <p:cNvPr id="4" name="ShockwaveFlash1"/>
                <p:cNvPicPr preferRelativeResize="0">
                  <a:picLocks noChangeArrowheads="1" noChangeShapeType="1"/>
                </p:cNvPicPr>
                <p:nvPr/>
              </p:nvPicPr>
              <p:blipFill>
                <a:blip r:embed="rId4"/>
                <a:srcRect/>
                <a:stretch>
                  <a:fillRect/>
                </a:stretch>
              </p:blipFill>
              <p:spPr bwMode="auto">
                <a:xfrm>
                  <a:off x="0" y="1557338"/>
                  <a:ext cx="6840538" cy="46847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678246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p:cNvSpPr>
            <a:spLocks noGrp="1"/>
          </p:cNvSpPr>
          <p:nvPr>
            <p:ph type="dt" sz="half" idx="10"/>
          </p:nvPr>
        </p:nvSpPr>
        <p:spPr/>
        <p:txBody>
          <a:bodyPr/>
          <a:lstStyle/>
          <a:p>
            <a:fld id="{B643D68C-A853-47FD-972F-454D2269623C}" type="datetime1">
              <a:rPr lang="en-GB"/>
              <a:pPr/>
              <a:t>10/04/2014</a:t>
            </a:fld>
            <a:endParaRPr lang="en-GB"/>
          </a:p>
        </p:txBody>
      </p:sp>
      <p:sp>
        <p:nvSpPr>
          <p:cNvPr id="91138" name="Rectangle 4"/>
          <p:cNvSpPr txBox="1">
            <a:spLocks noGrp="1" noChangeArrowheads="1"/>
          </p:cNvSpPr>
          <p:nvPr/>
        </p:nvSpPr>
        <p:spPr bwMode="auto">
          <a:xfrm>
            <a:off x="8551069" y="0"/>
            <a:ext cx="225028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a:fld id="{EB489800-AB53-4510-A0A6-7F886F70AC6B}" type="datetime1">
              <a:rPr lang="en-GB" sz="1600">
                <a:solidFill>
                  <a:schemeClr val="bg2"/>
                </a:solidFill>
                <a:latin typeface="Comic Sans MS" pitchFamily="66" charset="0"/>
              </a:rPr>
              <a:pPr algn="r"/>
              <a:t>10/04/2014</a:t>
            </a:fld>
            <a:endParaRPr lang="en-GB" sz="1600">
              <a:solidFill>
                <a:schemeClr val="bg2"/>
              </a:solidFill>
              <a:latin typeface="Comic Sans MS" pitchFamily="66" charset="0"/>
            </a:endParaRPr>
          </a:p>
        </p:txBody>
      </p:sp>
      <p:sp>
        <p:nvSpPr>
          <p:cNvPr id="91139" name="Rectangle 2"/>
          <p:cNvSpPr>
            <a:spLocks noGrp="1" noChangeArrowheads="1"/>
          </p:cNvSpPr>
          <p:nvPr>
            <p:ph type="title" idx="4294967295"/>
          </p:nvPr>
        </p:nvSpPr>
        <p:spPr>
          <a:noFill/>
        </p:spPr>
        <p:txBody>
          <a:bodyPr/>
          <a:lstStyle/>
          <a:p>
            <a:r>
              <a:rPr lang="en-GB"/>
              <a:t>Uses of Radioactivity 1</a:t>
            </a:r>
          </a:p>
        </p:txBody>
      </p:sp>
      <p:sp>
        <p:nvSpPr>
          <p:cNvPr id="91140" name="Text Box 3"/>
          <p:cNvSpPr txBox="1">
            <a:spLocks noChangeArrowheads="1"/>
          </p:cNvSpPr>
          <p:nvPr/>
        </p:nvSpPr>
        <p:spPr bwMode="auto">
          <a:xfrm>
            <a:off x="41256" y="1052513"/>
            <a:ext cx="5698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GB" b="1">
                <a:solidFill>
                  <a:srgbClr val="FF99FF"/>
                </a:solidFill>
                <a:latin typeface="Comic Sans MS" pitchFamily="66" charset="0"/>
              </a:rPr>
              <a:t>Sterilising medical instruments</a:t>
            </a:r>
          </a:p>
        </p:txBody>
      </p:sp>
      <p:grpSp>
        <p:nvGrpSpPr>
          <p:cNvPr id="189444" name="Group 4"/>
          <p:cNvGrpSpPr>
            <a:grpSpLocks/>
          </p:cNvGrpSpPr>
          <p:nvPr/>
        </p:nvGrpSpPr>
        <p:grpSpPr bwMode="auto">
          <a:xfrm>
            <a:off x="466935" y="1916114"/>
            <a:ext cx="9612451" cy="2809875"/>
            <a:chOff x="249" y="1207"/>
            <a:chExt cx="5126" cy="1770"/>
          </a:xfrm>
        </p:grpSpPr>
        <p:pic>
          <p:nvPicPr>
            <p:cNvPr id="91142" name="Picture 5" descr="medical to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 y="1207"/>
              <a:ext cx="2460" cy="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Picture 6" descr="medical_tools"/>
            <p:cNvPicPr>
              <a:picLocks noChangeAspect="1" noChangeArrowheads="1"/>
            </p:cNvPicPr>
            <p:nvPr/>
          </p:nvPicPr>
          <p:blipFill>
            <a:blip r:embed="rId3">
              <a:extLst>
                <a:ext uri="{28A0092B-C50C-407E-A947-70E740481C1C}">
                  <a14:useLocalDpi xmlns:a14="http://schemas.microsoft.com/office/drawing/2010/main" val="0"/>
                </a:ext>
              </a:extLst>
            </a:blip>
            <a:srcRect r="4842" b="3806"/>
            <a:stretch>
              <a:fillRect/>
            </a:stretch>
          </p:blipFill>
          <p:spPr bwMode="auto">
            <a:xfrm>
              <a:off x="3606" y="1207"/>
              <a:ext cx="1769" cy="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9447" name="Text Box 7"/>
          <p:cNvSpPr txBox="1">
            <a:spLocks noChangeArrowheads="1"/>
          </p:cNvSpPr>
          <p:nvPr/>
        </p:nvSpPr>
        <p:spPr bwMode="auto">
          <a:xfrm>
            <a:off x="1487062" y="5084763"/>
            <a:ext cx="7697837" cy="1569660"/>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GB" dirty="0">
                <a:latin typeface="Comic Sans MS" pitchFamily="66" charset="0"/>
              </a:rPr>
              <a:t>Gamma rays can be used to kill and sterilise germs without the need for heating.  The same technique can be used to kill microbes in food so that it lasts longer.</a:t>
            </a:r>
          </a:p>
        </p:txBody>
      </p:sp>
    </p:spTree>
    <p:extLst>
      <p:ext uri="{BB962C8B-B14F-4D97-AF65-F5344CB8AC3E}">
        <p14:creationId xmlns:p14="http://schemas.microsoft.com/office/powerpoint/2010/main" val="1939052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9444"/>
                                        </p:tgtEl>
                                        <p:attrNameLst>
                                          <p:attrName>style.visibility</p:attrName>
                                        </p:attrNameLst>
                                      </p:cBhvr>
                                      <p:to>
                                        <p:strVal val="visible"/>
                                      </p:to>
                                    </p:set>
                                    <p:animEffect transition="in" filter="wipe(left)">
                                      <p:cBhvr>
                                        <p:cTn id="7" dur="500"/>
                                        <p:tgtEl>
                                          <p:spTgt spid="1894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9447"/>
                                        </p:tgtEl>
                                        <p:attrNameLst>
                                          <p:attrName>style.visibility</p:attrName>
                                        </p:attrNameLst>
                                      </p:cBhvr>
                                      <p:to>
                                        <p:strVal val="visible"/>
                                      </p:to>
                                    </p:set>
                                    <p:animEffect transition="in" filter="wipe(left)">
                                      <p:cBhvr>
                                        <p:cTn id="12" dur="500"/>
                                        <p:tgtEl>
                                          <p:spTgt spid="189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Date Placeholder 1"/>
          <p:cNvSpPr>
            <a:spLocks noGrp="1"/>
          </p:cNvSpPr>
          <p:nvPr>
            <p:ph type="dt" sz="half" idx="10"/>
          </p:nvPr>
        </p:nvSpPr>
        <p:spPr/>
        <p:txBody>
          <a:bodyPr/>
          <a:lstStyle/>
          <a:p>
            <a:fld id="{822C80D0-95A9-4DFB-A919-D7AF5B990A1F}" type="datetime1">
              <a:rPr lang="en-GB"/>
              <a:pPr/>
              <a:t>10/04/2014</a:t>
            </a:fld>
            <a:endParaRPr lang="en-GB"/>
          </a:p>
        </p:txBody>
      </p:sp>
      <p:sp>
        <p:nvSpPr>
          <p:cNvPr id="92162" name="Rectangle 4"/>
          <p:cNvSpPr txBox="1">
            <a:spLocks noGrp="1" noChangeArrowheads="1"/>
          </p:cNvSpPr>
          <p:nvPr/>
        </p:nvSpPr>
        <p:spPr bwMode="auto">
          <a:xfrm>
            <a:off x="8551069" y="0"/>
            <a:ext cx="225028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a:fld id="{4FBAAC62-4307-4050-8C58-5FE345158170}" type="datetime1">
              <a:rPr lang="en-GB" sz="1600">
                <a:solidFill>
                  <a:schemeClr val="bg2"/>
                </a:solidFill>
                <a:latin typeface="Comic Sans MS" pitchFamily="66" charset="0"/>
              </a:rPr>
              <a:pPr algn="r"/>
              <a:t>10/04/2014</a:t>
            </a:fld>
            <a:endParaRPr lang="en-GB" sz="1600">
              <a:solidFill>
                <a:schemeClr val="bg2"/>
              </a:solidFill>
              <a:latin typeface="Comic Sans MS" pitchFamily="66" charset="0"/>
            </a:endParaRPr>
          </a:p>
        </p:txBody>
      </p:sp>
      <p:sp>
        <p:nvSpPr>
          <p:cNvPr id="92163" name="Rectangle 2"/>
          <p:cNvSpPr>
            <a:spLocks noGrp="1" noChangeArrowheads="1"/>
          </p:cNvSpPr>
          <p:nvPr>
            <p:ph type="title" idx="4294967295"/>
          </p:nvPr>
        </p:nvSpPr>
        <p:spPr>
          <a:noFill/>
        </p:spPr>
        <p:txBody>
          <a:bodyPr/>
          <a:lstStyle/>
          <a:p>
            <a:r>
              <a:rPr lang="en-GB" sz="4000" dirty="0"/>
              <a:t>Uses of Radioactivity 2 - Tracers</a:t>
            </a:r>
          </a:p>
        </p:txBody>
      </p:sp>
      <p:sp>
        <p:nvSpPr>
          <p:cNvPr id="181253" name="Text Box 5"/>
          <p:cNvSpPr txBox="1">
            <a:spLocks noChangeArrowheads="1"/>
          </p:cNvSpPr>
          <p:nvPr/>
        </p:nvSpPr>
        <p:spPr bwMode="auto">
          <a:xfrm>
            <a:off x="15669" y="947739"/>
            <a:ext cx="108013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GB" dirty="0">
                <a:latin typeface="Comic Sans MS" pitchFamily="66" charset="0"/>
              </a:rPr>
              <a:t>A tracer is a small amount of radioactive material used to detect things, e.g. a leak in a pipe:</a:t>
            </a:r>
          </a:p>
        </p:txBody>
      </p:sp>
      <p:grpSp>
        <p:nvGrpSpPr>
          <p:cNvPr id="181254" name="Group 6"/>
          <p:cNvGrpSpPr>
            <a:grpSpLocks/>
          </p:cNvGrpSpPr>
          <p:nvPr/>
        </p:nvGrpSpPr>
        <p:grpSpPr bwMode="auto">
          <a:xfrm>
            <a:off x="2254032" y="1770063"/>
            <a:ext cx="6548318" cy="2233612"/>
            <a:chOff x="1202" y="1706"/>
            <a:chExt cx="3492" cy="1407"/>
          </a:xfrm>
        </p:grpSpPr>
        <p:sp>
          <p:nvSpPr>
            <p:cNvPr id="92166" name="Rectangle 7"/>
            <p:cNvSpPr>
              <a:spLocks noChangeArrowheads="1"/>
            </p:cNvSpPr>
            <p:nvPr/>
          </p:nvSpPr>
          <p:spPr bwMode="auto">
            <a:xfrm>
              <a:off x="1383" y="1706"/>
              <a:ext cx="2994" cy="1262"/>
            </a:xfrm>
            <a:prstGeom prst="rect">
              <a:avLst/>
            </a:prstGeom>
            <a:solidFill>
              <a:srgbClr val="99CCFF"/>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92167" name="Freeform 8" descr="Brown marble"/>
            <p:cNvSpPr>
              <a:spLocks/>
            </p:cNvSpPr>
            <p:nvPr/>
          </p:nvSpPr>
          <p:spPr bwMode="auto">
            <a:xfrm>
              <a:off x="1237" y="2311"/>
              <a:ext cx="3232" cy="754"/>
            </a:xfrm>
            <a:custGeom>
              <a:avLst/>
              <a:gdLst>
                <a:gd name="T0" fmla="*/ 115 w 3232"/>
                <a:gd name="T1" fmla="*/ 70 h 705"/>
                <a:gd name="T2" fmla="*/ 151 w 3232"/>
                <a:gd name="T3" fmla="*/ 51 h 705"/>
                <a:gd name="T4" fmla="*/ 164 w 3232"/>
                <a:gd name="T5" fmla="*/ 32 h 705"/>
                <a:gd name="T6" fmla="*/ 230 w 3232"/>
                <a:gd name="T7" fmla="*/ 2 h 705"/>
                <a:gd name="T8" fmla="*/ 558 w 3232"/>
                <a:gd name="T9" fmla="*/ 109 h 705"/>
                <a:gd name="T10" fmla="*/ 691 w 3232"/>
                <a:gd name="T11" fmla="*/ 138 h 705"/>
                <a:gd name="T12" fmla="*/ 1443 w 3232"/>
                <a:gd name="T13" fmla="*/ 80 h 705"/>
                <a:gd name="T14" fmla="*/ 1910 w 3232"/>
                <a:gd name="T15" fmla="*/ 89 h 705"/>
                <a:gd name="T16" fmla="*/ 2565 w 3232"/>
                <a:gd name="T17" fmla="*/ 99 h 705"/>
                <a:gd name="T18" fmla="*/ 3092 w 3232"/>
                <a:gd name="T19" fmla="*/ 129 h 705"/>
                <a:gd name="T20" fmla="*/ 3171 w 3232"/>
                <a:gd name="T21" fmla="*/ 178 h 705"/>
                <a:gd name="T22" fmla="*/ 3189 w 3232"/>
                <a:gd name="T23" fmla="*/ 276 h 705"/>
                <a:gd name="T24" fmla="*/ 3207 w 3232"/>
                <a:gd name="T25" fmla="*/ 410 h 705"/>
                <a:gd name="T26" fmla="*/ 3207 w 3232"/>
                <a:gd name="T27" fmla="*/ 935 h 705"/>
                <a:gd name="T28" fmla="*/ 3165 w 3232"/>
                <a:gd name="T29" fmla="*/ 1080 h 705"/>
                <a:gd name="T30" fmla="*/ 3110 w 3232"/>
                <a:gd name="T31" fmla="*/ 1120 h 705"/>
                <a:gd name="T32" fmla="*/ 3092 w 3232"/>
                <a:gd name="T33" fmla="*/ 1128 h 705"/>
                <a:gd name="T34" fmla="*/ 2546 w 3232"/>
                <a:gd name="T35" fmla="*/ 1120 h 705"/>
                <a:gd name="T36" fmla="*/ 2183 w 3232"/>
                <a:gd name="T37" fmla="*/ 1128 h 705"/>
                <a:gd name="T38" fmla="*/ 540 w 3232"/>
                <a:gd name="T39" fmla="*/ 1090 h 705"/>
                <a:gd name="T40" fmla="*/ 345 w 3232"/>
                <a:gd name="T41" fmla="*/ 1040 h 705"/>
                <a:gd name="T42" fmla="*/ 158 w 3232"/>
                <a:gd name="T43" fmla="*/ 972 h 705"/>
                <a:gd name="T44" fmla="*/ 0 w 3232"/>
                <a:gd name="T45" fmla="*/ 925 h 705"/>
                <a:gd name="T46" fmla="*/ 67 w 3232"/>
                <a:gd name="T47" fmla="*/ 583 h 705"/>
                <a:gd name="T48" fmla="*/ 97 w 3232"/>
                <a:gd name="T49" fmla="*/ 410 h 705"/>
                <a:gd name="T50" fmla="*/ 109 w 3232"/>
                <a:gd name="T51" fmla="*/ 332 h 705"/>
                <a:gd name="T52" fmla="*/ 115 w 3232"/>
                <a:gd name="T53" fmla="*/ 296 h 705"/>
                <a:gd name="T54" fmla="*/ 115 w 3232"/>
                <a:gd name="T55" fmla="*/ 70 h 7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32" h="705">
                  <a:moveTo>
                    <a:pt x="115" y="44"/>
                  </a:moveTo>
                  <a:cubicBezTo>
                    <a:pt x="127" y="40"/>
                    <a:pt x="142" y="41"/>
                    <a:pt x="151" y="32"/>
                  </a:cubicBezTo>
                  <a:cubicBezTo>
                    <a:pt x="155" y="28"/>
                    <a:pt x="159" y="22"/>
                    <a:pt x="164" y="20"/>
                  </a:cubicBezTo>
                  <a:cubicBezTo>
                    <a:pt x="185" y="12"/>
                    <a:pt x="208" y="9"/>
                    <a:pt x="230" y="2"/>
                  </a:cubicBezTo>
                  <a:cubicBezTo>
                    <a:pt x="342" y="12"/>
                    <a:pt x="448" y="50"/>
                    <a:pt x="558" y="68"/>
                  </a:cubicBezTo>
                  <a:cubicBezTo>
                    <a:pt x="601" y="82"/>
                    <a:pt x="646" y="83"/>
                    <a:pt x="691" y="87"/>
                  </a:cubicBezTo>
                  <a:cubicBezTo>
                    <a:pt x="946" y="83"/>
                    <a:pt x="1191" y="77"/>
                    <a:pt x="1443" y="50"/>
                  </a:cubicBezTo>
                  <a:cubicBezTo>
                    <a:pt x="1593" y="0"/>
                    <a:pt x="1758" y="53"/>
                    <a:pt x="1910" y="56"/>
                  </a:cubicBezTo>
                  <a:cubicBezTo>
                    <a:pt x="2128" y="60"/>
                    <a:pt x="2347" y="60"/>
                    <a:pt x="2565" y="62"/>
                  </a:cubicBezTo>
                  <a:cubicBezTo>
                    <a:pt x="2737" y="96"/>
                    <a:pt x="2917" y="67"/>
                    <a:pt x="3092" y="81"/>
                  </a:cubicBezTo>
                  <a:cubicBezTo>
                    <a:pt x="3121" y="88"/>
                    <a:pt x="3146" y="95"/>
                    <a:pt x="3171" y="111"/>
                  </a:cubicBezTo>
                  <a:cubicBezTo>
                    <a:pt x="3178" y="131"/>
                    <a:pt x="3182" y="151"/>
                    <a:pt x="3189" y="171"/>
                  </a:cubicBezTo>
                  <a:cubicBezTo>
                    <a:pt x="3194" y="200"/>
                    <a:pt x="3198" y="228"/>
                    <a:pt x="3207" y="256"/>
                  </a:cubicBezTo>
                  <a:cubicBezTo>
                    <a:pt x="3222" y="364"/>
                    <a:pt x="3232" y="475"/>
                    <a:pt x="3207" y="584"/>
                  </a:cubicBezTo>
                  <a:cubicBezTo>
                    <a:pt x="3200" y="615"/>
                    <a:pt x="3191" y="654"/>
                    <a:pt x="3165" y="675"/>
                  </a:cubicBezTo>
                  <a:cubicBezTo>
                    <a:pt x="3146" y="691"/>
                    <a:pt x="3137" y="690"/>
                    <a:pt x="3110" y="699"/>
                  </a:cubicBezTo>
                  <a:cubicBezTo>
                    <a:pt x="3104" y="701"/>
                    <a:pt x="3092" y="705"/>
                    <a:pt x="3092" y="705"/>
                  </a:cubicBezTo>
                  <a:cubicBezTo>
                    <a:pt x="2888" y="699"/>
                    <a:pt x="2763" y="695"/>
                    <a:pt x="2546" y="699"/>
                  </a:cubicBezTo>
                  <a:cubicBezTo>
                    <a:pt x="2424" y="704"/>
                    <a:pt x="2304" y="696"/>
                    <a:pt x="2183" y="705"/>
                  </a:cubicBezTo>
                  <a:cubicBezTo>
                    <a:pt x="1634" y="701"/>
                    <a:pt x="1088" y="691"/>
                    <a:pt x="540" y="681"/>
                  </a:cubicBezTo>
                  <a:cubicBezTo>
                    <a:pt x="476" y="665"/>
                    <a:pt x="410" y="662"/>
                    <a:pt x="345" y="650"/>
                  </a:cubicBezTo>
                  <a:cubicBezTo>
                    <a:pt x="282" y="639"/>
                    <a:pt x="221" y="620"/>
                    <a:pt x="158" y="608"/>
                  </a:cubicBezTo>
                  <a:cubicBezTo>
                    <a:pt x="105" y="598"/>
                    <a:pt x="51" y="595"/>
                    <a:pt x="0" y="578"/>
                  </a:cubicBezTo>
                  <a:cubicBezTo>
                    <a:pt x="8" y="506"/>
                    <a:pt x="26" y="426"/>
                    <a:pt x="67" y="365"/>
                  </a:cubicBezTo>
                  <a:cubicBezTo>
                    <a:pt x="76" y="328"/>
                    <a:pt x="89" y="293"/>
                    <a:pt x="97" y="256"/>
                  </a:cubicBezTo>
                  <a:cubicBezTo>
                    <a:pt x="101" y="240"/>
                    <a:pt x="105" y="224"/>
                    <a:pt x="109" y="208"/>
                  </a:cubicBezTo>
                  <a:cubicBezTo>
                    <a:pt x="111" y="200"/>
                    <a:pt x="115" y="184"/>
                    <a:pt x="115" y="184"/>
                  </a:cubicBezTo>
                  <a:cubicBezTo>
                    <a:pt x="121" y="56"/>
                    <a:pt x="134" y="101"/>
                    <a:pt x="115" y="44"/>
                  </a:cubicBezTo>
                  <a:close/>
                </a:path>
              </a:pathLst>
            </a:custGeom>
            <a:blipFill dpi="0" rotWithShape="1">
              <a:blip r:embed="rId2"/>
              <a:srcRect/>
              <a:tile tx="0" ty="0" sx="100000" sy="100000" flip="none" algn="tl"/>
            </a:blipFill>
            <a:ln>
              <a:noFill/>
            </a:ln>
            <a:effectLst/>
            <a:extLst>
              <a:ext uri="{91240B29-F687-4F45-9708-019B960494DF}">
                <a14:hiddenLine xmlns:a14="http://schemas.microsoft.com/office/drawing/2010/main" w="38100" cap="flat" cmpd="sng">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68" name="Rectangle 9"/>
            <p:cNvSpPr>
              <a:spLocks noChangeArrowheads="1"/>
            </p:cNvSpPr>
            <p:nvPr/>
          </p:nvSpPr>
          <p:spPr bwMode="auto">
            <a:xfrm>
              <a:off x="1338" y="2918"/>
              <a:ext cx="3084" cy="195"/>
            </a:xfrm>
            <a:prstGeom prst="rect">
              <a:avLst/>
            </a:prstGeom>
            <a:solidFill>
              <a:schemeClr val="tx1"/>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81258" name="AutoShape 10"/>
            <p:cNvSpPr>
              <a:spLocks noChangeArrowheads="1"/>
            </p:cNvSpPr>
            <p:nvPr/>
          </p:nvSpPr>
          <p:spPr bwMode="auto">
            <a:xfrm rot="5400000">
              <a:off x="1496" y="2364"/>
              <a:ext cx="227" cy="635"/>
            </a:xfrm>
            <a:prstGeom prst="can">
              <a:avLst>
                <a:gd name="adj" fmla="val 69934"/>
              </a:avLst>
            </a:prstGeom>
            <a:gradFill rotWithShape="1">
              <a:gsLst>
                <a:gs pos="0">
                  <a:schemeClr val="folHlink"/>
                </a:gs>
                <a:gs pos="50000">
                  <a:schemeClr val="folHlink">
                    <a:gamma/>
                    <a:shade val="46275"/>
                    <a:invGamma/>
                  </a:schemeClr>
                </a:gs>
                <a:gs pos="100000">
                  <a:schemeClr val="folHlink"/>
                </a:gs>
              </a:gsLst>
              <a:lin ang="189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181259" name="AutoShape 11"/>
            <p:cNvSpPr>
              <a:spLocks noChangeArrowheads="1"/>
            </p:cNvSpPr>
            <p:nvPr/>
          </p:nvSpPr>
          <p:spPr bwMode="auto">
            <a:xfrm rot="5400000">
              <a:off x="1950" y="2364"/>
              <a:ext cx="227" cy="635"/>
            </a:xfrm>
            <a:prstGeom prst="can">
              <a:avLst>
                <a:gd name="adj" fmla="val 69934"/>
              </a:avLst>
            </a:prstGeom>
            <a:gradFill rotWithShape="1">
              <a:gsLst>
                <a:gs pos="0">
                  <a:schemeClr val="folHlink"/>
                </a:gs>
                <a:gs pos="50000">
                  <a:schemeClr val="folHlink">
                    <a:gamma/>
                    <a:shade val="46275"/>
                    <a:invGamma/>
                  </a:schemeClr>
                </a:gs>
                <a:gs pos="100000">
                  <a:schemeClr val="folHlink"/>
                </a:gs>
              </a:gsLst>
              <a:lin ang="189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181260" name="AutoShape 12"/>
            <p:cNvSpPr>
              <a:spLocks noChangeArrowheads="1"/>
            </p:cNvSpPr>
            <p:nvPr/>
          </p:nvSpPr>
          <p:spPr bwMode="auto">
            <a:xfrm rot="5400000">
              <a:off x="2404" y="2364"/>
              <a:ext cx="227" cy="635"/>
            </a:xfrm>
            <a:prstGeom prst="can">
              <a:avLst>
                <a:gd name="adj" fmla="val 69934"/>
              </a:avLst>
            </a:prstGeom>
            <a:gradFill rotWithShape="1">
              <a:gsLst>
                <a:gs pos="0">
                  <a:schemeClr val="folHlink"/>
                </a:gs>
                <a:gs pos="50000">
                  <a:schemeClr val="folHlink">
                    <a:gamma/>
                    <a:shade val="46275"/>
                    <a:invGamma/>
                  </a:schemeClr>
                </a:gs>
                <a:gs pos="100000">
                  <a:schemeClr val="folHlink"/>
                </a:gs>
              </a:gsLst>
              <a:lin ang="189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181261" name="AutoShape 13"/>
            <p:cNvSpPr>
              <a:spLocks noChangeArrowheads="1"/>
            </p:cNvSpPr>
            <p:nvPr/>
          </p:nvSpPr>
          <p:spPr bwMode="auto">
            <a:xfrm rot="5400000">
              <a:off x="2857" y="2364"/>
              <a:ext cx="227" cy="635"/>
            </a:xfrm>
            <a:prstGeom prst="can">
              <a:avLst>
                <a:gd name="adj" fmla="val 69934"/>
              </a:avLst>
            </a:prstGeom>
            <a:gradFill rotWithShape="1">
              <a:gsLst>
                <a:gs pos="0">
                  <a:schemeClr val="folHlink"/>
                </a:gs>
                <a:gs pos="50000">
                  <a:schemeClr val="folHlink">
                    <a:gamma/>
                    <a:shade val="46275"/>
                    <a:invGamma/>
                  </a:schemeClr>
                </a:gs>
                <a:gs pos="100000">
                  <a:schemeClr val="folHlink"/>
                </a:gs>
              </a:gsLst>
              <a:lin ang="189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181262" name="AutoShape 14"/>
            <p:cNvSpPr>
              <a:spLocks noChangeArrowheads="1"/>
            </p:cNvSpPr>
            <p:nvPr/>
          </p:nvSpPr>
          <p:spPr bwMode="auto">
            <a:xfrm rot="5400000">
              <a:off x="3311" y="2364"/>
              <a:ext cx="227" cy="635"/>
            </a:xfrm>
            <a:prstGeom prst="can">
              <a:avLst>
                <a:gd name="adj" fmla="val 69934"/>
              </a:avLst>
            </a:prstGeom>
            <a:gradFill rotWithShape="1">
              <a:gsLst>
                <a:gs pos="0">
                  <a:schemeClr val="folHlink"/>
                </a:gs>
                <a:gs pos="50000">
                  <a:schemeClr val="folHlink">
                    <a:gamma/>
                    <a:shade val="46275"/>
                    <a:invGamma/>
                  </a:schemeClr>
                </a:gs>
                <a:gs pos="100000">
                  <a:schemeClr val="folHlink"/>
                </a:gs>
              </a:gsLst>
              <a:lin ang="189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181263" name="AutoShape 15"/>
            <p:cNvSpPr>
              <a:spLocks noChangeArrowheads="1"/>
            </p:cNvSpPr>
            <p:nvPr/>
          </p:nvSpPr>
          <p:spPr bwMode="auto">
            <a:xfrm rot="5400000">
              <a:off x="3764" y="2364"/>
              <a:ext cx="227" cy="635"/>
            </a:xfrm>
            <a:prstGeom prst="can">
              <a:avLst>
                <a:gd name="adj" fmla="val 69934"/>
              </a:avLst>
            </a:prstGeom>
            <a:gradFill rotWithShape="1">
              <a:gsLst>
                <a:gs pos="0">
                  <a:schemeClr val="folHlink"/>
                </a:gs>
                <a:gs pos="50000">
                  <a:schemeClr val="folHlink">
                    <a:gamma/>
                    <a:shade val="46275"/>
                    <a:invGamma/>
                  </a:schemeClr>
                </a:gs>
                <a:gs pos="100000">
                  <a:schemeClr val="folHlink"/>
                </a:gs>
              </a:gsLst>
              <a:lin ang="189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181264" name="AutoShape 16"/>
            <p:cNvSpPr>
              <a:spLocks noChangeArrowheads="1"/>
            </p:cNvSpPr>
            <p:nvPr/>
          </p:nvSpPr>
          <p:spPr bwMode="auto">
            <a:xfrm rot="5400000">
              <a:off x="4218" y="2364"/>
              <a:ext cx="227" cy="635"/>
            </a:xfrm>
            <a:prstGeom prst="can">
              <a:avLst>
                <a:gd name="adj" fmla="val 69934"/>
              </a:avLst>
            </a:prstGeom>
            <a:gradFill rotWithShape="1">
              <a:gsLst>
                <a:gs pos="0">
                  <a:schemeClr val="folHlink"/>
                </a:gs>
                <a:gs pos="50000">
                  <a:schemeClr val="folHlink">
                    <a:gamma/>
                    <a:shade val="46275"/>
                    <a:invGamma/>
                  </a:schemeClr>
                </a:gs>
                <a:gs pos="100000">
                  <a:schemeClr val="folHlink"/>
                </a:gs>
              </a:gsLst>
              <a:lin ang="189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sp>
          <p:nvSpPr>
            <p:cNvPr id="92176" name="Rectangle 17"/>
            <p:cNvSpPr>
              <a:spLocks noChangeArrowheads="1"/>
            </p:cNvSpPr>
            <p:nvPr/>
          </p:nvSpPr>
          <p:spPr bwMode="auto">
            <a:xfrm>
              <a:off x="4377" y="2240"/>
              <a:ext cx="317" cy="776"/>
            </a:xfrm>
            <a:prstGeom prst="rect">
              <a:avLst/>
            </a:prstGeom>
            <a:solidFill>
              <a:schemeClr val="tx1"/>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92177" name="Rectangle 18"/>
            <p:cNvSpPr>
              <a:spLocks noChangeArrowheads="1"/>
            </p:cNvSpPr>
            <p:nvPr/>
          </p:nvSpPr>
          <p:spPr bwMode="auto">
            <a:xfrm>
              <a:off x="1202" y="2289"/>
              <a:ext cx="181" cy="775"/>
            </a:xfrm>
            <a:prstGeom prst="rect">
              <a:avLst/>
            </a:prstGeom>
            <a:solidFill>
              <a:schemeClr val="tx1"/>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92178" name="Freeform 19"/>
            <p:cNvSpPr>
              <a:spLocks/>
            </p:cNvSpPr>
            <p:nvPr/>
          </p:nvSpPr>
          <p:spPr bwMode="auto">
            <a:xfrm>
              <a:off x="2695" y="2613"/>
              <a:ext cx="355" cy="110"/>
            </a:xfrm>
            <a:custGeom>
              <a:avLst/>
              <a:gdLst>
                <a:gd name="T0" fmla="*/ 331 w 355"/>
                <a:gd name="T1" fmla="*/ 37 h 110"/>
                <a:gd name="T2" fmla="*/ 234 w 355"/>
                <a:gd name="T3" fmla="*/ 0 h 110"/>
                <a:gd name="T4" fmla="*/ 27 w 355"/>
                <a:gd name="T5" fmla="*/ 61 h 110"/>
                <a:gd name="T6" fmla="*/ 52 w 355"/>
                <a:gd name="T7" fmla="*/ 91 h 110"/>
                <a:gd name="T8" fmla="*/ 179 w 355"/>
                <a:gd name="T9" fmla="*/ 97 h 110"/>
                <a:gd name="T10" fmla="*/ 221 w 355"/>
                <a:gd name="T11" fmla="*/ 109 h 110"/>
                <a:gd name="T12" fmla="*/ 306 w 355"/>
                <a:gd name="T13" fmla="*/ 97 h 110"/>
                <a:gd name="T14" fmla="*/ 355 w 355"/>
                <a:gd name="T15" fmla="*/ 67 h 110"/>
                <a:gd name="T16" fmla="*/ 331 w 355"/>
                <a:gd name="T17" fmla="*/ 37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5" h="110">
                  <a:moveTo>
                    <a:pt x="331" y="37"/>
                  </a:moveTo>
                  <a:cubicBezTo>
                    <a:pt x="297" y="26"/>
                    <a:pt x="267" y="8"/>
                    <a:pt x="234" y="0"/>
                  </a:cubicBezTo>
                  <a:cubicBezTo>
                    <a:pt x="164" y="11"/>
                    <a:pt x="95" y="40"/>
                    <a:pt x="27" y="61"/>
                  </a:cubicBezTo>
                  <a:cubicBezTo>
                    <a:pt x="12" y="83"/>
                    <a:pt x="0" y="89"/>
                    <a:pt x="52" y="91"/>
                  </a:cubicBezTo>
                  <a:cubicBezTo>
                    <a:pt x="94" y="93"/>
                    <a:pt x="137" y="95"/>
                    <a:pt x="179" y="97"/>
                  </a:cubicBezTo>
                  <a:cubicBezTo>
                    <a:pt x="193" y="101"/>
                    <a:pt x="206" y="110"/>
                    <a:pt x="221" y="109"/>
                  </a:cubicBezTo>
                  <a:cubicBezTo>
                    <a:pt x="250" y="107"/>
                    <a:pt x="306" y="97"/>
                    <a:pt x="306" y="97"/>
                  </a:cubicBezTo>
                  <a:cubicBezTo>
                    <a:pt x="350" y="83"/>
                    <a:pt x="336" y="96"/>
                    <a:pt x="355" y="67"/>
                  </a:cubicBezTo>
                  <a:cubicBezTo>
                    <a:pt x="322" y="35"/>
                    <a:pt x="310" y="37"/>
                    <a:pt x="331" y="37"/>
                  </a:cubicBezTo>
                  <a:close/>
                </a:path>
              </a:pathLst>
            </a:custGeom>
            <a:solidFill>
              <a:srgbClr val="000000"/>
            </a:solidFill>
            <a:ln>
              <a:noFill/>
            </a:ln>
            <a:effectLst/>
            <a:extLst>
              <a:ext uri="{91240B29-F687-4F45-9708-019B960494DF}">
                <a14:hiddenLine xmlns:a14="http://schemas.microsoft.com/office/drawing/2010/main" w="38100" cap="flat" cmpd="sng">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81268" name="Group 20"/>
          <p:cNvGrpSpPr>
            <a:grpSpLocks/>
          </p:cNvGrpSpPr>
          <p:nvPr/>
        </p:nvGrpSpPr>
        <p:grpSpPr bwMode="auto">
          <a:xfrm>
            <a:off x="4974998" y="2851150"/>
            <a:ext cx="849481" cy="503238"/>
            <a:chOff x="2653" y="2387"/>
            <a:chExt cx="453" cy="317"/>
          </a:xfrm>
        </p:grpSpPr>
        <p:sp>
          <p:nvSpPr>
            <p:cNvPr id="92180" name="AutoShape 21"/>
            <p:cNvSpPr>
              <a:spLocks noChangeArrowheads="1"/>
            </p:cNvSpPr>
            <p:nvPr/>
          </p:nvSpPr>
          <p:spPr bwMode="auto">
            <a:xfrm>
              <a:off x="2835" y="2387"/>
              <a:ext cx="90" cy="272"/>
            </a:xfrm>
            <a:prstGeom prst="upArrow">
              <a:avLst>
                <a:gd name="adj1" fmla="val 50000"/>
                <a:gd name="adj2" fmla="val 75556"/>
              </a:avLst>
            </a:prstGeom>
            <a:solidFill>
              <a:srgbClr val="FF0000"/>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92181" name="AutoShape 22"/>
            <p:cNvSpPr>
              <a:spLocks noChangeArrowheads="1"/>
            </p:cNvSpPr>
            <p:nvPr/>
          </p:nvSpPr>
          <p:spPr bwMode="auto">
            <a:xfrm rot="-2246970">
              <a:off x="2653" y="2432"/>
              <a:ext cx="90" cy="272"/>
            </a:xfrm>
            <a:prstGeom prst="upArrow">
              <a:avLst>
                <a:gd name="adj1" fmla="val 50000"/>
                <a:gd name="adj2" fmla="val 75556"/>
              </a:avLst>
            </a:prstGeom>
            <a:solidFill>
              <a:srgbClr val="FF0000"/>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92182" name="AutoShape 23"/>
            <p:cNvSpPr>
              <a:spLocks noChangeArrowheads="1"/>
            </p:cNvSpPr>
            <p:nvPr/>
          </p:nvSpPr>
          <p:spPr bwMode="auto">
            <a:xfrm rot="2015908">
              <a:off x="3016" y="2432"/>
              <a:ext cx="90" cy="272"/>
            </a:xfrm>
            <a:prstGeom prst="upArrow">
              <a:avLst>
                <a:gd name="adj1" fmla="val 50000"/>
                <a:gd name="adj2" fmla="val 75556"/>
              </a:avLst>
            </a:prstGeom>
            <a:solidFill>
              <a:srgbClr val="FF0000"/>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grpSp>
        <p:nvGrpSpPr>
          <p:cNvPr id="181272" name="Group 24"/>
          <p:cNvGrpSpPr>
            <a:grpSpLocks/>
          </p:cNvGrpSpPr>
          <p:nvPr/>
        </p:nvGrpSpPr>
        <p:grpSpPr bwMode="auto">
          <a:xfrm>
            <a:off x="5616328" y="1814513"/>
            <a:ext cx="971371" cy="1073150"/>
            <a:chOff x="2995" y="1759"/>
            <a:chExt cx="518" cy="676"/>
          </a:xfrm>
        </p:grpSpPr>
        <p:grpSp>
          <p:nvGrpSpPr>
            <p:cNvPr id="92184" name="Group 25"/>
            <p:cNvGrpSpPr>
              <a:grpSpLocks/>
            </p:cNvGrpSpPr>
            <p:nvPr/>
          </p:nvGrpSpPr>
          <p:grpSpPr bwMode="auto">
            <a:xfrm>
              <a:off x="3141" y="1759"/>
              <a:ext cx="372" cy="676"/>
              <a:chOff x="4659" y="1354"/>
              <a:chExt cx="745" cy="1354"/>
            </a:xfrm>
          </p:grpSpPr>
          <p:sp>
            <p:nvSpPr>
              <p:cNvPr id="92185" name="Freeform 26"/>
              <p:cNvSpPr>
                <a:spLocks/>
              </p:cNvSpPr>
              <p:nvPr/>
            </p:nvSpPr>
            <p:spPr bwMode="auto">
              <a:xfrm flipH="1">
                <a:off x="5098" y="2576"/>
                <a:ext cx="306" cy="132"/>
              </a:xfrm>
              <a:custGeom>
                <a:avLst/>
                <a:gdLst>
                  <a:gd name="T0" fmla="*/ 4 w 569"/>
                  <a:gd name="T1" fmla="*/ 0 h 454"/>
                  <a:gd name="T2" fmla="*/ 3 w 569"/>
                  <a:gd name="T3" fmla="*/ 0 h 454"/>
                  <a:gd name="T4" fmla="*/ 2 w 569"/>
                  <a:gd name="T5" fmla="*/ 0 h 454"/>
                  <a:gd name="T6" fmla="*/ 0 w 569"/>
                  <a:gd name="T7" fmla="*/ 0 h 454"/>
                  <a:gd name="T8" fmla="*/ 1 w 569"/>
                  <a:gd name="T9" fmla="*/ 0 h 454"/>
                  <a:gd name="T10" fmla="*/ 5 w 569"/>
                  <a:gd name="T11" fmla="*/ 0 h 454"/>
                  <a:gd name="T12" fmla="*/ 7 w 569"/>
                  <a:gd name="T13" fmla="*/ 0 h 454"/>
                  <a:gd name="T14" fmla="*/ 7 w 569"/>
                  <a:gd name="T15" fmla="*/ 0 h 454"/>
                  <a:gd name="T16" fmla="*/ 7 w 569"/>
                  <a:gd name="T17" fmla="*/ 0 h 454"/>
                  <a:gd name="T18" fmla="*/ 6 w 569"/>
                  <a:gd name="T19" fmla="*/ 0 h 454"/>
                  <a:gd name="T20" fmla="*/ 4 w 569"/>
                  <a:gd name="T21" fmla="*/ 0 h 4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9" h="454">
                    <a:moveTo>
                      <a:pt x="284" y="81"/>
                    </a:moveTo>
                    <a:cubicBezTo>
                      <a:pt x="271" y="118"/>
                      <a:pt x="255" y="138"/>
                      <a:pt x="227" y="166"/>
                    </a:cubicBezTo>
                    <a:cubicBezTo>
                      <a:pt x="179" y="151"/>
                      <a:pt x="175" y="109"/>
                      <a:pt x="132" y="81"/>
                    </a:cubicBezTo>
                    <a:cubicBezTo>
                      <a:pt x="26" y="93"/>
                      <a:pt x="31" y="79"/>
                      <a:pt x="0" y="166"/>
                    </a:cubicBezTo>
                    <a:cubicBezTo>
                      <a:pt x="3" y="194"/>
                      <a:pt x="6" y="223"/>
                      <a:pt x="10" y="251"/>
                    </a:cubicBezTo>
                    <a:cubicBezTo>
                      <a:pt x="36" y="454"/>
                      <a:pt x="176" y="377"/>
                      <a:pt x="387" y="383"/>
                    </a:cubicBezTo>
                    <a:cubicBezTo>
                      <a:pt x="444" y="377"/>
                      <a:pt x="503" y="381"/>
                      <a:pt x="557" y="364"/>
                    </a:cubicBezTo>
                    <a:cubicBezTo>
                      <a:pt x="569" y="360"/>
                      <a:pt x="567" y="340"/>
                      <a:pt x="567" y="327"/>
                    </a:cubicBezTo>
                    <a:cubicBezTo>
                      <a:pt x="567" y="269"/>
                      <a:pt x="545" y="216"/>
                      <a:pt x="520" y="166"/>
                    </a:cubicBezTo>
                    <a:cubicBezTo>
                      <a:pt x="511" y="61"/>
                      <a:pt x="533" y="52"/>
                      <a:pt x="454" y="24"/>
                    </a:cubicBezTo>
                    <a:cubicBezTo>
                      <a:pt x="397" y="28"/>
                      <a:pt x="284" y="0"/>
                      <a:pt x="284" y="81"/>
                    </a:cubicBezTo>
                    <a:close/>
                  </a:path>
                </a:pathLst>
              </a:custGeom>
              <a:solidFill>
                <a:srgbClr val="99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86" name="Freeform 27"/>
              <p:cNvSpPr>
                <a:spLocks/>
              </p:cNvSpPr>
              <p:nvPr/>
            </p:nvSpPr>
            <p:spPr bwMode="auto">
              <a:xfrm>
                <a:off x="4778" y="2571"/>
                <a:ext cx="306" cy="132"/>
              </a:xfrm>
              <a:custGeom>
                <a:avLst/>
                <a:gdLst>
                  <a:gd name="T0" fmla="*/ 4 w 569"/>
                  <a:gd name="T1" fmla="*/ 0 h 454"/>
                  <a:gd name="T2" fmla="*/ 3 w 569"/>
                  <a:gd name="T3" fmla="*/ 0 h 454"/>
                  <a:gd name="T4" fmla="*/ 2 w 569"/>
                  <a:gd name="T5" fmla="*/ 0 h 454"/>
                  <a:gd name="T6" fmla="*/ 0 w 569"/>
                  <a:gd name="T7" fmla="*/ 0 h 454"/>
                  <a:gd name="T8" fmla="*/ 1 w 569"/>
                  <a:gd name="T9" fmla="*/ 0 h 454"/>
                  <a:gd name="T10" fmla="*/ 5 w 569"/>
                  <a:gd name="T11" fmla="*/ 0 h 454"/>
                  <a:gd name="T12" fmla="*/ 7 w 569"/>
                  <a:gd name="T13" fmla="*/ 0 h 454"/>
                  <a:gd name="T14" fmla="*/ 7 w 569"/>
                  <a:gd name="T15" fmla="*/ 0 h 454"/>
                  <a:gd name="T16" fmla="*/ 7 w 569"/>
                  <a:gd name="T17" fmla="*/ 0 h 454"/>
                  <a:gd name="T18" fmla="*/ 6 w 569"/>
                  <a:gd name="T19" fmla="*/ 0 h 454"/>
                  <a:gd name="T20" fmla="*/ 4 w 569"/>
                  <a:gd name="T21" fmla="*/ 0 h 4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9" h="454">
                    <a:moveTo>
                      <a:pt x="284" y="81"/>
                    </a:moveTo>
                    <a:cubicBezTo>
                      <a:pt x="271" y="118"/>
                      <a:pt x="255" y="138"/>
                      <a:pt x="227" y="166"/>
                    </a:cubicBezTo>
                    <a:cubicBezTo>
                      <a:pt x="179" y="151"/>
                      <a:pt x="175" y="109"/>
                      <a:pt x="132" y="81"/>
                    </a:cubicBezTo>
                    <a:cubicBezTo>
                      <a:pt x="26" y="93"/>
                      <a:pt x="31" y="79"/>
                      <a:pt x="0" y="166"/>
                    </a:cubicBezTo>
                    <a:cubicBezTo>
                      <a:pt x="3" y="194"/>
                      <a:pt x="6" y="223"/>
                      <a:pt x="10" y="251"/>
                    </a:cubicBezTo>
                    <a:cubicBezTo>
                      <a:pt x="36" y="454"/>
                      <a:pt x="176" y="377"/>
                      <a:pt x="387" y="383"/>
                    </a:cubicBezTo>
                    <a:cubicBezTo>
                      <a:pt x="444" y="377"/>
                      <a:pt x="503" y="381"/>
                      <a:pt x="557" y="364"/>
                    </a:cubicBezTo>
                    <a:cubicBezTo>
                      <a:pt x="569" y="360"/>
                      <a:pt x="567" y="340"/>
                      <a:pt x="567" y="327"/>
                    </a:cubicBezTo>
                    <a:cubicBezTo>
                      <a:pt x="567" y="269"/>
                      <a:pt x="545" y="216"/>
                      <a:pt x="520" y="166"/>
                    </a:cubicBezTo>
                    <a:cubicBezTo>
                      <a:pt x="511" y="61"/>
                      <a:pt x="533" y="52"/>
                      <a:pt x="454" y="24"/>
                    </a:cubicBezTo>
                    <a:cubicBezTo>
                      <a:pt x="397" y="28"/>
                      <a:pt x="284" y="0"/>
                      <a:pt x="284" y="81"/>
                    </a:cubicBezTo>
                    <a:close/>
                  </a:path>
                </a:pathLst>
              </a:custGeom>
              <a:solidFill>
                <a:srgbClr val="99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87" name="Freeform 28"/>
              <p:cNvSpPr>
                <a:spLocks/>
              </p:cNvSpPr>
              <p:nvPr/>
            </p:nvSpPr>
            <p:spPr bwMode="auto">
              <a:xfrm>
                <a:off x="5227" y="2199"/>
                <a:ext cx="158" cy="126"/>
              </a:xfrm>
              <a:custGeom>
                <a:avLst/>
                <a:gdLst>
                  <a:gd name="T0" fmla="*/ 3 w 294"/>
                  <a:gd name="T1" fmla="*/ 0 h 279"/>
                  <a:gd name="T2" fmla="*/ 3 w 294"/>
                  <a:gd name="T3" fmla="*/ 0 h 279"/>
                  <a:gd name="T4" fmla="*/ 3 w 294"/>
                  <a:gd name="T5" fmla="*/ 0 h 279"/>
                  <a:gd name="T6" fmla="*/ 3 w 294"/>
                  <a:gd name="T7" fmla="*/ 0 h 279"/>
                  <a:gd name="T8" fmla="*/ 3 w 294"/>
                  <a:gd name="T9" fmla="*/ 1 h 279"/>
                  <a:gd name="T10" fmla="*/ 3 w 294"/>
                  <a:gd name="T11" fmla="*/ 1 h 279"/>
                  <a:gd name="T12" fmla="*/ 3 w 294"/>
                  <a:gd name="T13" fmla="*/ 1 h 279"/>
                  <a:gd name="T14" fmla="*/ 3 w 294"/>
                  <a:gd name="T15" fmla="*/ 1 h 279"/>
                  <a:gd name="T16" fmla="*/ 2 w 294"/>
                  <a:gd name="T17" fmla="*/ 0 h 279"/>
                  <a:gd name="T18" fmla="*/ 2 w 294"/>
                  <a:gd name="T19" fmla="*/ 1 h 279"/>
                  <a:gd name="T20" fmla="*/ 1 w 294"/>
                  <a:gd name="T21" fmla="*/ 1 h 279"/>
                  <a:gd name="T22" fmla="*/ 1 w 294"/>
                  <a:gd name="T23" fmla="*/ 0 h 279"/>
                  <a:gd name="T24" fmla="*/ 1 w 294"/>
                  <a:gd name="T25" fmla="*/ 0 h 279"/>
                  <a:gd name="T26" fmla="*/ 1 w 294"/>
                  <a:gd name="T27" fmla="*/ 1 h 279"/>
                  <a:gd name="T28" fmla="*/ 1 w 294"/>
                  <a:gd name="T29" fmla="*/ 1 h 279"/>
                  <a:gd name="T30" fmla="*/ 1 w 294"/>
                  <a:gd name="T31" fmla="*/ 0 h 279"/>
                  <a:gd name="T32" fmla="*/ 3 w 294"/>
                  <a:gd name="T33" fmla="*/ 0 h 2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4" h="279">
                    <a:moveTo>
                      <a:pt x="213" y="0"/>
                    </a:moveTo>
                    <a:cubicBezTo>
                      <a:pt x="226" y="42"/>
                      <a:pt x="246" y="39"/>
                      <a:pt x="270" y="76"/>
                    </a:cubicBezTo>
                    <a:cubicBezTo>
                      <a:pt x="278" y="101"/>
                      <a:pt x="294" y="137"/>
                      <a:pt x="270" y="161"/>
                    </a:cubicBezTo>
                    <a:cubicBezTo>
                      <a:pt x="261" y="170"/>
                      <a:pt x="245" y="154"/>
                      <a:pt x="232" y="151"/>
                    </a:cubicBezTo>
                    <a:cubicBezTo>
                      <a:pt x="204" y="73"/>
                      <a:pt x="236" y="184"/>
                      <a:pt x="241" y="199"/>
                    </a:cubicBezTo>
                    <a:cubicBezTo>
                      <a:pt x="238" y="221"/>
                      <a:pt x="242" y="245"/>
                      <a:pt x="232" y="265"/>
                    </a:cubicBezTo>
                    <a:cubicBezTo>
                      <a:pt x="227" y="274"/>
                      <a:pt x="212" y="279"/>
                      <a:pt x="203" y="274"/>
                    </a:cubicBezTo>
                    <a:cubicBezTo>
                      <a:pt x="194" y="270"/>
                      <a:pt x="197" y="255"/>
                      <a:pt x="194" y="246"/>
                    </a:cubicBezTo>
                    <a:cubicBezTo>
                      <a:pt x="184" y="208"/>
                      <a:pt x="178" y="170"/>
                      <a:pt x="166" y="132"/>
                    </a:cubicBezTo>
                    <a:cubicBezTo>
                      <a:pt x="158" y="198"/>
                      <a:pt x="170" y="231"/>
                      <a:pt x="118" y="265"/>
                    </a:cubicBezTo>
                    <a:cubicBezTo>
                      <a:pt x="109" y="262"/>
                      <a:pt x="93" y="265"/>
                      <a:pt x="90" y="255"/>
                    </a:cubicBezTo>
                    <a:cubicBezTo>
                      <a:pt x="79" y="215"/>
                      <a:pt x="81" y="173"/>
                      <a:pt x="81" y="132"/>
                    </a:cubicBezTo>
                    <a:cubicBezTo>
                      <a:pt x="81" y="122"/>
                      <a:pt x="87" y="151"/>
                      <a:pt x="90" y="161"/>
                    </a:cubicBezTo>
                    <a:cubicBezTo>
                      <a:pt x="76" y="204"/>
                      <a:pt x="61" y="193"/>
                      <a:pt x="24" y="217"/>
                    </a:cubicBezTo>
                    <a:cubicBezTo>
                      <a:pt x="18" y="205"/>
                      <a:pt x="7" y="194"/>
                      <a:pt x="5" y="180"/>
                    </a:cubicBezTo>
                    <a:cubicBezTo>
                      <a:pt x="0" y="137"/>
                      <a:pt x="43" y="54"/>
                      <a:pt x="81" y="29"/>
                    </a:cubicBezTo>
                    <a:cubicBezTo>
                      <a:pt x="118" y="4"/>
                      <a:pt x="171" y="15"/>
                      <a:pt x="213" y="0"/>
                    </a:cubicBezTo>
                    <a:close/>
                  </a:path>
                </a:pathLst>
              </a:cu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88" name="Freeform 29"/>
              <p:cNvSpPr>
                <a:spLocks/>
              </p:cNvSpPr>
              <p:nvPr/>
            </p:nvSpPr>
            <p:spPr bwMode="auto">
              <a:xfrm>
                <a:off x="4659" y="2122"/>
                <a:ext cx="150" cy="136"/>
              </a:xfrm>
              <a:custGeom>
                <a:avLst/>
                <a:gdLst>
                  <a:gd name="T0" fmla="*/ 2 w 279"/>
                  <a:gd name="T1" fmla="*/ 0 h 302"/>
                  <a:gd name="T2" fmla="*/ 1 w 279"/>
                  <a:gd name="T3" fmla="*/ 0 h 302"/>
                  <a:gd name="T4" fmla="*/ 1 w 279"/>
                  <a:gd name="T5" fmla="*/ 0 h 302"/>
                  <a:gd name="T6" fmla="*/ 1 w 279"/>
                  <a:gd name="T7" fmla="*/ 0 h 302"/>
                  <a:gd name="T8" fmla="*/ 1 w 279"/>
                  <a:gd name="T9" fmla="*/ 0 h 302"/>
                  <a:gd name="T10" fmla="*/ 1 w 279"/>
                  <a:gd name="T11" fmla="*/ 1 h 302"/>
                  <a:gd name="T12" fmla="*/ 2 w 279"/>
                  <a:gd name="T13" fmla="*/ 1 h 302"/>
                  <a:gd name="T14" fmla="*/ 2 w 279"/>
                  <a:gd name="T15" fmla="*/ 1 h 302"/>
                  <a:gd name="T16" fmla="*/ 2 w 279"/>
                  <a:gd name="T17" fmla="*/ 1 h 302"/>
                  <a:gd name="T18" fmla="*/ 3 w 279"/>
                  <a:gd name="T19" fmla="*/ 1 h 302"/>
                  <a:gd name="T20" fmla="*/ 3 w 279"/>
                  <a:gd name="T21" fmla="*/ 1 h 302"/>
                  <a:gd name="T22" fmla="*/ 3 w 279"/>
                  <a:gd name="T23" fmla="*/ 0 h 302"/>
                  <a:gd name="T24" fmla="*/ 2 w 279"/>
                  <a:gd name="T25" fmla="*/ 0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9" h="302">
                    <a:moveTo>
                      <a:pt x="147" y="0"/>
                    </a:moveTo>
                    <a:cubicBezTo>
                      <a:pt x="107" y="12"/>
                      <a:pt x="74" y="34"/>
                      <a:pt x="33" y="47"/>
                    </a:cubicBezTo>
                    <a:cubicBezTo>
                      <a:pt x="19" y="91"/>
                      <a:pt x="16" y="99"/>
                      <a:pt x="62" y="113"/>
                    </a:cubicBezTo>
                    <a:cubicBezTo>
                      <a:pt x="56" y="123"/>
                      <a:pt x="51" y="134"/>
                      <a:pt x="43" y="142"/>
                    </a:cubicBezTo>
                    <a:cubicBezTo>
                      <a:pt x="35" y="150"/>
                      <a:pt x="19" y="150"/>
                      <a:pt x="15" y="160"/>
                    </a:cubicBezTo>
                    <a:cubicBezTo>
                      <a:pt x="0" y="198"/>
                      <a:pt x="74" y="204"/>
                      <a:pt x="90" y="208"/>
                    </a:cubicBezTo>
                    <a:cubicBezTo>
                      <a:pt x="116" y="134"/>
                      <a:pt x="105" y="219"/>
                      <a:pt x="100" y="236"/>
                    </a:cubicBezTo>
                    <a:cubicBezTo>
                      <a:pt x="113" y="291"/>
                      <a:pt x="118" y="296"/>
                      <a:pt x="166" y="264"/>
                    </a:cubicBezTo>
                    <a:cubicBezTo>
                      <a:pt x="184" y="189"/>
                      <a:pt x="165" y="244"/>
                      <a:pt x="185" y="283"/>
                    </a:cubicBezTo>
                    <a:cubicBezTo>
                      <a:pt x="190" y="293"/>
                      <a:pt x="204" y="296"/>
                      <a:pt x="213" y="302"/>
                    </a:cubicBezTo>
                    <a:cubicBezTo>
                      <a:pt x="271" y="288"/>
                      <a:pt x="256" y="282"/>
                      <a:pt x="269" y="227"/>
                    </a:cubicBezTo>
                    <a:cubicBezTo>
                      <a:pt x="266" y="161"/>
                      <a:pt x="279" y="92"/>
                      <a:pt x="260" y="28"/>
                    </a:cubicBezTo>
                    <a:cubicBezTo>
                      <a:pt x="254" y="9"/>
                      <a:pt x="171" y="0"/>
                      <a:pt x="147" y="0"/>
                    </a:cubicBezTo>
                    <a:close/>
                  </a:path>
                </a:pathLst>
              </a:cu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89" name="Freeform 30"/>
              <p:cNvSpPr>
                <a:spLocks/>
              </p:cNvSpPr>
              <p:nvPr/>
            </p:nvSpPr>
            <p:spPr bwMode="auto">
              <a:xfrm>
                <a:off x="5014" y="1822"/>
                <a:ext cx="170" cy="124"/>
              </a:xfrm>
              <a:custGeom>
                <a:avLst/>
                <a:gdLst>
                  <a:gd name="T0" fmla="*/ 0 w 453"/>
                  <a:gd name="T1" fmla="*/ 0 h 392"/>
                  <a:gd name="T2" fmla="*/ 0 w 453"/>
                  <a:gd name="T3" fmla="*/ 0 h 392"/>
                  <a:gd name="T4" fmla="*/ 0 w 453"/>
                  <a:gd name="T5" fmla="*/ 0 h 392"/>
                  <a:gd name="T6" fmla="*/ 0 w 453"/>
                  <a:gd name="T7" fmla="*/ 0 h 392"/>
                  <a:gd name="T8" fmla="*/ 0 w 453"/>
                  <a:gd name="T9" fmla="*/ 0 h 392"/>
                  <a:gd name="T10" fmla="*/ 0 w 453"/>
                  <a:gd name="T11" fmla="*/ 0 h 392"/>
                  <a:gd name="T12" fmla="*/ 0 w 453"/>
                  <a:gd name="T13" fmla="*/ 0 h 392"/>
                  <a:gd name="T14" fmla="*/ 0 w 453"/>
                  <a:gd name="T15" fmla="*/ 0 h 392"/>
                  <a:gd name="T16" fmla="*/ 0 w 453"/>
                  <a:gd name="T17" fmla="*/ 0 h 392"/>
                  <a:gd name="T18" fmla="*/ 0 w 453"/>
                  <a:gd name="T19" fmla="*/ 0 h 392"/>
                  <a:gd name="T20" fmla="*/ 0 w 453"/>
                  <a:gd name="T21" fmla="*/ 0 h 392"/>
                  <a:gd name="T22" fmla="*/ 0 w 453"/>
                  <a:gd name="T23" fmla="*/ 0 h 392"/>
                  <a:gd name="T24" fmla="*/ 0 w 453"/>
                  <a:gd name="T25" fmla="*/ 0 h 392"/>
                  <a:gd name="T26" fmla="*/ 0 w 453"/>
                  <a:gd name="T27" fmla="*/ 0 h 392"/>
                  <a:gd name="T28" fmla="*/ 0 w 453"/>
                  <a:gd name="T29" fmla="*/ 0 h 3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53" h="392">
                    <a:moveTo>
                      <a:pt x="9" y="212"/>
                    </a:moveTo>
                    <a:cubicBezTo>
                      <a:pt x="28" y="199"/>
                      <a:pt x="47" y="187"/>
                      <a:pt x="66" y="174"/>
                    </a:cubicBezTo>
                    <a:cubicBezTo>
                      <a:pt x="77" y="167"/>
                      <a:pt x="97" y="81"/>
                      <a:pt x="104" y="61"/>
                    </a:cubicBezTo>
                    <a:cubicBezTo>
                      <a:pt x="107" y="52"/>
                      <a:pt x="122" y="53"/>
                      <a:pt x="132" y="51"/>
                    </a:cubicBezTo>
                    <a:cubicBezTo>
                      <a:pt x="154" y="47"/>
                      <a:pt x="176" y="45"/>
                      <a:pt x="198" y="42"/>
                    </a:cubicBezTo>
                    <a:cubicBezTo>
                      <a:pt x="263" y="19"/>
                      <a:pt x="326" y="0"/>
                      <a:pt x="377" y="51"/>
                    </a:cubicBezTo>
                    <a:cubicBezTo>
                      <a:pt x="392" y="95"/>
                      <a:pt x="400" y="127"/>
                      <a:pt x="425" y="165"/>
                    </a:cubicBezTo>
                    <a:cubicBezTo>
                      <a:pt x="447" y="233"/>
                      <a:pt x="438" y="202"/>
                      <a:pt x="453" y="259"/>
                    </a:cubicBezTo>
                    <a:cubicBezTo>
                      <a:pt x="450" y="271"/>
                      <a:pt x="429" y="352"/>
                      <a:pt x="425" y="353"/>
                    </a:cubicBezTo>
                    <a:cubicBezTo>
                      <a:pt x="356" y="376"/>
                      <a:pt x="387" y="367"/>
                      <a:pt x="330" y="382"/>
                    </a:cubicBezTo>
                    <a:cubicBezTo>
                      <a:pt x="229" y="376"/>
                      <a:pt x="184" y="392"/>
                      <a:pt x="113" y="344"/>
                    </a:cubicBezTo>
                    <a:cubicBezTo>
                      <a:pt x="110" y="335"/>
                      <a:pt x="111" y="323"/>
                      <a:pt x="104" y="316"/>
                    </a:cubicBezTo>
                    <a:cubicBezTo>
                      <a:pt x="88" y="300"/>
                      <a:pt x="47" y="278"/>
                      <a:pt x="47" y="278"/>
                    </a:cubicBezTo>
                    <a:cubicBezTo>
                      <a:pt x="44" y="269"/>
                      <a:pt x="44" y="257"/>
                      <a:pt x="37" y="250"/>
                    </a:cubicBezTo>
                    <a:cubicBezTo>
                      <a:pt x="0" y="213"/>
                      <a:pt x="9" y="272"/>
                      <a:pt x="9" y="212"/>
                    </a:cubicBezTo>
                    <a:close/>
                  </a:path>
                </a:pathLst>
              </a:cu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90" name="Oval 31"/>
              <p:cNvSpPr>
                <a:spLocks noChangeArrowheads="1"/>
              </p:cNvSpPr>
              <p:nvPr/>
            </p:nvSpPr>
            <p:spPr bwMode="auto">
              <a:xfrm>
                <a:off x="4894" y="1481"/>
                <a:ext cx="410" cy="360"/>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92191" name="Oval 32"/>
              <p:cNvSpPr>
                <a:spLocks noChangeArrowheads="1"/>
              </p:cNvSpPr>
              <p:nvPr/>
            </p:nvSpPr>
            <p:spPr bwMode="auto">
              <a:xfrm>
                <a:off x="4979" y="1598"/>
                <a:ext cx="60" cy="5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92192" name="Oval 33"/>
              <p:cNvSpPr>
                <a:spLocks noChangeArrowheads="1"/>
              </p:cNvSpPr>
              <p:nvPr/>
            </p:nvSpPr>
            <p:spPr bwMode="auto">
              <a:xfrm>
                <a:off x="4979" y="1616"/>
                <a:ext cx="29" cy="2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92193" name="Oval 34"/>
              <p:cNvSpPr>
                <a:spLocks noChangeArrowheads="1"/>
              </p:cNvSpPr>
              <p:nvPr/>
            </p:nvSpPr>
            <p:spPr bwMode="auto">
              <a:xfrm>
                <a:off x="5110" y="1599"/>
                <a:ext cx="60" cy="5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92194" name="Oval 35"/>
              <p:cNvSpPr>
                <a:spLocks noChangeArrowheads="1"/>
              </p:cNvSpPr>
              <p:nvPr/>
            </p:nvSpPr>
            <p:spPr bwMode="auto">
              <a:xfrm>
                <a:off x="5112" y="1617"/>
                <a:ext cx="28" cy="2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92195" name="Oval 36"/>
              <p:cNvSpPr>
                <a:spLocks noChangeArrowheads="1"/>
              </p:cNvSpPr>
              <p:nvPr/>
            </p:nvSpPr>
            <p:spPr bwMode="auto">
              <a:xfrm>
                <a:off x="5056" y="1664"/>
                <a:ext cx="29" cy="39"/>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92196" name="Freeform 37"/>
              <p:cNvSpPr>
                <a:spLocks/>
              </p:cNvSpPr>
              <p:nvPr/>
            </p:nvSpPr>
            <p:spPr bwMode="auto">
              <a:xfrm>
                <a:off x="4726" y="1877"/>
                <a:ext cx="643" cy="400"/>
              </a:xfrm>
              <a:custGeom>
                <a:avLst/>
                <a:gdLst>
                  <a:gd name="T0" fmla="*/ 1 w 1716"/>
                  <a:gd name="T1" fmla="*/ 0 h 1261"/>
                  <a:gd name="T2" fmla="*/ 1 w 1716"/>
                  <a:gd name="T3" fmla="*/ 0 h 1261"/>
                  <a:gd name="T4" fmla="*/ 1 w 1716"/>
                  <a:gd name="T5" fmla="*/ 0 h 1261"/>
                  <a:gd name="T6" fmla="*/ 1 w 1716"/>
                  <a:gd name="T7" fmla="*/ 0 h 1261"/>
                  <a:gd name="T8" fmla="*/ 1 w 1716"/>
                  <a:gd name="T9" fmla="*/ 0 h 1261"/>
                  <a:gd name="T10" fmla="*/ 1 w 1716"/>
                  <a:gd name="T11" fmla="*/ 0 h 1261"/>
                  <a:gd name="T12" fmla="*/ 1 w 1716"/>
                  <a:gd name="T13" fmla="*/ 0 h 1261"/>
                  <a:gd name="T14" fmla="*/ 1 w 1716"/>
                  <a:gd name="T15" fmla="*/ 0 h 1261"/>
                  <a:gd name="T16" fmla="*/ 1 w 1716"/>
                  <a:gd name="T17" fmla="*/ 0 h 1261"/>
                  <a:gd name="T18" fmla="*/ 1 w 1716"/>
                  <a:gd name="T19" fmla="*/ 0 h 1261"/>
                  <a:gd name="T20" fmla="*/ 1 w 1716"/>
                  <a:gd name="T21" fmla="*/ 0 h 1261"/>
                  <a:gd name="T22" fmla="*/ 1 w 1716"/>
                  <a:gd name="T23" fmla="*/ 0 h 1261"/>
                  <a:gd name="T24" fmla="*/ 1 w 1716"/>
                  <a:gd name="T25" fmla="*/ 0 h 1261"/>
                  <a:gd name="T26" fmla="*/ 2 w 1716"/>
                  <a:gd name="T27" fmla="*/ 0 h 1261"/>
                  <a:gd name="T28" fmla="*/ 2 w 1716"/>
                  <a:gd name="T29" fmla="*/ 0 h 1261"/>
                  <a:gd name="T30" fmla="*/ 1 w 1716"/>
                  <a:gd name="T31" fmla="*/ 0 h 1261"/>
                  <a:gd name="T32" fmla="*/ 1 w 1716"/>
                  <a:gd name="T33" fmla="*/ 0 h 1261"/>
                  <a:gd name="T34" fmla="*/ 1 w 1716"/>
                  <a:gd name="T35" fmla="*/ 0 h 1261"/>
                  <a:gd name="T36" fmla="*/ 1 w 1716"/>
                  <a:gd name="T37" fmla="*/ 0 h 1261"/>
                  <a:gd name="T38" fmla="*/ 1 w 1716"/>
                  <a:gd name="T39" fmla="*/ 0 h 1261"/>
                  <a:gd name="T40" fmla="*/ 1 w 1716"/>
                  <a:gd name="T41" fmla="*/ 0 h 1261"/>
                  <a:gd name="T42" fmla="*/ 1 w 1716"/>
                  <a:gd name="T43" fmla="*/ 0 h 1261"/>
                  <a:gd name="T44" fmla="*/ 0 w 1716"/>
                  <a:gd name="T45" fmla="*/ 0 h 1261"/>
                  <a:gd name="T46" fmla="*/ 0 w 1716"/>
                  <a:gd name="T47" fmla="*/ 0 h 1261"/>
                  <a:gd name="T48" fmla="*/ 0 w 1716"/>
                  <a:gd name="T49" fmla="*/ 0 h 1261"/>
                  <a:gd name="T50" fmla="*/ 0 w 1716"/>
                  <a:gd name="T51" fmla="*/ 0 h 1261"/>
                  <a:gd name="T52" fmla="*/ 0 w 1716"/>
                  <a:gd name="T53" fmla="*/ 0 h 1261"/>
                  <a:gd name="T54" fmla="*/ 0 w 1716"/>
                  <a:gd name="T55" fmla="*/ 0 h 1261"/>
                  <a:gd name="T56" fmla="*/ 0 w 1716"/>
                  <a:gd name="T57" fmla="*/ 0 h 1261"/>
                  <a:gd name="T58" fmla="*/ 0 w 1716"/>
                  <a:gd name="T59" fmla="*/ 0 h 1261"/>
                  <a:gd name="T60" fmla="*/ 0 w 1716"/>
                  <a:gd name="T61" fmla="*/ 0 h 1261"/>
                  <a:gd name="T62" fmla="*/ 0 w 1716"/>
                  <a:gd name="T63" fmla="*/ 0 h 1261"/>
                  <a:gd name="T64" fmla="*/ 0 w 1716"/>
                  <a:gd name="T65" fmla="*/ 0 h 1261"/>
                  <a:gd name="T66" fmla="*/ 0 w 1716"/>
                  <a:gd name="T67" fmla="*/ 0 h 1261"/>
                  <a:gd name="T68" fmla="*/ 0 w 1716"/>
                  <a:gd name="T69" fmla="*/ 0 h 1261"/>
                  <a:gd name="T70" fmla="*/ 0 w 1716"/>
                  <a:gd name="T71" fmla="*/ 0 h 1261"/>
                  <a:gd name="T72" fmla="*/ 0 w 1716"/>
                  <a:gd name="T73" fmla="*/ 0 h 1261"/>
                  <a:gd name="T74" fmla="*/ 0 w 1716"/>
                  <a:gd name="T75" fmla="*/ 0 h 1261"/>
                  <a:gd name="T76" fmla="*/ 0 w 1716"/>
                  <a:gd name="T77" fmla="*/ 0 h 1261"/>
                  <a:gd name="T78" fmla="*/ 0 w 1716"/>
                  <a:gd name="T79" fmla="*/ 0 h 1261"/>
                  <a:gd name="T80" fmla="*/ 0 w 1716"/>
                  <a:gd name="T81" fmla="*/ 0 h 1261"/>
                  <a:gd name="T82" fmla="*/ 0 w 1716"/>
                  <a:gd name="T83" fmla="*/ 0 h 1261"/>
                  <a:gd name="T84" fmla="*/ 0 w 1716"/>
                  <a:gd name="T85" fmla="*/ 0 h 1261"/>
                  <a:gd name="T86" fmla="*/ 1 w 1716"/>
                  <a:gd name="T87" fmla="*/ 0 h 1261"/>
                  <a:gd name="T88" fmla="*/ 1 w 1716"/>
                  <a:gd name="T89" fmla="*/ 0 h 1261"/>
                  <a:gd name="T90" fmla="*/ 1 w 1716"/>
                  <a:gd name="T91" fmla="*/ 0 h 12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716" h="1261">
                    <a:moveTo>
                      <a:pt x="787" y="38"/>
                    </a:moveTo>
                    <a:cubicBezTo>
                      <a:pt x="808" y="52"/>
                      <a:pt x="832" y="61"/>
                      <a:pt x="853" y="76"/>
                    </a:cubicBezTo>
                    <a:cubicBezTo>
                      <a:pt x="864" y="84"/>
                      <a:pt x="871" y="96"/>
                      <a:pt x="881" y="104"/>
                    </a:cubicBezTo>
                    <a:cubicBezTo>
                      <a:pt x="907" y="125"/>
                      <a:pt x="935" y="131"/>
                      <a:pt x="966" y="142"/>
                    </a:cubicBezTo>
                    <a:cubicBezTo>
                      <a:pt x="1020" y="139"/>
                      <a:pt x="1074" y="140"/>
                      <a:pt x="1127" y="132"/>
                    </a:cubicBezTo>
                    <a:cubicBezTo>
                      <a:pt x="1158" y="127"/>
                      <a:pt x="1155" y="102"/>
                      <a:pt x="1174" y="85"/>
                    </a:cubicBezTo>
                    <a:cubicBezTo>
                      <a:pt x="1191" y="70"/>
                      <a:pt x="1211" y="60"/>
                      <a:pt x="1230" y="47"/>
                    </a:cubicBezTo>
                    <a:cubicBezTo>
                      <a:pt x="1268" y="21"/>
                      <a:pt x="1363" y="9"/>
                      <a:pt x="1363" y="9"/>
                    </a:cubicBezTo>
                    <a:cubicBezTo>
                      <a:pt x="1407" y="12"/>
                      <a:pt x="1453" y="6"/>
                      <a:pt x="1495" y="19"/>
                    </a:cubicBezTo>
                    <a:cubicBezTo>
                      <a:pt x="1515" y="25"/>
                      <a:pt x="1554" y="130"/>
                      <a:pt x="1561" y="151"/>
                    </a:cubicBezTo>
                    <a:cubicBezTo>
                      <a:pt x="1573" y="242"/>
                      <a:pt x="1577" y="334"/>
                      <a:pt x="1589" y="425"/>
                    </a:cubicBezTo>
                    <a:cubicBezTo>
                      <a:pt x="1596" y="479"/>
                      <a:pt x="1612" y="531"/>
                      <a:pt x="1618" y="585"/>
                    </a:cubicBezTo>
                    <a:cubicBezTo>
                      <a:pt x="1626" y="654"/>
                      <a:pt x="1623" y="728"/>
                      <a:pt x="1646" y="793"/>
                    </a:cubicBezTo>
                    <a:cubicBezTo>
                      <a:pt x="1656" y="874"/>
                      <a:pt x="1666" y="947"/>
                      <a:pt x="1703" y="1020"/>
                    </a:cubicBezTo>
                    <a:cubicBezTo>
                      <a:pt x="1706" y="1033"/>
                      <a:pt x="1716" y="1046"/>
                      <a:pt x="1712" y="1058"/>
                    </a:cubicBezTo>
                    <a:cubicBezTo>
                      <a:pt x="1708" y="1069"/>
                      <a:pt x="1695" y="1074"/>
                      <a:pt x="1684" y="1076"/>
                    </a:cubicBezTo>
                    <a:cubicBezTo>
                      <a:pt x="1644" y="1083"/>
                      <a:pt x="1602" y="1083"/>
                      <a:pt x="1561" y="1086"/>
                    </a:cubicBezTo>
                    <a:cubicBezTo>
                      <a:pt x="1188" y="1206"/>
                      <a:pt x="1574" y="637"/>
                      <a:pt x="1372" y="500"/>
                    </a:cubicBezTo>
                    <a:cubicBezTo>
                      <a:pt x="1362" y="467"/>
                      <a:pt x="1345" y="438"/>
                      <a:pt x="1334" y="406"/>
                    </a:cubicBezTo>
                    <a:cubicBezTo>
                      <a:pt x="1335" y="463"/>
                      <a:pt x="1358" y="1148"/>
                      <a:pt x="1334" y="1228"/>
                    </a:cubicBezTo>
                    <a:cubicBezTo>
                      <a:pt x="1324" y="1261"/>
                      <a:pt x="1265" y="1222"/>
                      <a:pt x="1230" y="1218"/>
                    </a:cubicBezTo>
                    <a:cubicBezTo>
                      <a:pt x="1144" y="1207"/>
                      <a:pt x="1066" y="1169"/>
                      <a:pt x="985" y="1143"/>
                    </a:cubicBezTo>
                    <a:cubicBezTo>
                      <a:pt x="918" y="1145"/>
                      <a:pt x="647" y="1162"/>
                      <a:pt x="560" y="1143"/>
                    </a:cubicBezTo>
                    <a:cubicBezTo>
                      <a:pt x="550" y="1141"/>
                      <a:pt x="566" y="1124"/>
                      <a:pt x="569" y="1114"/>
                    </a:cubicBezTo>
                    <a:cubicBezTo>
                      <a:pt x="576" y="920"/>
                      <a:pt x="562" y="710"/>
                      <a:pt x="607" y="519"/>
                    </a:cubicBezTo>
                    <a:cubicBezTo>
                      <a:pt x="604" y="488"/>
                      <a:pt x="616" y="451"/>
                      <a:pt x="598" y="425"/>
                    </a:cubicBezTo>
                    <a:cubicBezTo>
                      <a:pt x="584" y="404"/>
                      <a:pt x="561" y="489"/>
                      <a:pt x="560" y="491"/>
                    </a:cubicBezTo>
                    <a:cubicBezTo>
                      <a:pt x="534" y="543"/>
                      <a:pt x="488" y="573"/>
                      <a:pt x="447" y="614"/>
                    </a:cubicBezTo>
                    <a:cubicBezTo>
                      <a:pt x="437" y="624"/>
                      <a:pt x="418" y="642"/>
                      <a:pt x="418" y="642"/>
                    </a:cubicBezTo>
                    <a:cubicBezTo>
                      <a:pt x="386" y="707"/>
                      <a:pt x="341" y="760"/>
                      <a:pt x="305" y="822"/>
                    </a:cubicBezTo>
                    <a:cubicBezTo>
                      <a:pt x="278" y="869"/>
                      <a:pt x="275" y="924"/>
                      <a:pt x="229" y="954"/>
                    </a:cubicBezTo>
                    <a:cubicBezTo>
                      <a:pt x="215" y="949"/>
                      <a:pt x="160" y="930"/>
                      <a:pt x="154" y="925"/>
                    </a:cubicBezTo>
                    <a:cubicBezTo>
                      <a:pt x="146" y="919"/>
                      <a:pt x="150" y="905"/>
                      <a:pt x="144" y="897"/>
                    </a:cubicBezTo>
                    <a:cubicBezTo>
                      <a:pt x="137" y="888"/>
                      <a:pt x="125" y="885"/>
                      <a:pt x="116" y="878"/>
                    </a:cubicBezTo>
                    <a:cubicBezTo>
                      <a:pt x="106" y="870"/>
                      <a:pt x="99" y="858"/>
                      <a:pt x="88" y="850"/>
                    </a:cubicBezTo>
                    <a:cubicBezTo>
                      <a:pt x="67" y="835"/>
                      <a:pt x="43" y="826"/>
                      <a:pt x="22" y="812"/>
                    </a:cubicBezTo>
                    <a:cubicBezTo>
                      <a:pt x="16" y="799"/>
                      <a:pt x="0" y="788"/>
                      <a:pt x="3" y="774"/>
                    </a:cubicBezTo>
                    <a:cubicBezTo>
                      <a:pt x="7" y="752"/>
                      <a:pt x="28" y="737"/>
                      <a:pt x="41" y="718"/>
                    </a:cubicBezTo>
                    <a:cubicBezTo>
                      <a:pt x="80" y="661"/>
                      <a:pt x="156" y="598"/>
                      <a:pt x="211" y="557"/>
                    </a:cubicBezTo>
                    <a:cubicBezTo>
                      <a:pt x="235" y="521"/>
                      <a:pt x="267" y="444"/>
                      <a:pt x="296" y="415"/>
                    </a:cubicBezTo>
                    <a:cubicBezTo>
                      <a:pt x="325" y="386"/>
                      <a:pt x="363" y="357"/>
                      <a:pt x="390" y="330"/>
                    </a:cubicBezTo>
                    <a:cubicBezTo>
                      <a:pt x="445" y="275"/>
                      <a:pt x="475" y="196"/>
                      <a:pt x="541" y="151"/>
                    </a:cubicBezTo>
                    <a:cubicBezTo>
                      <a:pt x="558" y="105"/>
                      <a:pt x="577" y="73"/>
                      <a:pt x="617" y="47"/>
                    </a:cubicBezTo>
                    <a:cubicBezTo>
                      <a:pt x="643" y="6"/>
                      <a:pt x="663" y="9"/>
                      <a:pt x="711" y="0"/>
                    </a:cubicBezTo>
                    <a:cubicBezTo>
                      <a:pt x="727" y="3"/>
                      <a:pt x="745" y="0"/>
                      <a:pt x="758" y="9"/>
                    </a:cubicBezTo>
                    <a:cubicBezTo>
                      <a:pt x="810" y="44"/>
                      <a:pt x="733" y="38"/>
                      <a:pt x="787" y="38"/>
                    </a:cubicBezTo>
                    <a:close/>
                  </a:path>
                </a:pathLst>
              </a:custGeom>
              <a:solidFill>
                <a:srgbClr val="99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97" name="Freeform 38"/>
              <p:cNvSpPr>
                <a:spLocks/>
              </p:cNvSpPr>
              <p:nvPr/>
            </p:nvSpPr>
            <p:spPr bwMode="auto">
              <a:xfrm>
                <a:off x="4910" y="2204"/>
                <a:ext cx="366" cy="423"/>
              </a:xfrm>
              <a:custGeom>
                <a:avLst/>
                <a:gdLst>
                  <a:gd name="T0" fmla="*/ 1 w 680"/>
                  <a:gd name="T1" fmla="*/ 0 h 940"/>
                  <a:gd name="T2" fmla="*/ 1 w 680"/>
                  <a:gd name="T3" fmla="*/ 1 h 940"/>
                  <a:gd name="T4" fmla="*/ 1 w 680"/>
                  <a:gd name="T5" fmla="*/ 2 h 940"/>
                  <a:gd name="T6" fmla="*/ 0 w 680"/>
                  <a:gd name="T7" fmla="*/ 3 h 940"/>
                  <a:gd name="T8" fmla="*/ 1 w 680"/>
                  <a:gd name="T9" fmla="*/ 3 h 940"/>
                  <a:gd name="T10" fmla="*/ 4 w 680"/>
                  <a:gd name="T11" fmla="*/ 3 h 940"/>
                  <a:gd name="T12" fmla="*/ 4 w 680"/>
                  <a:gd name="T13" fmla="*/ 3 h 940"/>
                  <a:gd name="T14" fmla="*/ 4 w 680"/>
                  <a:gd name="T15" fmla="*/ 3 h 940"/>
                  <a:gd name="T16" fmla="*/ 4 w 680"/>
                  <a:gd name="T17" fmla="*/ 1 h 940"/>
                  <a:gd name="T18" fmla="*/ 5 w 680"/>
                  <a:gd name="T19" fmla="*/ 1 h 940"/>
                  <a:gd name="T20" fmla="*/ 5 w 680"/>
                  <a:gd name="T21" fmla="*/ 2 h 940"/>
                  <a:gd name="T22" fmla="*/ 5 w 680"/>
                  <a:gd name="T23" fmla="*/ 2 h 940"/>
                  <a:gd name="T24" fmla="*/ 5 w 680"/>
                  <a:gd name="T25" fmla="*/ 4 h 940"/>
                  <a:gd name="T26" fmla="*/ 6 w 680"/>
                  <a:gd name="T27" fmla="*/ 4 h 940"/>
                  <a:gd name="T28" fmla="*/ 7 w 680"/>
                  <a:gd name="T29" fmla="*/ 3 h 940"/>
                  <a:gd name="T30" fmla="*/ 9 w 680"/>
                  <a:gd name="T31" fmla="*/ 3 h 940"/>
                  <a:gd name="T32" fmla="*/ 8 w 680"/>
                  <a:gd name="T33" fmla="*/ 2 h 940"/>
                  <a:gd name="T34" fmla="*/ 7 w 680"/>
                  <a:gd name="T35" fmla="*/ 0 h 940"/>
                  <a:gd name="T36" fmla="*/ 6 w 680"/>
                  <a:gd name="T37" fmla="*/ 0 h 940"/>
                  <a:gd name="T38" fmla="*/ 2 w 680"/>
                  <a:gd name="T39" fmla="*/ 0 h 940"/>
                  <a:gd name="T40" fmla="*/ 1 w 680"/>
                  <a:gd name="T41" fmla="*/ 0 h 940"/>
                  <a:gd name="T42" fmla="*/ 1 w 680"/>
                  <a:gd name="T43" fmla="*/ 0 h 9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80" h="940">
                    <a:moveTo>
                      <a:pt x="75" y="83"/>
                    </a:moveTo>
                    <a:cubicBezTo>
                      <a:pt x="72" y="124"/>
                      <a:pt x="68" y="165"/>
                      <a:pt x="66" y="206"/>
                    </a:cubicBezTo>
                    <a:cubicBezTo>
                      <a:pt x="61" y="335"/>
                      <a:pt x="62" y="464"/>
                      <a:pt x="56" y="593"/>
                    </a:cubicBezTo>
                    <a:cubicBezTo>
                      <a:pt x="52" y="675"/>
                      <a:pt x="19" y="767"/>
                      <a:pt x="0" y="848"/>
                    </a:cubicBezTo>
                    <a:cubicBezTo>
                      <a:pt x="9" y="851"/>
                      <a:pt x="18" y="858"/>
                      <a:pt x="28" y="858"/>
                    </a:cubicBezTo>
                    <a:cubicBezTo>
                      <a:pt x="117" y="855"/>
                      <a:pt x="208" y="865"/>
                      <a:pt x="293" y="839"/>
                    </a:cubicBezTo>
                    <a:cubicBezTo>
                      <a:pt x="314" y="832"/>
                      <a:pt x="298" y="795"/>
                      <a:pt x="302" y="773"/>
                    </a:cubicBezTo>
                    <a:cubicBezTo>
                      <a:pt x="307" y="744"/>
                      <a:pt x="315" y="716"/>
                      <a:pt x="321" y="688"/>
                    </a:cubicBezTo>
                    <a:cubicBezTo>
                      <a:pt x="324" y="575"/>
                      <a:pt x="323" y="461"/>
                      <a:pt x="330" y="348"/>
                    </a:cubicBezTo>
                    <a:cubicBezTo>
                      <a:pt x="331" y="338"/>
                      <a:pt x="338" y="366"/>
                      <a:pt x="340" y="376"/>
                    </a:cubicBezTo>
                    <a:cubicBezTo>
                      <a:pt x="345" y="407"/>
                      <a:pt x="346" y="439"/>
                      <a:pt x="349" y="471"/>
                    </a:cubicBezTo>
                    <a:cubicBezTo>
                      <a:pt x="359" y="574"/>
                      <a:pt x="354" y="538"/>
                      <a:pt x="368" y="612"/>
                    </a:cubicBezTo>
                    <a:cubicBezTo>
                      <a:pt x="371" y="716"/>
                      <a:pt x="346" y="825"/>
                      <a:pt x="377" y="924"/>
                    </a:cubicBezTo>
                    <a:cubicBezTo>
                      <a:pt x="382" y="940"/>
                      <a:pt x="467" y="913"/>
                      <a:pt x="491" y="905"/>
                    </a:cubicBezTo>
                    <a:cubicBezTo>
                      <a:pt x="510" y="899"/>
                      <a:pt x="547" y="886"/>
                      <a:pt x="547" y="886"/>
                    </a:cubicBezTo>
                    <a:cubicBezTo>
                      <a:pt x="620" y="900"/>
                      <a:pt x="605" y="911"/>
                      <a:pt x="680" y="886"/>
                    </a:cubicBezTo>
                    <a:cubicBezTo>
                      <a:pt x="664" y="809"/>
                      <a:pt x="646" y="735"/>
                      <a:pt x="623" y="659"/>
                    </a:cubicBezTo>
                    <a:cubicBezTo>
                      <a:pt x="616" y="486"/>
                      <a:pt x="604" y="333"/>
                      <a:pt x="557" y="168"/>
                    </a:cubicBezTo>
                    <a:cubicBezTo>
                      <a:pt x="543" y="119"/>
                      <a:pt x="529" y="69"/>
                      <a:pt x="481" y="46"/>
                    </a:cubicBezTo>
                    <a:cubicBezTo>
                      <a:pt x="388" y="0"/>
                      <a:pt x="274" y="30"/>
                      <a:pt x="170" y="27"/>
                    </a:cubicBezTo>
                    <a:cubicBezTo>
                      <a:pt x="144" y="32"/>
                      <a:pt x="113" y="32"/>
                      <a:pt x="94" y="55"/>
                    </a:cubicBezTo>
                    <a:cubicBezTo>
                      <a:pt x="69" y="86"/>
                      <a:pt x="100" y="83"/>
                      <a:pt x="75" y="83"/>
                    </a:cubicBezTo>
                    <a:close/>
                  </a:path>
                </a:pathLst>
              </a:custGeom>
              <a:solidFill>
                <a:srgbClr val="00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98" name="Freeform 39"/>
              <p:cNvSpPr>
                <a:spLocks/>
              </p:cNvSpPr>
              <p:nvPr/>
            </p:nvSpPr>
            <p:spPr bwMode="auto">
              <a:xfrm>
                <a:off x="4971" y="1573"/>
                <a:ext cx="68" cy="17"/>
              </a:xfrm>
              <a:custGeom>
                <a:avLst/>
                <a:gdLst>
                  <a:gd name="T0" fmla="*/ 0 w 128"/>
                  <a:gd name="T1" fmla="*/ 0 h 38"/>
                  <a:gd name="T2" fmla="*/ 1 w 128"/>
                  <a:gd name="T3" fmla="*/ 0 h 38"/>
                  <a:gd name="T4" fmla="*/ 2 w 128"/>
                  <a:gd name="T5" fmla="*/ 0 h 38"/>
                  <a:gd name="T6" fmla="*/ 2 w 128"/>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8" h="38">
                    <a:moveTo>
                      <a:pt x="0" y="38"/>
                    </a:moveTo>
                    <a:cubicBezTo>
                      <a:pt x="26" y="12"/>
                      <a:pt x="27" y="7"/>
                      <a:pt x="64" y="2"/>
                    </a:cubicBezTo>
                    <a:cubicBezTo>
                      <a:pt x="80" y="3"/>
                      <a:pt x="97" y="0"/>
                      <a:pt x="112" y="6"/>
                    </a:cubicBezTo>
                    <a:cubicBezTo>
                      <a:pt x="121" y="10"/>
                      <a:pt x="128" y="30"/>
                      <a:pt x="128" y="30"/>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199" name="Freeform 40"/>
              <p:cNvSpPr>
                <a:spLocks/>
              </p:cNvSpPr>
              <p:nvPr/>
            </p:nvSpPr>
            <p:spPr bwMode="auto">
              <a:xfrm>
                <a:off x="5104" y="1569"/>
                <a:ext cx="68" cy="17"/>
              </a:xfrm>
              <a:custGeom>
                <a:avLst/>
                <a:gdLst>
                  <a:gd name="T0" fmla="*/ 0 w 128"/>
                  <a:gd name="T1" fmla="*/ 0 h 38"/>
                  <a:gd name="T2" fmla="*/ 1 w 128"/>
                  <a:gd name="T3" fmla="*/ 0 h 38"/>
                  <a:gd name="T4" fmla="*/ 2 w 128"/>
                  <a:gd name="T5" fmla="*/ 0 h 38"/>
                  <a:gd name="T6" fmla="*/ 2 w 128"/>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8" h="38">
                    <a:moveTo>
                      <a:pt x="0" y="38"/>
                    </a:moveTo>
                    <a:cubicBezTo>
                      <a:pt x="26" y="12"/>
                      <a:pt x="27" y="7"/>
                      <a:pt x="64" y="2"/>
                    </a:cubicBezTo>
                    <a:cubicBezTo>
                      <a:pt x="80" y="3"/>
                      <a:pt x="97" y="0"/>
                      <a:pt x="112" y="6"/>
                    </a:cubicBezTo>
                    <a:cubicBezTo>
                      <a:pt x="121" y="10"/>
                      <a:pt x="128" y="30"/>
                      <a:pt x="128" y="30"/>
                    </a:cubicBezTo>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00" name="Freeform 41"/>
              <p:cNvSpPr>
                <a:spLocks/>
              </p:cNvSpPr>
              <p:nvPr/>
            </p:nvSpPr>
            <p:spPr bwMode="auto">
              <a:xfrm>
                <a:off x="4833" y="1354"/>
                <a:ext cx="561" cy="303"/>
              </a:xfrm>
              <a:custGeom>
                <a:avLst/>
                <a:gdLst>
                  <a:gd name="T0" fmla="*/ 1 w 1044"/>
                  <a:gd name="T1" fmla="*/ 2 h 673"/>
                  <a:gd name="T2" fmla="*/ 1 w 1044"/>
                  <a:gd name="T3" fmla="*/ 2 h 673"/>
                  <a:gd name="T4" fmla="*/ 1 w 1044"/>
                  <a:gd name="T5" fmla="*/ 2 h 673"/>
                  <a:gd name="T6" fmla="*/ 0 w 1044"/>
                  <a:gd name="T7" fmla="*/ 2 h 673"/>
                  <a:gd name="T8" fmla="*/ 1 w 1044"/>
                  <a:gd name="T9" fmla="*/ 1 h 673"/>
                  <a:gd name="T10" fmla="*/ 2 w 1044"/>
                  <a:gd name="T11" fmla="*/ 1 h 673"/>
                  <a:gd name="T12" fmla="*/ 2 w 1044"/>
                  <a:gd name="T13" fmla="*/ 1 h 673"/>
                  <a:gd name="T14" fmla="*/ 3 w 1044"/>
                  <a:gd name="T15" fmla="*/ 1 h 673"/>
                  <a:gd name="T16" fmla="*/ 3 w 1044"/>
                  <a:gd name="T17" fmla="*/ 1 h 673"/>
                  <a:gd name="T18" fmla="*/ 3 w 1044"/>
                  <a:gd name="T19" fmla="*/ 1 h 673"/>
                  <a:gd name="T20" fmla="*/ 4 w 1044"/>
                  <a:gd name="T21" fmla="*/ 0 h 673"/>
                  <a:gd name="T22" fmla="*/ 5 w 1044"/>
                  <a:gd name="T23" fmla="*/ 1 h 673"/>
                  <a:gd name="T24" fmla="*/ 5 w 1044"/>
                  <a:gd name="T25" fmla="*/ 1 h 673"/>
                  <a:gd name="T26" fmla="*/ 6 w 1044"/>
                  <a:gd name="T27" fmla="*/ 0 h 673"/>
                  <a:gd name="T28" fmla="*/ 6 w 1044"/>
                  <a:gd name="T29" fmla="*/ 0 h 673"/>
                  <a:gd name="T30" fmla="*/ 6 w 1044"/>
                  <a:gd name="T31" fmla="*/ 0 h 673"/>
                  <a:gd name="T32" fmla="*/ 7 w 1044"/>
                  <a:gd name="T33" fmla="*/ 1 h 673"/>
                  <a:gd name="T34" fmla="*/ 9 w 1044"/>
                  <a:gd name="T35" fmla="*/ 0 h 673"/>
                  <a:gd name="T36" fmla="*/ 9 w 1044"/>
                  <a:gd name="T37" fmla="*/ 1 h 673"/>
                  <a:gd name="T38" fmla="*/ 9 w 1044"/>
                  <a:gd name="T39" fmla="*/ 1 h 673"/>
                  <a:gd name="T40" fmla="*/ 11 w 1044"/>
                  <a:gd name="T41" fmla="*/ 1 h 673"/>
                  <a:gd name="T42" fmla="*/ 10 w 1044"/>
                  <a:gd name="T43" fmla="*/ 1 h 673"/>
                  <a:gd name="T44" fmla="*/ 12 w 1044"/>
                  <a:gd name="T45" fmla="*/ 1 h 673"/>
                  <a:gd name="T46" fmla="*/ 12 w 1044"/>
                  <a:gd name="T47" fmla="*/ 2 h 673"/>
                  <a:gd name="T48" fmla="*/ 11 w 1044"/>
                  <a:gd name="T49" fmla="*/ 2 h 673"/>
                  <a:gd name="T50" fmla="*/ 11 w 1044"/>
                  <a:gd name="T51" fmla="*/ 2 h 673"/>
                  <a:gd name="T52" fmla="*/ 13 w 1044"/>
                  <a:gd name="T53" fmla="*/ 2 h 673"/>
                  <a:gd name="T54" fmla="*/ 11 w 1044"/>
                  <a:gd name="T55" fmla="*/ 2 h 673"/>
                  <a:gd name="T56" fmla="*/ 11 w 1044"/>
                  <a:gd name="T57" fmla="*/ 2 h 673"/>
                  <a:gd name="T58" fmla="*/ 12 w 1044"/>
                  <a:gd name="T59" fmla="*/ 2 h 673"/>
                  <a:gd name="T60" fmla="*/ 12 w 1044"/>
                  <a:gd name="T61" fmla="*/ 2 h 673"/>
                  <a:gd name="T62" fmla="*/ 11 w 1044"/>
                  <a:gd name="T63" fmla="*/ 2 h 673"/>
                  <a:gd name="T64" fmla="*/ 10 w 1044"/>
                  <a:gd name="T65" fmla="*/ 2 h 673"/>
                  <a:gd name="T66" fmla="*/ 9 w 1044"/>
                  <a:gd name="T67" fmla="*/ 1 h 673"/>
                  <a:gd name="T68" fmla="*/ 6 w 1044"/>
                  <a:gd name="T69" fmla="*/ 1 h 673"/>
                  <a:gd name="T70" fmla="*/ 4 w 1044"/>
                  <a:gd name="T71" fmla="*/ 1 h 673"/>
                  <a:gd name="T72" fmla="*/ 3 w 1044"/>
                  <a:gd name="T73" fmla="*/ 2 h 673"/>
                  <a:gd name="T74" fmla="*/ 2 w 1044"/>
                  <a:gd name="T75" fmla="*/ 2 h 673"/>
                  <a:gd name="T76" fmla="*/ 2 w 1044"/>
                  <a:gd name="T77" fmla="*/ 2 h 6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44" h="673">
                    <a:moveTo>
                      <a:pt x="140" y="612"/>
                    </a:moveTo>
                    <a:cubicBezTo>
                      <a:pt x="128" y="614"/>
                      <a:pt x="105" y="616"/>
                      <a:pt x="92" y="620"/>
                    </a:cubicBezTo>
                    <a:cubicBezTo>
                      <a:pt x="84" y="622"/>
                      <a:pt x="76" y="625"/>
                      <a:pt x="68" y="628"/>
                    </a:cubicBezTo>
                    <a:cubicBezTo>
                      <a:pt x="64" y="629"/>
                      <a:pt x="56" y="632"/>
                      <a:pt x="56" y="632"/>
                    </a:cubicBezTo>
                    <a:cubicBezTo>
                      <a:pt x="20" y="626"/>
                      <a:pt x="25" y="621"/>
                      <a:pt x="52" y="612"/>
                    </a:cubicBezTo>
                    <a:cubicBezTo>
                      <a:pt x="76" y="594"/>
                      <a:pt x="62" y="604"/>
                      <a:pt x="92" y="584"/>
                    </a:cubicBezTo>
                    <a:cubicBezTo>
                      <a:pt x="96" y="581"/>
                      <a:pt x="104" y="576"/>
                      <a:pt x="104" y="576"/>
                    </a:cubicBezTo>
                    <a:cubicBezTo>
                      <a:pt x="93" y="531"/>
                      <a:pt x="41" y="514"/>
                      <a:pt x="0" y="508"/>
                    </a:cubicBezTo>
                    <a:cubicBezTo>
                      <a:pt x="23" y="473"/>
                      <a:pt x="93" y="474"/>
                      <a:pt x="128" y="472"/>
                    </a:cubicBezTo>
                    <a:cubicBezTo>
                      <a:pt x="111" y="404"/>
                      <a:pt x="49" y="371"/>
                      <a:pt x="28" y="308"/>
                    </a:cubicBezTo>
                    <a:cubicBezTo>
                      <a:pt x="41" y="288"/>
                      <a:pt x="48" y="292"/>
                      <a:pt x="72" y="296"/>
                    </a:cubicBezTo>
                    <a:cubicBezTo>
                      <a:pt x="96" y="312"/>
                      <a:pt x="116" y="335"/>
                      <a:pt x="144" y="344"/>
                    </a:cubicBezTo>
                    <a:cubicBezTo>
                      <a:pt x="164" y="371"/>
                      <a:pt x="163" y="382"/>
                      <a:pt x="176" y="344"/>
                    </a:cubicBezTo>
                    <a:cubicBezTo>
                      <a:pt x="169" y="298"/>
                      <a:pt x="158" y="251"/>
                      <a:pt x="132" y="212"/>
                    </a:cubicBezTo>
                    <a:cubicBezTo>
                      <a:pt x="125" y="185"/>
                      <a:pt x="121" y="158"/>
                      <a:pt x="112" y="132"/>
                    </a:cubicBezTo>
                    <a:cubicBezTo>
                      <a:pt x="152" y="106"/>
                      <a:pt x="181" y="205"/>
                      <a:pt x="200" y="224"/>
                    </a:cubicBezTo>
                    <a:cubicBezTo>
                      <a:pt x="213" y="237"/>
                      <a:pt x="230" y="248"/>
                      <a:pt x="240" y="264"/>
                    </a:cubicBezTo>
                    <a:cubicBezTo>
                      <a:pt x="245" y="272"/>
                      <a:pt x="251" y="280"/>
                      <a:pt x="256" y="288"/>
                    </a:cubicBezTo>
                    <a:cubicBezTo>
                      <a:pt x="259" y="293"/>
                      <a:pt x="258" y="304"/>
                      <a:pt x="264" y="304"/>
                    </a:cubicBezTo>
                    <a:cubicBezTo>
                      <a:pt x="269" y="304"/>
                      <a:pt x="261" y="293"/>
                      <a:pt x="260" y="288"/>
                    </a:cubicBezTo>
                    <a:cubicBezTo>
                      <a:pt x="264" y="224"/>
                      <a:pt x="263" y="23"/>
                      <a:pt x="284" y="16"/>
                    </a:cubicBezTo>
                    <a:cubicBezTo>
                      <a:pt x="308" y="48"/>
                      <a:pt x="300" y="75"/>
                      <a:pt x="312" y="112"/>
                    </a:cubicBezTo>
                    <a:cubicBezTo>
                      <a:pt x="320" y="136"/>
                      <a:pt x="333" y="160"/>
                      <a:pt x="348" y="180"/>
                    </a:cubicBezTo>
                    <a:cubicBezTo>
                      <a:pt x="355" y="200"/>
                      <a:pt x="364" y="222"/>
                      <a:pt x="376" y="240"/>
                    </a:cubicBezTo>
                    <a:cubicBezTo>
                      <a:pt x="381" y="231"/>
                      <a:pt x="382" y="220"/>
                      <a:pt x="388" y="212"/>
                    </a:cubicBezTo>
                    <a:cubicBezTo>
                      <a:pt x="421" y="162"/>
                      <a:pt x="382" y="234"/>
                      <a:pt x="408" y="188"/>
                    </a:cubicBezTo>
                    <a:cubicBezTo>
                      <a:pt x="421" y="165"/>
                      <a:pt x="425" y="143"/>
                      <a:pt x="440" y="120"/>
                    </a:cubicBezTo>
                    <a:cubicBezTo>
                      <a:pt x="450" y="105"/>
                      <a:pt x="458" y="90"/>
                      <a:pt x="468" y="76"/>
                    </a:cubicBezTo>
                    <a:cubicBezTo>
                      <a:pt x="474" y="68"/>
                      <a:pt x="484" y="52"/>
                      <a:pt x="484" y="52"/>
                    </a:cubicBezTo>
                    <a:cubicBezTo>
                      <a:pt x="490" y="28"/>
                      <a:pt x="486" y="41"/>
                      <a:pt x="496" y="12"/>
                    </a:cubicBezTo>
                    <a:cubicBezTo>
                      <a:pt x="497" y="8"/>
                      <a:pt x="500" y="0"/>
                      <a:pt x="500" y="0"/>
                    </a:cubicBezTo>
                    <a:cubicBezTo>
                      <a:pt x="512" y="17"/>
                      <a:pt x="511" y="36"/>
                      <a:pt x="516" y="56"/>
                    </a:cubicBezTo>
                    <a:cubicBezTo>
                      <a:pt x="519" y="117"/>
                      <a:pt x="518" y="179"/>
                      <a:pt x="524" y="240"/>
                    </a:cubicBezTo>
                    <a:cubicBezTo>
                      <a:pt x="525" y="251"/>
                      <a:pt x="535" y="221"/>
                      <a:pt x="540" y="212"/>
                    </a:cubicBezTo>
                    <a:cubicBezTo>
                      <a:pt x="549" y="197"/>
                      <a:pt x="556" y="179"/>
                      <a:pt x="564" y="164"/>
                    </a:cubicBezTo>
                    <a:cubicBezTo>
                      <a:pt x="593" y="107"/>
                      <a:pt x="619" y="55"/>
                      <a:pt x="688" y="44"/>
                    </a:cubicBezTo>
                    <a:cubicBezTo>
                      <a:pt x="696" y="76"/>
                      <a:pt x="673" y="140"/>
                      <a:pt x="652" y="168"/>
                    </a:cubicBezTo>
                    <a:cubicBezTo>
                      <a:pt x="643" y="204"/>
                      <a:pt x="637" y="223"/>
                      <a:pt x="644" y="272"/>
                    </a:cubicBezTo>
                    <a:cubicBezTo>
                      <a:pt x="645" y="277"/>
                      <a:pt x="655" y="270"/>
                      <a:pt x="660" y="268"/>
                    </a:cubicBezTo>
                    <a:cubicBezTo>
                      <a:pt x="686" y="257"/>
                      <a:pt x="700" y="247"/>
                      <a:pt x="724" y="232"/>
                    </a:cubicBezTo>
                    <a:cubicBezTo>
                      <a:pt x="746" y="218"/>
                      <a:pt x="821" y="197"/>
                      <a:pt x="848" y="192"/>
                    </a:cubicBezTo>
                    <a:cubicBezTo>
                      <a:pt x="859" y="195"/>
                      <a:pt x="871" y="194"/>
                      <a:pt x="880" y="200"/>
                    </a:cubicBezTo>
                    <a:cubicBezTo>
                      <a:pt x="881" y="201"/>
                      <a:pt x="866" y="234"/>
                      <a:pt x="864" y="236"/>
                    </a:cubicBezTo>
                    <a:cubicBezTo>
                      <a:pt x="845" y="259"/>
                      <a:pt x="812" y="273"/>
                      <a:pt x="792" y="296"/>
                    </a:cubicBezTo>
                    <a:cubicBezTo>
                      <a:pt x="774" y="316"/>
                      <a:pt x="767" y="337"/>
                      <a:pt x="756" y="360"/>
                    </a:cubicBezTo>
                    <a:cubicBezTo>
                      <a:pt x="842" y="389"/>
                      <a:pt x="744" y="359"/>
                      <a:pt x="964" y="372"/>
                    </a:cubicBezTo>
                    <a:cubicBezTo>
                      <a:pt x="978" y="373"/>
                      <a:pt x="1010" y="390"/>
                      <a:pt x="1024" y="396"/>
                    </a:cubicBezTo>
                    <a:cubicBezTo>
                      <a:pt x="993" y="406"/>
                      <a:pt x="964" y="416"/>
                      <a:pt x="932" y="424"/>
                    </a:cubicBezTo>
                    <a:cubicBezTo>
                      <a:pt x="921" y="427"/>
                      <a:pt x="900" y="432"/>
                      <a:pt x="900" y="432"/>
                    </a:cubicBezTo>
                    <a:cubicBezTo>
                      <a:pt x="872" y="451"/>
                      <a:pt x="881" y="440"/>
                      <a:pt x="868" y="460"/>
                    </a:cubicBezTo>
                    <a:cubicBezTo>
                      <a:pt x="866" y="469"/>
                      <a:pt x="854" y="480"/>
                      <a:pt x="860" y="488"/>
                    </a:cubicBezTo>
                    <a:cubicBezTo>
                      <a:pt x="866" y="496"/>
                      <a:pt x="879" y="491"/>
                      <a:pt x="888" y="496"/>
                    </a:cubicBezTo>
                    <a:cubicBezTo>
                      <a:pt x="912" y="509"/>
                      <a:pt x="937" y="521"/>
                      <a:pt x="960" y="536"/>
                    </a:cubicBezTo>
                    <a:cubicBezTo>
                      <a:pt x="994" y="559"/>
                      <a:pt x="1013" y="587"/>
                      <a:pt x="1044" y="608"/>
                    </a:cubicBezTo>
                    <a:cubicBezTo>
                      <a:pt x="1028" y="612"/>
                      <a:pt x="996" y="604"/>
                      <a:pt x="996" y="604"/>
                    </a:cubicBezTo>
                    <a:cubicBezTo>
                      <a:pt x="969" y="586"/>
                      <a:pt x="936" y="587"/>
                      <a:pt x="904" y="584"/>
                    </a:cubicBezTo>
                    <a:cubicBezTo>
                      <a:pt x="896" y="585"/>
                      <a:pt x="886" y="582"/>
                      <a:pt x="880" y="588"/>
                    </a:cubicBezTo>
                    <a:cubicBezTo>
                      <a:pt x="877" y="591"/>
                      <a:pt x="889" y="592"/>
                      <a:pt x="892" y="596"/>
                    </a:cubicBezTo>
                    <a:cubicBezTo>
                      <a:pt x="903" y="609"/>
                      <a:pt x="898" y="614"/>
                      <a:pt x="904" y="628"/>
                    </a:cubicBezTo>
                    <a:cubicBezTo>
                      <a:pt x="907" y="636"/>
                      <a:pt x="911" y="644"/>
                      <a:pt x="916" y="652"/>
                    </a:cubicBezTo>
                    <a:cubicBezTo>
                      <a:pt x="919" y="658"/>
                      <a:pt x="924" y="663"/>
                      <a:pt x="928" y="668"/>
                    </a:cubicBezTo>
                    <a:cubicBezTo>
                      <a:pt x="929" y="669"/>
                      <a:pt x="934" y="673"/>
                      <a:pt x="932" y="672"/>
                    </a:cubicBezTo>
                    <a:cubicBezTo>
                      <a:pt x="897" y="645"/>
                      <a:pt x="913" y="652"/>
                      <a:pt x="888" y="644"/>
                    </a:cubicBezTo>
                    <a:cubicBezTo>
                      <a:pt x="878" y="636"/>
                      <a:pt x="865" y="633"/>
                      <a:pt x="856" y="624"/>
                    </a:cubicBezTo>
                    <a:cubicBezTo>
                      <a:pt x="847" y="615"/>
                      <a:pt x="833" y="593"/>
                      <a:pt x="824" y="580"/>
                    </a:cubicBezTo>
                    <a:cubicBezTo>
                      <a:pt x="819" y="561"/>
                      <a:pt x="812" y="552"/>
                      <a:pt x="800" y="536"/>
                    </a:cubicBezTo>
                    <a:cubicBezTo>
                      <a:pt x="784" y="489"/>
                      <a:pt x="749" y="465"/>
                      <a:pt x="716" y="432"/>
                    </a:cubicBezTo>
                    <a:cubicBezTo>
                      <a:pt x="704" y="420"/>
                      <a:pt x="697" y="403"/>
                      <a:pt x="680" y="396"/>
                    </a:cubicBezTo>
                    <a:cubicBezTo>
                      <a:pt x="667" y="391"/>
                      <a:pt x="653" y="388"/>
                      <a:pt x="640" y="384"/>
                    </a:cubicBezTo>
                    <a:cubicBezTo>
                      <a:pt x="589" y="346"/>
                      <a:pt x="513" y="340"/>
                      <a:pt x="452" y="328"/>
                    </a:cubicBezTo>
                    <a:cubicBezTo>
                      <a:pt x="419" y="329"/>
                      <a:pt x="385" y="327"/>
                      <a:pt x="352" y="332"/>
                    </a:cubicBezTo>
                    <a:cubicBezTo>
                      <a:pt x="343" y="334"/>
                      <a:pt x="328" y="348"/>
                      <a:pt x="328" y="348"/>
                    </a:cubicBezTo>
                    <a:cubicBezTo>
                      <a:pt x="313" y="370"/>
                      <a:pt x="296" y="395"/>
                      <a:pt x="276" y="412"/>
                    </a:cubicBezTo>
                    <a:cubicBezTo>
                      <a:pt x="252" y="432"/>
                      <a:pt x="227" y="434"/>
                      <a:pt x="208" y="460"/>
                    </a:cubicBezTo>
                    <a:cubicBezTo>
                      <a:pt x="199" y="488"/>
                      <a:pt x="204" y="516"/>
                      <a:pt x="184" y="540"/>
                    </a:cubicBezTo>
                    <a:cubicBezTo>
                      <a:pt x="174" y="552"/>
                      <a:pt x="156" y="576"/>
                      <a:pt x="156" y="576"/>
                    </a:cubicBezTo>
                    <a:cubicBezTo>
                      <a:pt x="156" y="577"/>
                      <a:pt x="150" y="601"/>
                      <a:pt x="148" y="604"/>
                    </a:cubicBezTo>
                    <a:cubicBezTo>
                      <a:pt x="141" y="613"/>
                      <a:pt x="129" y="612"/>
                      <a:pt x="140" y="612"/>
                    </a:cubicBezTo>
                    <a:close/>
                  </a:path>
                </a:pathLst>
              </a:cu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01" name="Freeform 42"/>
              <p:cNvSpPr>
                <a:spLocks/>
              </p:cNvSpPr>
              <p:nvPr/>
            </p:nvSpPr>
            <p:spPr bwMode="auto">
              <a:xfrm>
                <a:off x="5008" y="1740"/>
                <a:ext cx="140" cy="19"/>
              </a:xfrm>
              <a:custGeom>
                <a:avLst/>
                <a:gdLst>
                  <a:gd name="T0" fmla="*/ 0 w 140"/>
                  <a:gd name="T1" fmla="*/ 6 h 19"/>
                  <a:gd name="T2" fmla="*/ 109 w 140"/>
                  <a:gd name="T3" fmla="*/ 12 h 19"/>
                  <a:gd name="T4" fmla="*/ 140 w 140"/>
                  <a:gd name="T5" fmla="*/ 0 h 19"/>
                  <a:gd name="T6" fmla="*/ 0 60000 65536"/>
                  <a:gd name="T7" fmla="*/ 0 60000 65536"/>
                  <a:gd name="T8" fmla="*/ 0 60000 65536"/>
                </a:gdLst>
                <a:ahLst/>
                <a:cxnLst>
                  <a:cxn ang="T6">
                    <a:pos x="T0" y="T1"/>
                  </a:cxn>
                  <a:cxn ang="T7">
                    <a:pos x="T2" y="T3"/>
                  </a:cxn>
                  <a:cxn ang="T8">
                    <a:pos x="T4" y="T5"/>
                  </a:cxn>
                </a:cxnLst>
                <a:rect l="0" t="0" r="r" b="b"/>
                <a:pathLst>
                  <a:path w="140" h="19">
                    <a:moveTo>
                      <a:pt x="0" y="6"/>
                    </a:moveTo>
                    <a:cubicBezTo>
                      <a:pt x="40" y="19"/>
                      <a:pt x="66" y="17"/>
                      <a:pt x="109" y="12"/>
                    </a:cubicBezTo>
                    <a:cubicBezTo>
                      <a:pt x="137" y="5"/>
                      <a:pt x="128" y="12"/>
                      <a:pt x="140" y="0"/>
                    </a:cubicBezTo>
                  </a:path>
                </a:pathLst>
              </a:custGeom>
              <a:noFill/>
              <a:ln w="190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92202" name="Line 43"/>
            <p:cNvSpPr>
              <a:spLocks noChangeShapeType="1"/>
            </p:cNvSpPr>
            <p:nvPr/>
          </p:nvSpPr>
          <p:spPr bwMode="auto">
            <a:xfrm>
              <a:off x="3135" y="2146"/>
              <a:ext cx="97" cy="67"/>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03" name="Line 44"/>
            <p:cNvSpPr>
              <a:spLocks noChangeShapeType="1"/>
            </p:cNvSpPr>
            <p:nvPr/>
          </p:nvSpPr>
          <p:spPr bwMode="auto">
            <a:xfrm flipH="1">
              <a:off x="3110" y="2213"/>
              <a:ext cx="110" cy="182"/>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1293" name="Rectangle 45"/>
            <p:cNvSpPr>
              <a:spLocks noChangeArrowheads="1"/>
            </p:cNvSpPr>
            <p:nvPr/>
          </p:nvSpPr>
          <p:spPr bwMode="auto">
            <a:xfrm rot="1660749">
              <a:off x="2995" y="2329"/>
              <a:ext cx="127" cy="78"/>
            </a:xfrm>
            <a:prstGeom prst="rect">
              <a:avLst/>
            </a:prstGeom>
            <a:gradFill rotWithShape="1">
              <a:gsLst>
                <a:gs pos="0">
                  <a:schemeClr val="folHlink"/>
                </a:gs>
                <a:gs pos="50000">
                  <a:schemeClr val="folHlink">
                    <a:gamma/>
                    <a:shade val="46275"/>
                    <a:invGamma/>
                  </a:schemeClr>
                </a:gs>
                <a:gs pos="100000">
                  <a:schemeClr val="folHlink"/>
                </a:gs>
              </a:gsLst>
              <a:lin ang="18900000" scaled="1"/>
            </a:gra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GB"/>
            </a:p>
          </p:txBody>
        </p:sp>
      </p:grpSp>
      <p:grpSp>
        <p:nvGrpSpPr>
          <p:cNvPr id="181294" name="Group 46"/>
          <p:cNvGrpSpPr>
            <a:grpSpLocks/>
          </p:cNvGrpSpPr>
          <p:nvPr/>
        </p:nvGrpSpPr>
        <p:grpSpPr bwMode="auto">
          <a:xfrm>
            <a:off x="352544" y="2681291"/>
            <a:ext cx="2070259" cy="830263"/>
            <a:chOff x="188" y="2280"/>
            <a:chExt cx="1104" cy="523"/>
          </a:xfrm>
        </p:grpSpPr>
        <p:sp>
          <p:nvSpPr>
            <p:cNvPr id="92206" name="AutoShape 47"/>
            <p:cNvSpPr>
              <a:spLocks noChangeArrowheads="1"/>
            </p:cNvSpPr>
            <p:nvPr/>
          </p:nvSpPr>
          <p:spPr bwMode="auto">
            <a:xfrm>
              <a:off x="657" y="2568"/>
              <a:ext cx="635" cy="182"/>
            </a:xfrm>
            <a:prstGeom prst="rightArrow">
              <a:avLst>
                <a:gd name="adj1" fmla="val 50000"/>
                <a:gd name="adj2" fmla="val 87225"/>
              </a:avLst>
            </a:prstGeom>
            <a:solidFill>
              <a:srgbClr val="FF0000"/>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92207" name="Text Box 48"/>
            <p:cNvSpPr txBox="1">
              <a:spLocks noChangeArrowheads="1"/>
            </p:cNvSpPr>
            <p:nvPr/>
          </p:nvSpPr>
          <p:spPr bwMode="auto">
            <a:xfrm>
              <a:off x="188" y="2280"/>
              <a:ext cx="788" cy="523"/>
            </a:xfrm>
            <a:prstGeom prst="rect">
              <a:avLst/>
            </a:prstGeom>
            <a:solidFill>
              <a:srgbClr val="FF0000"/>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GB">
                  <a:solidFill>
                    <a:schemeClr val="bg1"/>
                  </a:solidFill>
                  <a:latin typeface="Comic Sans MS" pitchFamily="66" charset="0"/>
                </a:rPr>
                <a:t>Gamma source</a:t>
              </a:r>
              <a:endParaRPr lang="en-US">
                <a:solidFill>
                  <a:schemeClr val="bg1"/>
                </a:solidFill>
                <a:latin typeface="Comic Sans MS" pitchFamily="66" charset="0"/>
              </a:endParaRPr>
            </a:p>
          </p:txBody>
        </p:sp>
      </p:grpSp>
      <p:sp>
        <p:nvSpPr>
          <p:cNvPr id="181297" name="Text Box 49"/>
          <p:cNvSpPr txBox="1">
            <a:spLocks noChangeArrowheads="1"/>
          </p:cNvSpPr>
          <p:nvPr/>
        </p:nvSpPr>
        <p:spPr bwMode="auto">
          <a:xfrm>
            <a:off x="0" y="4940301"/>
            <a:ext cx="82079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GB" dirty="0">
                <a:latin typeface="Comic Sans MS" pitchFamily="66" charset="0"/>
              </a:rPr>
              <a:t>Tracers can also be used in medicine to detect tumours:</a:t>
            </a:r>
            <a:endParaRPr lang="en-US" dirty="0">
              <a:latin typeface="Comic Sans MS" pitchFamily="66" charset="0"/>
            </a:endParaRPr>
          </a:p>
        </p:txBody>
      </p:sp>
      <p:sp>
        <p:nvSpPr>
          <p:cNvPr id="181298" name="Text Box 50"/>
          <p:cNvSpPr txBox="1">
            <a:spLocks noChangeArrowheads="1"/>
          </p:cNvSpPr>
          <p:nvPr/>
        </p:nvSpPr>
        <p:spPr bwMode="auto">
          <a:xfrm>
            <a:off x="0" y="3930651"/>
            <a:ext cx="10801350" cy="830997"/>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GB" dirty="0">
                <a:latin typeface="Comic Sans MS" pitchFamily="66" charset="0"/>
              </a:rPr>
              <a:t>The radiation from the radioactive source is picked up above the ground, enabling the leak in the pipe to be detected.</a:t>
            </a:r>
          </a:p>
        </p:txBody>
      </p:sp>
      <p:pic>
        <p:nvPicPr>
          <p:cNvPr id="181299" name="Picture 51" descr="BRAIN"/>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8888612" y="4868864"/>
            <a:ext cx="1698962" cy="1201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1300" name="Text Box 52"/>
          <p:cNvSpPr txBox="1">
            <a:spLocks noChangeArrowheads="1"/>
          </p:cNvSpPr>
          <p:nvPr/>
        </p:nvSpPr>
        <p:spPr bwMode="auto">
          <a:xfrm>
            <a:off x="41255" y="6021389"/>
            <a:ext cx="10718840" cy="830997"/>
          </a:xfrm>
          <a:prstGeom prst="rect">
            <a:avLst/>
          </a:prstGeom>
          <a:solidFill>
            <a:srgbClr val="A50021"/>
          </a:solidFill>
          <a:ln>
            <a:noFill/>
          </a:ln>
          <a:effectLst/>
          <a:extLst>
            <a:ext uri="{91240B29-F687-4F45-9708-019B960494DF}">
              <a14:hiddenLine xmlns:a14="http://schemas.microsoft.com/office/drawing/2010/main" w="190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50000"/>
              </a:spcBef>
            </a:pPr>
            <a:r>
              <a:rPr lang="en-GB">
                <a:solidFill>
                  <a:schemeClr val="bg1"/>
                </a:solidFill>
                <a:latin typeface="Comic Sans MS" pitchFamily="66" charset="0"/>
              </a:rPr>
              <a:t>For medicinal tracers, you would probably use a beta source with a short half life – why?</a:t>
            </a:r>
          </a:p>
        </p:txBody>
      </p:sp>
    </p:spTree>
    <p:extLst>
      <p:ext uri="{BB962C8B-B14F-4D97-AF65-F5344CB8AC3E}">
        <p14:creationId xmlns:p14="http://schemas.microsoft.com/office/powerpoint/2010/main" val="2171551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1253"/>
                                        </p:tgtEl>
                                        <p:attrNameLst>
                                          <p:attrName>style.visibility</p:attrName>
                                        </p:attrNameLst>
                                      </p:cBhvr>
                                      <p:to>
                                        <p:strVal val="visible"/>
                                      </p:to>
                                    </p:set>
                                    <p:animEffect transition="in" filter="wipe(left)">
                                      <p:cBhvr>
                                        <p:cTn id="7" dur="500"/>
                                        <p:tgtEl>
                                          <p:spTgt spid="1812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81254"/>
                                        </p:tgtEl>
                                        <p:attrNameLst>
                                          <p:attrName>style.visibility</p:attrName>
                                        </p:attrNameLst>
                                      </p:cBhvr>
                                      <p:to>
                                        <p:strVal val="visible"/>
                                      </p:to>
                                    </p:set>
                                    <p:animEffect transition="in" filter="wipe(up)">
                                      <p:cBhvr>
                                        <p:cTn id="12" dur="500"/>
                                        <p:tgtEl>
                                          <p:spTgt spid="1812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81294"/>
                                        </p:tgtEl>
                                        <p:attrNameLst>
                                          <p:attrName>style.visibility</p:attrName>
                                        </p:attrNameLst>
                                      </p:cBhvr>
                                      <p:to>
                                        <p:strVal val="visible"/>
                                      </p:to>
                                    </p:set>
                                    <p:anim calcmode="lin" valueType="num">
                                      <p:cBhvr additive="base">
                                        <p:cTn id="17" dur="500" fill="hold"/>
                                        <p:tgtEl>
                                          <p:spTgt spid="181294"/>
                                        </p:tgtEl>
                                        <p:attrNameLst>
                                          <p:attrName>ppt_x</p:attrName>
                                        </p:attrNameLst>
                                      </p:cBhvr>
                                      <p:tavLst>
                                        <p:tav tm="0">
                                          <p:val>
                                            <p:strVal val="0-#ppt_w/2"/>
                                          </p:val>
                                        </p:tav>
                                        <p:tav tm="100000">
                                          <p:val>
                                            <p:strVal val="#ppt_x"/>
                                          </p:val>
                                        </p:tav>
                                      </p:tavLst>
                                    </p:anim>
                                    <p:anim calcmode="lin" valueType="num">
                                      <p:cBhvr additive="base">
                                        <p:cTn id="18" dur="500" fill="hold"/>
                                        <p:tgtEl>
                                          <p:spTgt spid="18129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181268"/>
                                        </p:tgtEl>
                                        <p:attrNameLst>
                                          <p:attrName>style.visibility</p:attrName>
                                        </p:attrNameLst>
                                      </p:cBhvr>
                                      <p:to>
                                        <p:strVal val="visible"/>
                                      </p:to>
                                    </p:set>
                                    <p:animEffect transition="in" filter="wipe(down)">
                                      <p:cBhvr>
                                        <p:cTn id="23" dur="500"/>
                                        <p:tgtEl>
                                          <p:spTgt spid="18126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nodeType="clickEffect">
                                  <p:stCondLst>
                                    <p:cond delay="0"/>
                                  </p:stCondLst>
                                  <p:childTnLst>
                                    <p:set>
                                      <p:cBhvr>
                                        <p:cTn id="27" dur="1" fill="hold">
                                          <p:stCondLst>
                                            <p:cond delay="0"/>
                                          </p:stCondLst>
                                        </p:cTn>
                                        <p:tgtEl>
                                          <p:spTgt spid="181272"/>
                                        </p:tgtEl>
                                        <p:attrNameLst>
                                          <p:attrName>style.visibility</p:attrName>
                                        </p:attrNameLst>
                                      </p:cBhvr>
                                      <p:to>
                                        <p:strVal val="visible"/>
                                      </p:to>
                                    </p:set>
                                    <p:anim calcmode="lin" valueType="num">
                                      <p:cBhvr additive="base">
                                        <p:cTn id="28" dur="500" fill="hold"/>
                                        <p:tgtEl>
                                          <p:spTgt spid="181272"/>
                                        </p:tgtEl>
                                        <p:attrNameLst>
                                          <p:attrName>ppt_x</p:attrName>
                                        </p:attrNameLst>
                                      </p:cBhvr>
                                      <p:tavLst>
                                        <p:tav tm="0">
                                          <p:val>
                                            <p:strVal val="1+#ppt_w/2"/>
                                          </p:val>
                                        </p:tav>
                                        <p:tav tm="100000">
                                          <p:val>
                                            <p:strVal val="#ppt_x"/>
                                          </p:val>
                                        </p:tav>
                                      </p:tavLst>
                                    </p:anim>
                                    <p:anim calcmode="lin" valueType="num">
                                      <p:cBhvr additive="base">
                                        <p:cTn id="29" dur="500" fill="hold"/>
                                        <p:tgtEl>
                                          <p:spTgt spid="181272"/>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81298"/>
                                        </p:tgtEl>
                                        <p:attrNameLst>
                                          <p:attrName>style.visibility</p:attrName>
                                        </p:attrNameLst>
                                      </p:cBhvr>
                                      <p:to>
                                        <p:strVal val="visible"/>
                                      </p:to>
                                    </p:set>
                                    <p:animEffect transition="in" filter="wipe(left)">
                                      <p:cBhvr>
                                        <p:cTn id="34" dur="500"/>
                                        <p:tgtEl>
                                          <p:spTgt spid="18129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81297"/>
                                        </p:tgtEl>
                                        <p:attrNameLst>
                                          <p:attrName>style.visibility</p:attrName>
                                        </p:attrNameLst>
                                      </p:cBhvr>
                                      <p:to>
                                        <p:strVal val="visible"/>
                                      </p:to>
                                    </p:set>
                                    <p:animEffect transition="in" filter="wipe(left)">
                                      <p:cBhvr>
                                        <p:cTn id="39" dur="500"/>
                                        <p:tgtEl>
                                          <p:spTgt spid="18129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nodeType="clickEffect">
                                  <p:stCondLst>
                                    <p:cond delay="0"/>
                                  </p:stCondLst>
                                  <p:childTnLst>
                                    <p:set>
                                      <p:cBhvr>
                                        <p:cTn id="43" dur="1" fill="hold">
                                          <p:stCondLst>
                                            <p:cond delay="0"/>
                                          </p:stCondLst>
                                        </p:cTn>
                                        <p:tgtEl>
                                          <p:spTgt spid="181299"/>
                                        </p:tgtEl>
                                        <p:attrNameLst>
                                          <p:attrName>style.visibility</p:attrName>
                                        </p:attrNameLst>
                                      </p:cBhvr>
                                      <p:to>
                                        <p:strVal val="visible"/>
                                      </p:to>
                                    </p:set>
                                    <p:animEffect transition="in" filter="wipe(up)">
                                      <p:cBhvr>
                                        <p:cTn id="44" dur="500"/>
                                        <p:tgtEl>
                                          <p:spTgt spid="18129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81300"/>
                                        </p:tgtEl>
                                        <p:attrNameLst>
                                          <p:attrName>style.visibility</p:attrName>
                                        </p:attrNameLst>
                                      </p:cBhvr>
                                      <p:to>
                                        <p:strVal val="visible"/>
                                      </p:to>
                                    </p:set>
                                    <p:animEffect transition="in" filter="wipe(left)">
                                      <p:cBhvr>
                                        <p:cTn id="49" dur="500"/>
                                        <p:tgtEl>
                                          <p:spTgt spid="181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 grpId="0" autoUpdateAnimBg="0"/>
      <p:bldP spid="181297" grpId="0"/>
      <p:bldP spid="181298" grpId="0" animBg="1" autoUpdateAnimBg="0"/>
      <p:bldP spid="18130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5494B78-DC7F-4363-9AF6-C95135EE6EB4}" type="datetime1">
              <a:rPr lang="en-GB"/>
              <a:pPr/>
              <a:t>10/04/2014</a:t>
            </a:fld>
            <a:endParaRPr lang="en-GB"/>
          </a:p>
        </p:txBody>
      </p:sp>
      <p:sp>
        <p:nvSpPr>
          <p:cNvPr id="95234" name="Rectangle 4"/>
          <p:cNvSpPr txBox="1">
            <a:spLocks noGrp="1" noChangeArrowheads="1"/>
          </p:cNvSpPr>
          <p:nvPr/>
        </p:nvSpPr>
        <p:spPr bwMode="auto">
          <a:xfrm>
            <a:off x="8551069" y="0"/>
            <a:ext cx="225028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a:fld id="{FE04855E-1301-401A-AAB0-FDD7EBB90370}" type="datetime1">
              <a:rPr lang="en-GB" sz="1600">
                <a:solidFill>
                  <a:schemeClr val="bg2"/>
                </a:solidFill>
                <a:latin typeface="Comic Sans MS" pitchFamily="66" charset="0"/>
              </a:rPr>
              <a:pPr algn="r"/>
              <a:t>10/04/2014</a:t>
            </a:fld>
            <a:endParaRPr lang="en-GB" sz="1600">
              <a:solidFill>
                <a:schemeClr val="bg2"/>
              </a:solidFill>
              <a:latin typeface="Comic Sans MS" pitchFamily="66" charset="0"/>
            </a:endParaRPr>
          </a:p>
        </p:txBody>
      </p:sp>
      <p:sp>
        <p:nvSpPr>
          <p:cNvPr id="95235" name="Rectangle 2"/>
          <p:cNvSpPr>
            <a:spLocks noGrp="1" noChangeArrowheads="1"/>
          </p:cNvSpPr>
          <p:nvPr>
            <p:ph type="title" idx="4294967295"/>
          </p:nvPr>
        </p:nvSpPr>
        <p:spPr>
          <a:noFill/>
        </p:spPr>
        <p:txBody>
          <a:bodyPr/>
          <a:lstStyle/>
          <a:p>
            <a:r>
              <a:rPr lang="cy-GB" sz="3200"/>
              <a:t>Uses of Radioactivity 3 - Treating Cancer</a:t>
            </a:r>
            <a:endParaRPr lang="en-US" sz="3200"/>
          </a:p>
        </p:txBody>
      </p:sp>
      <p:sp>
        <p:nvSpPr>
          <p:cNvPr id="192515" name="Text Box 3"/>
          <p:cNvSpPr txBox="1">
            <a:spLocks noChangeArrowheads="1"/>
          </p:cNvSpPr>
          <p:nvPr/>
        </p:nvSpPr>
        <p:spPr bwMode="auto">
          <a:xfrm>
            <a:off x="0" y="981075"/>
            <a:ext cx="1080135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cy-GB" dirty="0">
                <a:latin typeface="Comic Sans MS" pitchFamily="66" charset="0"/>
              </a:rPr>
              <a:t>High energy gamma radiation can be used to kill cancerous cells.  However, care must be taken in order to enure that the gamma radiation does not affect normal tissue as well.</a:t>
            </a:r>
          </a:p>
          <a:p>
            <a:pPr>
              <a:spcBef>
                <a:spcPct val="50000"/>
              </a:spcBef>
            </a:pPr>
            <a:endParaRPr lang="cy-GB" dirty="0">
              <a:latin typeface="Comic Sans MS" pitchFamily="66" charset="0"/>
            </a:endParaRPr>
          </a:p>
          <a:p>
            <a:pPr>
              <a:spcBef>
                <a:spcPct val="50000"/>
              </a:spcBef>
            </a:pPr>
            <a:r>
              <a:rPr lang="cy-GB" dirty="0">
                <a:latin typeface="Comic Sans MS" pitchFamily="66" charset="0"/>
              </a:rPr>
              <a:t>Radioactive iodine can be used to treat thyroid cancer.  Iodine is needed by the thyroid so it naturally collects there.  Radioactive iodine will then give out beta radiation and kill cancerous cells.</a:t>
            </a:r>
            <a:endParaRPr lang="en-US" dirty="0">
              <a:latin typeface="Comic Sans MS" pitchFamily="66" charset="0"/>
            </a:endParaRPr>
          </a:p>
        </p:txBody>
      </p:sp>
      <p:pic>
        <p:nvPicPr>
          <p:cNvPr id="192516" name="Picture 4" descr="Radiotherapy equip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0739" y="4373564"/>
            <a:ext cx="4890611"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8" name="Text Box 6"/>
          <p:cNvSpPr txBox="1">
            <a:spLocks noChangeArrowheads="1"/>
          </p:cNvSpPr>
          <p:nvPr/>
        </p:nvSpPr>
        <p:spPr bwMode="auto">
          <a:xfrm>
            <a:off x="382548" y="4941888"/>
            <a:ext cx="5273159" cy="646331"/>
          </a:xfrm>
          <a:prstGeom prst="rect">
            <a:avLst/>
          </a:prstGeom>
          <a:solidFill>
            <a:srgbClr val="800000"/>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t>What sort of half life would you want the radioactive iodine to have?</a:t>
            </a:r>
          </a:p>
        </p:txBody>
      </p:sp>
    </p:spTree>
    <p:extLst>
      <p:ext uri="{BB962C8B-B14F-4D97-AF65-F5344CB8AC3E}">
        <p14:creationId xmlns:p14="http://schemas.microsoft.com/office/powerpoint/2010/main" val="177120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2515"/>
                                        </p:tgtEl>
                                        <p:attrNameLst>
                                          <p:attrName>style.visibility</p:attrName>
                                        </p:attrNameLst>
                                      </p:cBhvr>
                                      <p:to>
                                        <p:strVal val="visible"/>
                                      </p:to>
                                    </p:set>
                                    <p:animEffect transition="in" filter="wipe(up)">
                                      <p:cBhvr>
                                        <p:cTn id="7" dur="500"/>
                                        <p:tgtEl>
                                          <p:spTgt spid="1925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92516"/>
                                        </p:tgtEl>
                                        <p:attrNameLst>
                                          <p:attrName>style.visibility</p:attrName>
                                        </p:attrNameLst>
                                      </p:cBhvr>
                                      <p:to>
                                        <p:strVal val="visible"/>
                                      </p:to>
                                    </p:set>
                                    <p:anim calcmode="lin" valueType="num">
                                      <p:cBhvr additive="base">
                                        <p:cTn id="12" dur="500" fill="hold"/>
                                        <p:tgtEl>
                                          <p:spTgt spid="192516"/>
                                        </p:tgtEl>
                                        <p:attrNameLst>
                                          <p:attrName>ppt_x</p:attrName>
                                        </p:attrNameLst>
                                      </p:cBhvr>
                                      <p:tavLst>
                                        <p:tav tm="0">
                                          <p:val>
                                            <p:strVal val="1+#ppt_w/2"/>
                                          </p:val>
                                        </p:tav>
                                        <p:tav tm="100000">
                                          <p:val>
                                            <p:strVal val="#ppt_x"/>
                                          </p:val>
                                        </p:tav>
                                      </p:tavLst>
                                    </p:anim>
                                    <p:anim calcmode="lin" valueType="num">
                                      <p:cBhvr additive="base">
                                        <p:cTn id="13" dur="500" fill="hold"/>
                                        <p:tgtEl>
                                          <p:spTgt spid="19251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95238"/>
                                        </p:tgtEl>
                                        <p:attrNameLst>
                                          <p:attrName>style.visibility</p:attrName>
                                        </p:attrNameLst>
                                      </p:cBhvr>
                                      <p:to>
                                        <p:strVal val="visible"/>
                                      </p:to>
                                    </p:set>
                                    <p:animEffect transition="in" filter="wipe(up)">
                                      <p:cBhvr>
                                        <p:cTn id="18" dur="500"/>
                                        <p:tgtEl>
                                          <p:spTgt spid="95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p:bldP spid="952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801350" cy="92868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sz="2400" dirty="0"/>
              <a:t>For fission to occur the uranium-235 or plutonium-239 nucleus must first absorb a neutron</a:t>
            </a:r>
          </a:p>
        </p:txBody>
      </p:sp>
      <p:grpSp>
        <p:nvGrpSpPr>
          <p:cNvPr id="2" name="Group 30"/>
          <p:cNvGrpSpPr>
            <a:grpSpLocks/>
          </p:cNvGrpSpPr>
          <p:nvPr/>
        </p:nvGrpSpPr>
        <p:grpSpPr bwMode="auto">
          <a:xfrm>
            <a:off x="253157" y="2286001"/>
            <a:ext cx="10139392" cy="2714625"/>
            <a:chOff x="96" y="1712"/>
            <a:chExt cx="5632" cy="1961"/>
          </a:xfrm>
        </p:grpSpPr>
        <p:sp>
          <p:nvSpPr>
            <p:cNvPr id="6150" name="AutoShape 5"/>
            <p:cNvSpPr>
              <a:spLocks noChangeArrowheads="1"/>
            </p:cNvSpPr>
            <p:nvPr/>
          </p:nvSpPr>
          <p:spPr bwMode="auto">
            <a:xfrm>
              <a:off x="125" y="1712"/>
              <a:ext cx="5579" cy="1961"/>
            </a:xfrm>
            <a:prstGeom prst="roundRect">
              <a:avLst>
                <a:gd name="adj" fmla="val 7444"/>
              </a:avLst>
            </a:prstGeom>
            <a:solidFill>
              <a:srgbClr val="FFFFCC"/>
            </a:solidFill>
            <a:ln w="38100">
              <a:solidFill>
                <a:srgbClr val="CC00CC"/>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n-US"/>
            </a:p>
          </p:txBody>
        </p:sp>
        <p:sp>
          <p:nvSpPr>
            <p:cNvPr id="6151" name="Text Box 6"/>
            <p:cNvSpPr txBox="1">
              <a:spLocks noChangeArrowheads="1"/>
            </p:cNvSpPr>
            <p:nvPr/>
          </p:nvSpPr>
          <p:spPr bwMode="auto">
            <a:xfrm>
              <a:off x="880" y="2363"/>
              <a:ext cx="28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800" b="1"/>
                <a:t>+</a:t>
              </a:r>
            </a:p>
          </p:txBody>
        </p:sp>
        <p:sp>
          <p:nvSpPr>
            <p:cNvPr id="6152" name="Rectangle 7"/>
            <p:cNvSpPr>
              <a:spLocks noChangeArrowheads="1"/>
            </p:cNvSpPr>
            <p:nvPr/>
          </p:nvSpPr>
          <p:spPr bwMode="auto">
            <a:xfrm>
              <a:off x="1761" y="2382"/>
              <a:ext cx="240"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b="1">
                  <a:solidFill>
                    <a:srgbClr val="000066"/>
                  </a:solidFill>
                  <a:sym typeface="Monotype Sorts" pitchFamily="2" charset="2"/>
                </a:rPr>
                <a:t></a:t>
              </a:r>
            </a:p>
          </p:txBody>
        </p:sp>
        <p:sp>
          <p:nvSpPr>
            <p:cNvPr id="6153" name="Text Box 8"/>
            <p:cNvSpPr txBox="1">
              <a:spLocks noChangeArrowheads="1"/>
            </p:cNvSpPr>
            <p:nvPr/>
          </p:nvSpPr>
          <p:spPr bwMode="auto">
            <a:xfrm>
              <a:off x="3904" y="2363"/>
              <a:ext cx="29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800" b="1"/>
                <a:t>+</a:t>
              </a:r>
            </a:p>
          </p:txBody>
        </p:sp>
        <p:sp>
          <p:nvSpPr>
            <p:cNvPr id="6154" name="Rectangle 9"/>
            <p:cNvSpPr>
              <a:spLocks noChangeArrowheads="1"/>
            </p:cNvSpPr>
            <p:nvPr/>
          </p:nvSpPr>
          <p:spPr bwMode="auto">
            <a:xfrm>
              <a:off x="2865" y="2382"/>
              <a:ext cx="240"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b="1">
                  <a:solidFill>
                    <a:srgbClr val="000066"/>
                  </a:solidFill>
                  <a:sym typeface="Monotype Sorts" pitchFamily="2" charset="2"/>
                </a:rPr>
                <a:t></a:t>
              </a:r>
            </a:p>
          </p:txBody>
        </p:sp>
        <p:sp>
          <p:nvSpPr>
            <p:cNvPr id="10" name="Text Box 10"/>
            <p:cNvSpPr txBox="1">
              <a:spLocks noChangeArrowheads="1"/>
            </p:cNvSpPr>
            <p:nvPr/>
          </p:nvSpPr>
          <p:spPr bwMode="auto">
            <a:xfrm>
              <a:off x="1024" y="3012"/>
              <a:ext cx="824" cy="266"/>
            </a:xfrm>
            <a:prstGeom prst="rect">
              <a:avLst/>
            </a:prstGeom>
            <a:noFill/>
            <a:ln w="9525">
              <a:noFill/>
              <a:miter lim="800000"/>
              <a:headEnd/>
              <a:tailEnd/>
            </a:ln>
          </p:spPr>
          <p:txBody>
            <a:bodyPr>
              <a:spAutoFit/>
            </a:bodyPr>
            <a:lstStyle/>
            <a:p>
              <a:pPr algn="ctr">
                <a:spcBef>
                  <a:spcPct val="50000"/>
                </a:spcBef>
                <a:defRPr/>
              </a:pPr>
              <a:r>
                <a:rPr lang="en-GB">
                  <a:latin typeface="+mn-lt"/>
                </a:rPr>
                <a:t>neutron</a:t>
              </a:r>
            </a:p>
          </p:txBody>
        </p:sp>
        <p:sp>
          <p:nvSpPr>
            <p:cNvPr id="11" name="Text Box 11"/>
            <p:cNvSpPr txBox="1">
              <a:spLocks noChangeArrowheads="1"/>
            </p:cNvSpPr>
            <p:nvPr/>
          </p:nvSpPr>
          <p:spPr bwMode="auto">
            <a:xfrm>
              <a:off x="96" y="3037"/>
              <a:ext cx="848" cy="467"/>
            </a:xfrm>
            <a:prstGeom prst="rect">
              <a:avLst/>
            </a:prstGeom>
            <a:noFill/>
            <a:ln w="9525">
              <a:noFill/>
              <a:miter lim="800000"/>
              <a:headEnd/>
              <a:tailEnd/>
            </a:ln>
          </p:spPr>
          <p:txBody>
            <a:bodyPr rIns="0">
              <a:spAutoFit/>
            </a:bodyPr>
            <a:lstStyle/>
            <a:p>
              <a:pPr algn="ctr">
                <a:lnSpc>
                  <a:spcPct val="85000"/>
                </a:lnSpc>
                <a:spcBef>
                  <a:spcPct val="30000"/>
                </a:spcBef>
                <a:defRPr/>
              </a:pPr>
              <a:r>
                <a:rPr lang="en-GB" dirty="0">
                  <a:latin typeface="+mn-lt"/>
                </a:rPr>
                <a:t>Uranium</a:t>
              </a:r>
            </a:p>
            <a:p>
              <a:pPr algn="ctr">
                <a:lnSpc>
                  <a:spcPct val="85000"/>
                </a:lnSpc>
                <a:spcBef>
                  <a:spcPct val="30000"/>
                </a:spcBef>
                <a:defRPr/>
              </a:pPr>
              <a:r>
                <a:rPr lang="en-GB" dirty="0">
                  <a:latin typeface="+mn-lt"/>
                </a:rPr>
                <a:t>235</a:t>
              </a:r>
            </a:p>
          </p:txBody>
        </p:sp>
        <p:sp>
          <p:nvSpPr>
            <p:cNvPr id="12" name="Text Box 12"/>
            <p:cNvSpPr txBox="1">
              <a:spLocks noChangeArrowheads="1"/>
            </p:cNvSpPr>
            <p:nvPr/>
          </p:nvSpPr>
          <p:spPr bwMode="auto">
            <a:xfrm>
              <a:off x="3056" y="3037"/>
              <a:ext cx="968" cy="467"/>
            </a:xfrm>
            <a:prstGeom prst="rect">
              <a:avLst/>
            </a:prstGeom>
            <a:noFill/>
            <a:ln w="9525">
              <a:noFill/>
              <a:miter lim="800000"/>
              <a:headEnd/>
              <a:tailEnd/>
            </a:ln>
          </p:spPr>
          <p:txBody>
            <a:bodyPr>
              <a:spAutoFit/>
            </a:bodyPr>
            <a:lstStyle/>
            <a:p>
              <a:pPr algn="ctr">
                <a:lnSpc>
                  <a:spcPct val="85000"/>
                </a:lnSpc>
                <a:spcBef>
                  <a:spcPct val="30000"/>
                </a:spcBef>
                <a:defRPr/>
              </a:pPr>
              <a:r>
                <a:rPr lang="en-GB" dirty="0">
                  <a:latin typeface="+mn-lt"/>
                </a:rPr>
                <a:t>Strontium</a:t>
              </a:r>
            </a:p>
            <a:p>
              <a:pPr algn="ctr">
                <a:lnSpc>
                  <a:spcPct val="85000"/>
                </a:lnSpc>
                <a:spcBef>
                  <a:spcPct val="30000"/>
                </a:spcBef>
                <a:defRPr/>
              </a:pPr>
              <a:r>
                <a:rPr lang="en-GB" dirty="0">
                  <a:latin typeface="+mn-lt"/>
                </a:rPr>
                <a:t>90</a:t>
              </a:r>
            </a:p>
          </p:txBody>
        </p:sp>
        <p:sp>
          <p:nvSpPr>
            <p:cNvPr id="13" name="Text Box 13"/>
            <p:cNvSpPr txBox="1">
              <a:spLocks noChangeArrowheads="1"/>
            </p:cNvSpPr>
            <p:nvPr/>
          </p:nvSpPr>
          <p:spPr bwMode="auto">
            <a:xfrm>
              <a:off x="4120" y="3037"/>
              <a:ext cx="665" cy="467"/>
            </a:xfrm>
            <a:prstGeom prst="rect">
              <a:avLst/>
            </a:prstGeom>
            <a:noFill/>
            <a:ln w="9525">
              <a:noFill/>
              <a:miter lim="800000"/>
              <a:headEnd/>
              <a:tailEnd/>
            </a:ln>
          </p:spPr>
          <p:txBody>
            <a:bodyPr>
              <a:spAutoFit/>
            </a:bodyPr>
            <a:lstStyle/>
            <a:p>
              <a:pPr algn="ctr">
                <a:lnSpc>
                  <a:spcPct val="85000"/>
                </a:lnSpc>
                <a:spcBef>
                  <a:spcPct val="30000"/>
                </a:spcBef>
                <a:defRPr/>
              </a:pPr>
              <a:r>
                <a:rPr lang="en-GB" dirty="0">
                  <a:latin typeface="+mn-lt"/>
                </a:rPr>
                <a:t>Xenon</a:t>
              </a:r>
            </a:p>
            <a:p>
              <a:pPr algn="ctr">
                <a:lnSpc>
                  <a:spcPct val="85000"/>
                </a:lnSpc>
                <a:spcBef>
                  <a:spcPct val="30000"/>
                </a:spcBef>
                <a:defRPr/>
              </a:pPr>
              <a:r>
                <a:rPr lang="en-GB" dirty="0">
                  <a:latin typeface="+mn-lt"/>
                </a:rPr>
                <a:t>144</a:t>
              </a:r>
            </a:p>
          </p:txBody>
        </p:sp>
        <p:sp>
          <p:nvSpPr>
            <p:cNvPr id="14" name="Text Box 14"/>
            <p:cNvSpPr txBox="1">
              <a:spLocks noChangeArrowheads="1"/>
            </p:cNvSpPr>
            <p:nvPr/>
          </p:nvSpPr>
          <p:spPr bwMode="auto">
            <a:xfrm>
              <a:off x="2487" y="1764"/>
              <a:ext cx="944" cy="237"/>
            </a:xfrm>
            <a:prstGeom prst="rect">
              <a:avLst/>
            </a:prstGeom>
            <a:noFill/>
            <a:ln w="9525">
              <a:noFill/>
              <a:miter lim="800000"/>
              <a:headEnd/>
              <a:tailEnd/>
            </a:ln>
          </p:spPr>
          <p:txBody>
            <a:bodyPr>
              <a:spAutoFit/>
            </a:bodyPr>
            <a:lstStyle/>
            <a:p>
              <a:pPr algn="ctr">
                <a:lnSpc>
                  <a:spcPct val="85000"/>
                </a:lnSpc>
                <a:spcBef>
                  <a:spcPct val="30000"/>
                </a:spcBef>
                <a:defRPr/>
              </a:pPr>
              <a:r>
                <a:rPr lang="en-GB" b="1" dirty="0">
                  <a:solidFill>
                    <a:srgbClr val="CC00CC"/>
                  </a:solidFill>
                  <a:latin typeface="+mn-lt"/>
                </a:rPr>
                <a:t>fission</a:t>
              </a:r>
            </a:p>
          </p:txBody>
        </p:sp>
        <p:pic>
          <p:nvPicPr>
            <p:cNvPr id="6160" name="Picture 15" descr="uranium_nucle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 y="2158"/>
              <a:ext cx="736"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16" descr="neutr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 y="2398"/>
              <a:ext cx="257"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17" descr="fission_explo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4" y="1976"/>
              <a:ext cx="1246" cy="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18" descr="neutr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 y="2571"/>
              <a:ext cx="257"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19" descr="neutr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 y="2219"/>
              <a:ext cx="257"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0" descr="strontium-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6" y="2222"/>
              <a:ext cx="608"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21" descr="xenon-1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0" y="220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7" name="Text Box 22"/>
            <p:cNvSpPr txBox="1">
              <a:spLocks noChangeArrowheads="1"/>
            </p:cNvSpPr>
            <p:nvPr/>
          </p:nvSpPr>
          <p:spPr bwMode="auto">
            <a:xfrm>
              <a:off x="4664" y="2363"/>
              <a:ext cx="29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800" b="1"/>
                <a:t>+</a:t>
              </a:r>
            </a:p>
          </p:txBody>
        </p:sp>
        <p:sp>
          <p:nvSpPr>
            <p:cNvPr id="23" name="Text Box 23"/>
            <p:cNvSpPr txBox="1">
              <a:spLocks noChangeArrowheads="1"/>
            </p:cNvSpPr>
            <p:nvPr/>
          </p:nvSpPr>
          <p:spPr bwMode="auto">
            <a:xfrm>
              <a:off x="4832" y="3012"/>
              <a:ext cx="896" cy="266"/>
            </a:xfrm>
            <a:prstGeom prst="rect">
              <a:avLst/>
            </a:prstGeom>
            <a:noFill/>
            <a:ln w="9525">
              <a:noFill/>
              <a:miter lim="800000"/>
              <a:headEnd/>
              <a:tailEnd/>
            </a:ln>
          </p:spPr>
          <p:txBody>
            <a:bodyPr>
              <a:spAutoFit/>
            </a:bodyPr>
            <a:lstStyle/>
            <a:p>
              <a:pPr algn="ctr">
                <a:spcBef>
                  <a:spcPct val="50000"/>
                </a:spcBef>
                <a:defRPr/>
              </a:pPr>
              <a:r>
                <a:rPr lang="en-GB">
                  <a:latin typeface="+mn-lt"/>
                </a:rPr>
                <a:t>neutrons</a:t>
              </a:r>
            </a:p>
          </p:txBody>
        </p:sp>
        <p:sp>
          <p:nvSpPr>
            <p:cNvPr id="6169" name="Text Box 24"/>
            <p:cNvSpPr txBox="1">
              <a:spLocks noChangeArrowheads="1"/>
            </p:cNvSpPr>
            <p:nvPr/>
          </p:nvSpPr>
          <p:spPr bwMode="auto">
            <a:xfrm>
              <a:off x="880" y="2983"/>
              <a:ext cx="28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800" b="1"/>
                <a:t>+</a:t>
              </a:r>
            </a:p>
          </p:txBody>
        </p:sp>
        <p:sp>
          <p:nvSpPr>
            <p:cNvPr id="6170" name="Text Box 25"/>
            <p:cNvSpPr txBox="1">
              <a:spLocks noChangeArrowheads="1"/>
            </p:cNvSpPr>
            <p:nvPr/>
          </p:nvSpPr>
          <p:spPr bwMode="auto">
            <a:xfrm>
              <a:off x="3920" y="2983"/>
              <a:ext cx="28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800" b="1"/>
                <a:t>+</a:t>
              </a:r>
            </a:p>
          </p:txBody>
        </p:sp>
        <p:sp>
          <p:nvSpPr>
            <p:cNvPr id="6171" name="Text Box 26"/>
            <p:cNvSpPr txBox="1">
              <a:spLocks noChangeArrowheads="1"/>
            </p:cNvSpPr>
            <p:nvPr/>
          </p:nvSpPr>
          <p:spPr bwMode="auto">
            <a:xfrm>
              <a:off x="4664" y="2983"/>
              <a:ext cx="28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800" b="1"/>
                <a:t>+</a:t>
              </a:r>
            </a:p>
          </p:txBody>
        </p:sp>
        <p:sp>
          <p:nvSpPr>
            <p:cNvPr id="6172" name="Rectangle 27"/>
            <p:cNvSpPr>
              <a:spLocks noChangeArrowheads="1"/>
            </p:cNvSpPr>
            <p:nvPr/>
          </p:nvSpPr>
          <p:spPr bwMode="auto">
            <a:xfrm>
              <a:off x="2865" y="3018"/>
              <a:ext cx="240"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b="1">
                  <a:solidFill>
                    <a:srgbClr val="000066"/>
                  </a:solidFill>
                  <a:sym typeface="Monotype Sorts" pitchFamily="2" charset="2"/>
                </a:rPr>
                <a:t></a:t>
              </a:r>
            </a:p>
          </p:txBody>
        </p:sp>
        <p:sp>
          <p:nvSpPr>
            <p:cNvPr id="6173" name="Rectangle 28"/>
            <p:cNvSpPr>
              <a:spLocks noChangeArrowheads="1"/>
            </p:cNvSpPr>
            <p:nvPr/>
          </p:nvSpPr>
          <p:spPr bwMode="auto">
            <a:xfrm>
              <a:off x="1761" y="3017"/>
              <a:ext cx="240"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b="1">
                  <a:solidFill>
                    <a:srgbClr val="000066"/>
                  </a:solidFill>
                  <a:sym typeface="Monotype Sorts" pitchFamily="2" charset="2"/>
                </a:rPr>
                <a:t></a:t>
              </a:r>
            </a:p>
          </p:txBody>
        </p:sp>
        <p:sp>
          <p:nvSpPr>
            <p:cNvPr id="29" name="Text Box 29"/>
            <p:cNvSpPr txBox="1">
              <a:spLocks noChangeArrowheads="1"/>
            </p:cNvSpPr>
            <p:nvPr/>
          </p:nvSpPr>
          <p:spPr bwMode="auto">
            <a:xfrm>
              <a:off x="1959" y="3037"/>
              <a:ext cx="944" cy="406"/>
            </a:xfrm>
            <a:prstGeom prst="rect">
              <a:avLst/>
            </a:prstGeom>
            <a:noFill/>
            <a:ln w="9525">
              <a:noFill/>
              <a:miter lim="800000"/>
              <a:headEnd/>
              <a:tailEnd/>
            </a:ln>
          </p:spPr>
          <p:txBody>
            <a:bodyPr>
              <a:spAutoFit/>
            </a:bodyPr>
            <a:lstStyle/>
            <a:p>
              <a:pPr algn="ctr">
                <a:lnSpc>
                  <a:spcPct val="85000"/>
                </a:lnSpc>
                <a:defRPr/>
              </a:pPr>
              <a:r>
                <a:rPr lang="en-GB">
                  <a:latin typeface="+mn-lt"/>
                </a:rPr>
                <a:t>uranium</a:t>
              </a:r>
            </a:p>
            <a:p>
              <a:pPr algn="ctr">
                <a:lnSpc>
                  <a:spcPct val="85000"/>
                </a:lnSpc>
                <a:defRPr/>
              </a:pPr>
              <a:r>
                <a:rPr lang="en-GB">
                  <a:latin typeface="+mn-lt"/>
                </a:rPr>
                <a:t>236</a:t>
              </a:r>
            </a:p>
          </p:txBody>
        </p:sp>
      </p:grpSp>
      <p:sp>
        <p:nvSpPr>
          <p:cNvPr id="30" name="TextBox 29"/>
          <p:cNvSpPr txBox="1"/>
          <p:nvPr/>
        </p:nvSpPr>
        <p:spPr>
          <a:xfrm>
            <a:off x="253158" y="5143501"/>
            <a:ext cx="10210651" cy="1477963"/>
          </a:xfrm>
          <a:prstGeom prst="rect">
            <a:avLst/>
          </a:prstGeom>
          <a:noFill/>
        </p:spPr>
        <p:txBody>
          <a:bodyPr>
            <a:spAutoFit/>
          </a:bodyPr>
          <a:lstStyle/>
          <a:p>
            <a:pPr marL="342900" indent="-342900" algn="ctr">
              <a:buFontTx/>
              <a:buAutoNum type="arabicPeriod"/>
              <a:defRPr/>
            </a:pPr>
            <a:r>
              <a:rPr lang="en-GB" dirty="0">
                <a:latin typeface="+mn-lt"/>
              </a:rPr>
              <a:t>A slow moving neutron is absorbed by the nucleus</a:t>
            </a:r>
          </a:p>
          <a:p>
            <a:pPr marL="342900" indent="-342900" algn="ctr">
              <a:buFontTx/>
              <a:buAutoNum type="arabicPeriod"/>
              <a:defRPr/>
            </a:pPr>
            <a:r>
              <a:rPr lang="en-GB" dirty="0">
                <a:latin typeface="+mn-lt"/>
              </a:rPr>
              <a:t>The nucleus splits into two almost equal parts</a:t>
            </a:r>
          </a:p>
          <a:p>
            <a:pPr marL="342900" indent="-342900" algn="ctr">
              <a:buFontTx/>
              <a:buAutoNum type="arabicPeriod"/>
              <a:defRPr/>
            </a:pPr>
            <a:r>
              <a:rPr lang="en-GB" dirty="0">
                <a:latin typeface="+mn-lt"/>
              </a:rPr>
              <a:t>This releases large amounts of energy</a:t>
            </a:r>
          </a:p>
          <a:p>
            <a:pPr marL="342900" indent="-342900" algn="ctr">
              <a:buFontTx/>
              <a:buAutoNum type="arabicPeriod"/>
              <a:defRPr/>
            </a:pPr>
            <a:r>
              <a:rPr lang="en-GB" dirty="0">
                <a:latin typeface="+mn-lt"/>
              </a:rPr>
              <a:t>Two or three new neutrons are released</a:t>
            </a:r>
          </a:p>
          <a:p>
            <a:pPr algn="ctr">
              <a:defRPr/>
            </a:pPr>
            <a:endParaRPr lang="en-GB" dirty="0">
              <a:latin typeface="+mn-lt"/>
            </a:endParaRPr>
          </a:p>
        </p:txBody>
      </p:sp>
      <p:sp>
        <p:nvSpPr>
          <p:cNvPr id="31" name="Rectangle 30"/>
          <p:cNvSpPr/>
          <p:nvPr/>
        </p:nvSpPr>
        <p:spPr>
          <a:xfrm>
            <a:off x="0" y="1000125"/>
            <a:ext cx="10801350" cy="92868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GB" sz="2400" dirty="0"/>
              <a:t>The nucleus undergoing fission splits into two smaller nuclei and two or three neutrons and energy is released.</a:t>
            </a:r>
          </a:p>
        </p:txBody>
      </p:sp>
    </p:spTree>
    <p:extLst>
      <p:ext uri="{BB962C8B-B14F-4D97-AF65-F5344CB8AC3E}">
        <p14:creationId xmlns:p14="http://schemas.microsoft.com/office/powerpoint/2010/main" val="3011426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801350" cy="92868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sz="2400" dirty="0"/>
              <a:t>The neutrons may go on to start a chain reaction</a:t>
            </a:r>
          </a:p>
        </p:txBody>
      </p:sp>
      <p:grpSp>
        <p:nvGrpSpPr>
          <p:cNvPr id="2" name="Group 43"/>
          <p:cNvGrpSpPr>
            <a:grpSpLocks/>
          </p:cNvGrpSpPr>
          <p:nvPr/>
        </p:nvGrpSpPr>
        <p:grpSpPr bwMode="auto">
          <a:xfrm>
            <a:off x="2726591" y="1357313"/>
            <a:ext cx="8074759" cy="5178425"/>
            <a:chOff x="1328" y="493"/>
            <a:chExt cx="4306" cy="3262"/>
          </a:xfrm>
        </p:grpSpPr>
        <p:pic>
          <p:nvPicPr>
            <p:cNvPr id="7173" name="Picture 4" descr="neut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4837">
              <a:off x="1328" y="2033"/>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descr="strontium-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4837">
              <a:off x="2576" y="1604"/>
              <a:ext cx="534"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6" descr="uranium_nucle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4837">
              <a:off x="1746" y="1908"/>
              <a:ext cx="563"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7" descr="neut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4837">
              <a:off x="3227" y="1943"/>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8" descr="neut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4837">
              <a:off x="3182" y="2477"/>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9" descr="neut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4837">
              <a:off x="3134" y="1544"/>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0" descr="small_nucleu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34837">
              <a:off x="4071" y="581"/>
              <a:ext cx="40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1" descr="small_nucleus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34837">
              <a:off x="2571" y="2261"/>
              <a:ext cx="476"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2" descr="uranium_nucle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4837">
              <a:off x="3784" y="1770"/>
              <a:ext cx="563"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3" descr="uranium_nucle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4837">
              <a:off x="3519" y="1167"/>
              <a:ext cx="563"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4" descr="strontium-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4837">
              <a:off x="4468" y="875"/>
              <a:ext cx="534"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5" descr="strontium-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4837">
              <a:off x="4804" y="2057"/>
              <a:ext cx="534"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6" descr="small_nucleus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34837">
              <a:off x="4855" y="1551"/>
              <a:ext cx="476"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7" descr="neut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4837">
              <a:off x="5013" y="8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7" name="Picture 18" descr="neut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4837">
              <a:off x="5067" y="115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19" descr="neut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4837">
              <a:off x="4537" y="493"/>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Picture 20" descr="neut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4837">
              <a:off x="5422" y="176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0" name="Picture 21" descr="neut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4837">
              <a:off x="5416" y="2295"/>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1" name="Picture 22" descr="neut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4837">
              <a:off x="5430" y="1450"/>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Picture 23" descr="neut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4837">
              <a:off x="4790" y="3215"/>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3" name="Picture 24" descr="neut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4837">
              <a:off x="4608" y="35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4" name="Picture 25" descr="neut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4837">
              <a:off x="5130" y="2783"/>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5" name="Picture 26" descr="uranium_nucle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4837">
              <a:off x="3685" y="2421"/>
              <a:ext cx="563"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6" name="Picture 27" descr="small_nucleus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34837">
              <a:off x="4580" y="2580"/>
              <a:ext cx="476"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7" name="Picture 28" descr="strontium-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4837">
              <a:off x="4165" y="3067"/>
              <a:ext cx="534"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8" name="Rectangle 29"/>
            <p:cNvSpPr>
              <a:spLocks noChangeArrowheads="1"/>
            </p:cNvSpPr>
            <p:nvPr/>
          </p:nvSpPr>
          <p:spPr bwMode="auto">
            <a:xfrm>
              <a:off x="1500" y="2004"/>
              <a:ext cx="1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b="1">
                  <a:solidFill>
                    <a:srgbClr val="000066"/>
                  </a:solidFill>
                  <a:sym typeface="Monotype Sorts" pitchFamily="2" charset="2"/>
                </a:rPr>
                <a:t>+</a:t>
              </a:r>
            </a:p>
          </p:txBody>
        </p:sp>
        <p:sp>
          <p:nvSpPr>
            <p:cNvPr id="7199" name="Rectangle 30"/>
            <p:cNvSpPr>
              <a:spLocks noChangeArrowheads="1"/>
            </p:cNvSpPr>
            <p:nvPr/>
          </p:nvSpPr>
          <p:spPr bwMode="auto">
            <a:xfrm rot="20365672">
              <a:off x="2299" y="1917"/>
              <a:ext cx="2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b="1">
                  <a:solidFill>
                    <a:srgbClr val="000066"/>
                  </a:solidFill>
                  <a:sym typeface="Monotype Sorts" pitchFamily="2" charset="2"/>
                </a:rPr>
                <a:t></a:t>
              </a:r>
            </a:p>
          </p:txBody>
        </p:sp>
        <p:sp>
          <p:nvSpPr>
            <p:cNvPr id="7200" name="Rectangle 31"/>
            <p:cNvSpPr>
              <a:spLocks noChangeArrowheads="1"/>
            </p:cNvSpPr>
            <p:nvPr/>
          </p:nvSpPr>
          <p:spPr bwMode="auto">
            <a:xfrm rot="956359">
              <a:off x="2287" y="2291"/>
              <a:ext cx="2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b="1">
                  <a:solidFill>
                    <a:srgbClr val="000066"/>
                  </a:solidFill>
                  <a:sym typeface="Monotype Sorts" pitchFamily="2" charset="2"/>
                </a:rPr>
                <a:t></a:t>
              </a:r>
            </a:p>
          </p:txBody>
        </p:sp>
        <p:sp>
          <p:nvSpPr>
            <p:cNvPr id="7201" name="Rectangle 32"/>
            <p:cNvSpPr>
              <a:spLocks noChangeArrowheads="1"/>
            </p:cNvSpPr>
            <p:nvPr/>
          </p:nvSpPr>
          <p:spPr bwMode="auto">
            <a:xfrm rot="20210470">
              <a:off x="3348" y="1463"/>
              <a:ext cx="1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b="1">
                  <a:solidFill>
                    <a:srgbClr val="000066"/>
                  </a:solidFill>
                  <a:sym typeface="Monotype Sorts" pitchFamily="2" charset="2"/>
                </a:rPr>
                <a:t>+</a:t>
              </a:r>
            </a:p>
          </p:txBody>
        </p:sp>
        <p:sp>
          <p:nvSpPr>
            <p:cNvPr id="7202" name="Rectangle 33"/>
            <p:cNvSpPr>
              <a:spLocks noChangeArrowheads="1"/>
            </p:cNvSpPr>
            <p:nvPr/>
          </p:nvSpPr>
          <p:spPr bwMode="auto">
            <a:xfrm rot="18839401">
              <a:off x="3906" y="972"/>
              <a:ext cx="272"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b="1">
                  <a:solidFill>
                    <a:srgbClr val="000066"/>
                  </a:solidFill>
                  <a:sym typeface="Monotype Sorts" pitchFamily="2" charset="2"/>
                </a:rPr>
                <a:t></a:t>
              </a:r>
            </a:p>
          </p:txBody>
        </p:sp>
        <p:sp>
          <p:nvSpPr>
            <p:cNvPr id="7203" name="Rectangle 34"/>
            <p:cNvSpPr>
              <a:spLocks noChangeArrowheads="1"/>
            </p:cNvSpPr>
            <p:nvPr/>
          </p:nvSpPr>
          <p:spPr bwMode="auto">
            <a:xfrm rot="20448924">
              <a:off x="4204" y="1251"/>
              <a:ext cx="2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b="1">
                  <a:solidFill>
                    <a:srgbClr val="000066"/>
                  </a:solidFill>
                  <a:sym typeface="Monotype Sorts" pitchFamily="2" charset="2"/>
                </a:rPr>
                <a:t></a:t>
              </a:r>
            </a:p>
          </p:txBody>
        </p:sp>
        <p:sp>
          <p:nvSpPr>
            <p:cNvPr id="7204" name="Rectangle 35"/>
            <p:cNvSpPr>
              <a:spLocks noChangeArrowheads="1"/>
            </p:cNvSpPr>
            <p:nvPr/>
          </p:nvSpPr>
          <p:spPr bwMode="auto">
            <a:xfrm rot="20856563">
              <a:off x="4472" y="1764"/>
              <a:ext cx="2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b="1">
                  <a:solidFill>
                    <a:srgbClr val="000066"/>
                  </a:solidFill>
                  <a:sym typeface="Monotype Sorts" pitchFamily="2" charset="2"/>
                </a:rPr>
                <a:t></a:t>
              </a:r>
            </a:p>
          </p:txBody>
        </p:sp>
        <p:sp>
          <p:nvSpPr>
            <p:cNvPr id="7205" name="Rectangle 36"/>
            <p:cNvSpPr>
              <a:spLocks noChangeArrowheads="1"/>
            </p:cNvSpPr>
            <p:nvPr/>
          </p:nvSpPr>
          <p:spPr bwMode="auto">
            <a:xfrm rot="1029523">
              <a:off x="4461" y="2073"/>
              <a:ext cx="2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b="1">
                  <a:solidFill>
                    <a:srgbClr val="000066"/>
                  </a:solidFill>
                  <a:sym typeface="Monotype Sorts" pitchFamily="2" charset="2"/>
                </a:rPr>
                <a:t></a:t>
              </a:r>
            </a:p>
          </p:txBody>
        </p:sp>
        <p:sp>
          <p:nvSpPr>
            <p:cNvPr id="7206" name="Rectangle 37"/>
            <p:cNvSpPr>
              <a:spLocks noChangeArrowheads="1"/>
            </p:cNvSpPr>
            <p:nvPr/>
          </p:nvSpPr>
          <p:spPr bwMode="auto">
            <a:xfrm rot="3424806">
              <a:off x="4088" y="2908"/>
              <a:ext cx="272"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b="1">
                  <a:solidFill>
                    <a:srgbClr val="000066"/>
                  </a:solidFill>
                  <a:sym typeface="Monotype Sorts" pitchFamily="2" charset="2"/>
                </a:rPr>
                <a:t></a:t>
              </a:r>
            </a:p>
          </p:txBody>
        </p:sp>
        <p:sp>
          <p:nvSpPr>
            <p:cNvPr id="7207" name="Rectangle 38"/>
            <p:cNvSpPr>
              <a:spLocks noChangeArrowheads="1"/>
            </p:cNvSpPr>
            <p:nvPr/>
          </p:nvSpPr>
          <p:spPr bwMode="auto">
            <a:xfrm rot="898351">
              <a:off x="4305" y="2600"/>
              <a:ext cx="2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b="1">
                  <a:solidFill>
                    <a:srgbClr val="000066"/>
                  </a:solidFill>
                  <a:sym typeface="Monotype Sorts" pitchFamily="2" charset="2"/>
                </a:rPr>
                <a:t></a:t>
              </a:r>
            </a:p>
          </p:txBody>
        </p:sp>
        <p:sp>
          <p:nvSpPr>
            <p:cNvPr id="7208" name="Rectangle 39"/>
            <p:cNvSpPr>
              <a:spLocks noChangeArrowheads="1"/>
            </p:cNvSpPr>
            <p:nvPr/>
          </p:nvSpPr>
          <p:spPr bwMode="auto">
            <a:xfrm rot="234837">
              <a:off x="3460" y="2492"/>
              <a:ext cx="1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b="1">
                  <a:solidFill>
                    <a:srgbClr val="000066"/>
                  </a:solidFill>
                  <a:sym typeface="Monotype Sorts" pitchFamily="2" charset="2"/>
                </a:rPr>
                <a:t>+</a:t>
              </a:r>
            </a:p>
          </p:txBody>
        </p:sp>
        <p:sp>
          <p:nvSpPr>
            <p:cNvPr id="7209" name="Rectangle 40"/>
            <p:cNvSpPr>
              <a:spLocks noChangeArrowheads="1"/>
            </p:cNvSpPr>
            <p:nvPr/>
          </p:nvSpPr>
          <p:spPr bwMode="auto">
            <a:xfrm rot="21333941">
              <a:off x="3499" y="1929"/>
              <a:ext cx="1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b="1">
                  <a:solidFill>
                    <a:srgbClr val="000066"/>
                  </a:solidFill>
                  <a:sym typeface="Monotype Sorts" pitchFamily="2" charset="2"/>
                </a:rPr>
                <a:t>+</a:t>
              </a:r>
            </a:p>
          </p:txBody>
        </p:sp>
      </p:grpSp>
      <p:sp>
        <p:nvSpPr>
          <p:cNvPr id="7172" name="Rectangle 41"/>
          <p:cNvSpPr>
            <a:spLocks noChangeArrowheads="1"/>
          </p:cNvSpPr>
          <p:nvPr/>
        </p:nvSpPr>
        <p:spPr bwMode="auto">
          <a:xfrm>
            <a:off x="253158" y="1071563"/>
            <a:ext cx="6835229" cy="549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latin typeface="Comic Sans MS" pitchFamily="66" charset="0"/>
              </a:rPr>
              <a:t>Nuclear fission results in a chain reaction because each time a nucleus splits it releases more neutrons, which can go on and cause more fission </a:t>
            </a:r>
          </a:p>
          <a:p>
            <a:pPr eaLnBrk="1" hangingPunct="1"/>
            <a:r>
              <a:rPr lang="en-GB" altLang="en-US">
                <a:latin typeface="Comic Sans MS" pitchFamily="66" charset="0"/>
              </a:rPr>
              <a:t>reactions to occur... </a:t>
            </a:r>
          </a:p>
          <a:p>
            <a:pPr eaLnBrk="1" hangingPunct="1"/>
            <a:r>
              <a:rPr lang="en-GB" altLang="en-US">
                <a:latin typeface="Comic Sans MS" pitchFamily="66" charset="0"/>
              </a:rPr>
              <a:t>and so on.</a:t>
            </a:r>
          </a:p>
          <a:p>
            <a:pPr eaLnBrk="1" hangingPunct="1"/>
            <a:endParaRPr lang="en-GB" altLang="en-US">
              <a:latin typeface="Comic Sans MS" pitchFamily="66" charset="0"/>
            </a:endParaRPr>
          </a:p>
          <a:p>
            <a:pPr eaLnBrk="1" hangingPunct="1"/>
            <a:r>
              <a:rPr lang="en-GB" altLang="en-US">
                <a:latin typeface="Comic Sans MS" pitchFamily="66" charset="0"/>
              </a:rPr>
              <a:t>This is why a chain reaction releases a lot </a:t>
            </a:r>
          </a:p>
          <a:p>
            <a:pPr eaLnBrk="1" hangingPunct="1"/>
            <a:r>
              <a:rPr lang="en-GB" altLang="en-US">
                <a:latin typeface="Comic Sans MS" pitchFamily="66" charset="0"/>
              </a:rPr>
              <a:t>of energy so rapidly.</a:t>
            </a:r>
          </a:p>
          <a:p>
            <a:pPr eaLnBrk="1" hangingPunct="1"/>
            <a:endParaRPr lang="en-GB" altLang="en-US">
              <a:latin typeface="Comic Sans MS" pitchFamily="66" charset="0"/>
            </a:endParaRPr>
          </a:p>
          <a:p>
            <a:pPr eaLnBrk="1" hangingPunct="1">
              <a:spcBef>
                <a:spcPct val="50000"/>
              </a:spcBef>
            </a:pPr>
            <a:r>
              <a:rPr lang="en-GB" altLang="en-US">
                <a:latin typeface="Comic Sans MS" pitchFamily="66" charset="0"/>
              </a:rPr>
              <a:t>If a chain reaction </a:t>
            </a:r>
          </a:p>
          <a:p>
            <a:pPr eaLnBrk="1" hangingPunct="1">
              <a:spcBef>
                <a:spcPct val="50000"/>
              </a:spcBef>
            </a:pPr>
            <a:r>
              <a:rPr lang="en-GB" altLang="en-US">
                <a:latin typeface="Comic Sans MS" pitchFamily="66" charset="0"/>
              </a:rPr>
              <a:t>is uncontrolled, </a:t>
            </a:r>
          </a:p>
          <a:p>
            <a:pPr eaLnBrk="1" hangingPunct="1">
              <a:spcBef>
                <a:spcPct val="50000"/>
              </a:spcBef>
            </a:pPr>
            <a:r>
              <a:rPr lang="en-GB" altLang="en-US">
                <a:latin typeface="Comic Sans MS" pitchFamily="66" charset="0"/>
              </a:rPr>
              <a:t>heat builds up very quickly. </a:t>
            </a:r>
          </a:p>
          <a:p>
            <a:pPr eaLnBrk="1" hangingPunct="1"/>
            <a:endParaRPr lang="en-GB" altLang="en-US">
              <a:latin typeface="Comic Sans MS" pitchFamily="66" charset="0"/>
            </a:endParaRPr>
          </a:p>
          <a:p>
            <a:pPr eaLnBrk="1" hangingPunct="1"/>
            <a:endParaRPr lang="en-GB" altLang="en-US">
              <a:latin typeface="Comic Sans MS" pitchFamily="66" charset="0"/>
            </a:endParaRPr>
          </a:p>
          <a:p>
            <a:pPr eaLnBrk="1" hangingPunct="1"/>
            <a:r>
              <a:rPr lang="en-GB" altLang="en-US">
                <a:latin typeface="Comic Sans MS" pitchFamily="66" charset="0"/>
              </a:rPr>
              <a:t>A chain reaction must be controlled to maintain a steady output of heat.</a:t>
            </a:r>
          </a:p>
          <a:p>
            <a:pPr eaLnBrk="1" hangingPunct="1"/>
            <a:endParaRPr lang="en-GB" altLang="en-US">
              <a:latin typeface="Comic Sans MS" pitchFamily="66" charset="0"/>
            </a:endParaRPr>
          </a:p>
          <a:p>
            <a:pPr eaLnBrk="1" hangingPunct="1"/>
            <a:endParaRPr lang="en-GB" altLang="en-US">
              <a:latin typeface="Comic Sans MS" pitchFamily="66" charset="0"/>
            </a:endParaRPr>
          </a:p>
        </p:txBody>
      </p:sp>
    </p:spTree>
    <p:extLst>
      <p:ext uri="{BB962C8B-B14F-4D97-AF65-F5344CB8AC3E}">
        <p14:creationId xmlns:p14="http://schemas.microsoft.com/office/powerpoint/2010/main" val="914544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801350" cy="92868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sz="2400" dirty="0"/>
              <a:t>Fission summary </a:t>
            </a:r>
          </a:p>
        </p:txBody>
      </p:sp>
    </p:spTree>
    <p:controls>
      <mc:AlternateContent xmlns:mc="http://schemas.openxmlformats.org/markup-compatibility/2006">
        <mc:Choice xmlns:v="urn:schemas-microsoft-com:vml" Requires="v">
          <p:control spid="36868" name="ShockwaveFlash1" r:id="rId2" imgW="8104320" imgH="4695840"/>
        </mc:Choice>
        <mc:Fallback>
          <p:control name="ShockwaveFlash1" r:id="rId2" imgW="8104320" imgH="4695840">
            <p:pic>
              <p:nvPicPr>
                <p:cNvPr id="2" name="ShockwaveFlash1"/>
                <p:cNvPicPr preferRelativeResize="0">
                  <a:picLocks noChangeArrowheads="1" noChangeShapeType="1"/>
                </p:cNvPicPr>
                <p:nvPr/>
              </p:nvPicPr>
              <p:blipFill>
                <a:blip r:embed="rId4"/>
                <a:srcRect/>
                <a:stretch>
                  <a:fillRect/>
                </a:stretch>
              </p:blipFill>
              <p:spPr bwMode="auto">
                <a:xfrm>
                  <a:off x="552450" y="1412875"/>
                  <a:ext cx="9574213" cy="4695825"/>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3187605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801350" cy="92868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GB" sz="2400" dirty="0"/>
              <a:t>Nuclear fusion is the joining of two atomic nuclei to form a larger one.</a:t>
            </a:r>
          </a:p>
        </p:txBody>
      </p:sp>
      <p:grpSp>
        <p:nvGrpSpPr>
          <p:cNvPr id="2" name="Group 26"/>
          <p:cNvGrpSpPr>
            <a:grpSpLocks/>
          </p:cNvGrpSpPr>
          <p:nvPr/>
        </p:nvGrpSpPr>
        <p:grpSpPr bwMode="auto">
          <a:xfrm>
            <a:off x="421929" y="2000250"/>
            <a:ext cx="9790598" cy="1881188"/>
            <a:chOff x="373" y="1016"/>
            <a:chExt cx="5221" cy="1185"/>
          </a:xfrm>
        </p:grpSpPr>
        <p:sp>
          <p:nvSpPr>
            <p:cNvPr id="3076" name="AutoShape 5"/>
            <p:cNvSpPr>
              <a:spLocks noChangeArrowheads="1"/>
            </p:cNvSpPr>
            <p:nvPr/>
          </p:nvSpPr>
          <p:spPr bwMode="auto">
            <a:xfrm>
              <a:off x="373" y="1064"/>
              <a:ext cx="5221" cy="1137"/>
            </a:xfrm>
            <a:prstGeom prst="roundRect">
              <a:avLst>
                <a:gd name="adj" fmla="val 8356"/>
              </a:avLst>
            </a:prstGeom>
            <a:solidFill>
              <a:srgbClr val="FFFFCC"/>
            </a:solidFill>
            <a:ln w="38100">
              <a:solidFill>
                <a:srgbClr val="CC00CC"/>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a:p>
          </p:txBody>
        </p:sp>
        <p:pic>
          <p:nvPicPr>
            <p:cNvPr id="3077" name="Picture 6" descr="triti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1" y="1332"/>
              <a:ext cx="46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7" descr="deuteri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 y="1330"/>
              <a:ext cx="469"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8" descr="heliu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6" y="1296"/>
              <a:ext cx="479"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9" descr="neutr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4" y="1376"/>
              <a:ext cx="32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0"/>
            <p:cNvSpPr txBox="1">
              <a:spLocks noChangeArrowheads="1"/>
            </p:cNvSpPr>
            <p:nvPr/>
          </p:nvSpPr>
          <p:spPr bwMode="auto">
            <a:xfrm>
              <a:off x="1348" y="1372"/>
              <a:ext cx="2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altLang="en-US" sz="2800" b="1"/>
                <a:t>+</a:t>
              </a:r>
            </a:p>
          </p:txBody>
        </p:sp>
        <p:sp>
          <p:nvSpPr>
            <p:cNvPr id="3082" name="Rectangle 11"/>
            <p:cNvSpPr>
              <a:spLocks noChangeArrowheads="1"/>
            </p:cNvSpPr>
            <p:nvPr/>
          </p:nvSpPr>
          <p:spPr bwMode="auto">
            <a:xfrm>
              <a:off x="2341" y="1392"/>
              <a:ext cx="2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b="1">
                  <a:solidFill>
                    <a:srgbClr val="000066"/>
                  </a:solidFill>
                  <a:sym typeface="Monotype Sorts"/>
                </a:rPr>
                <a:t></a:t>
              </a:r>
            </a:p>
          </p:txBody>
        </p:sp>
        <p:sp>
          <p:nvSpPr>
            <p:cNvPr id="3083" name="Text Box 12"/>
            <p:cNvSpPr txBox="1">
              <a:spLocks noChangeArrowheads="1"/>
            </p:cNvSpPr>
            <p:nvPr/>
          </p:nvSpPr>
          <p:spPr bwMode="auto">
            <a:xfrm>
              <a:off x="4581" y="1372"/>
              <a:ext cx="24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altLang="en-US" sz="2800" b="1"/>
                <a:t>+</a:t>
              </a:r>
            </a:p>
          </p:txBody>
        </p:sp>
        <p:sp>
          <p:nvSpPr>
            <p:cNvPr id="3084" name="Rectangle 13"/>
            <p:cNvSpPr>
              <a:spLocks noChangeArrowheads="1"/>
            </p:cNvSpPr>
            <p:nvPr/>
          </p:nvSpPr>
          <p:spPr bwMode="auto">
            <a:xfrm>
              <a:off x="3589" y="1392"/>
              <a:ext cx="2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b="1">
                  <a:solidFill>
                    <a:srgbClr val="000066"/>
                  </a:solidFill>
                  <a:sym typeface="Monotype Sorts"/>
                </a:rPr>
                <a:t></a:t>
              </a:r>
            </a:p>
          </p:txBody>
        </p:sp>
        <p:sp>
          <p:nvSpPr>
            <p:cNvPr id="3085" name="Text Box 14"/>
            <p:cNvSpPr txBox="1">
              <a:spLocks noChangeArrowheads="1"/>
            </p:cNvSpPr>
            <p:nvPr/>
          </p:nvSpPr>
          <p:spPr bwMode="auto">
            <a:xfrm>
              <a:off x="1616" y="1868"/>
              <a:ext cx="6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altLang="en-US"/>
                <a:t>tritium</a:t>
              </a:r>
            </a:p>
          </p:txBody>
        </p:sp>
        <p:sp>
          <p:nvSpPr>
            <p:cNvPr id="3086" name="Text Box 15"/>
            <p:cNvSpPr txBox="1">
              <a:spLocks noChangeArrowheads="1"/>
            </p:cNvSpPr>
            <p:nvPr/>
          </p:nvSpPr>
          <p:spPr bwMode="auto">
            <a:xfrm>
              <a:off x="400" y="1868"/>
              <a:ext cx="97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altLang="en-US"/>
                <a:t>deuterium</a:t>
              </a:r>
            </a:p>
          </p:txBody>
        </p:sp>
        <p:sp>
          <p:nvSpPr>
            <p:cNvPr id="3087" name="Text Box 16"/>
            <p:cNvSpPr txBox="1">
              <a:spLocks noChangeArrowheads="1"/>
            </p:cNvSpPr>
            <p:nvPr/>
          </p:nvSpPr>
          <p:spPr bwMode="auto">
            <a:xfrm>
              <a:off x="3856" y="1868"/>
              <a:ext cx="72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altLang="en-US"/>
                <a:t>helium</a:t>
              </a:r>
            </a:p>
          </p:txBody>
        </p:sp>
        <p:sp>
          <p:nvSpPr>
            <p:cNvPr id="3088" name="Text Box 17"/>
            <p:cNvSpPr txBox="1">
              <a:spLocks noChangeArrowheads="1"/>
            </p:cNvSpPr>
            <p:nvPr/>
          </p:nvSpPr>
          <p:spPr bwMode="auto">
            <a:xfrm>
              <a:off x="4784" y="1868"/>
              <a:ext cx="80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altLang="en-US"/>
                <a:t>neutron</a:t>
              </a:r>
            </a:p>
          </p:txBody>
        </p:sp>
        <p:pic>
          <p:nvPicPr>
            <p:cNvPr id="3089" name="Picture 18" descr="fusion_explos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4" y="1016"/>
              <a:ext cx="1064"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0" name="Text Box 19"/>
            <p:cNvSpPr txBox="1">
              <a:spLocks noChangeArrowheads="1"/>
            </p:cNvSpPr>
            <p:nvPr/>
          </p:nvSpPr>
          <p:spPr bwMode="auto">
            <a:xfrm>
              <a:off x="2672" y="1868"/>
              <a:ext cx="77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altLang="en-US" b="1">
                  <a:solidFill>
                    <a:srgbClr val="CC00CC"/>
                  </a:solidFill>
                </a:rPr>
                <a:t>fusion</a:t>
              </a:r>
            </a:p>
          </p:txBody>
        </p:sp>
        <p:sp>
          <p:nvSpPr>
            <p:cNvPr id="3091" name="Rectangle 20"/>
            <p:cNvSpPr>
              <a:spLocks noChangeArrowheads="1"/>
            </p:cNvSpPr>
            <p:nvPr/>
          </p:nvSpPr>
          <p:spPr bwMode="auto">
            <a:xfrm>
              <a:off x="2341" y="1880"/>
              <a:ext cx="2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b="1">
                  <a:solidFill>
                    <a:srgbClr val="000066"/>
                  </a:solidFill>
                  <a:sym typeface="Monotype Sorts"/>
                </a:rPr>
                <a:t></a:t>
              </a:r>
            </a:p>
          </p:txBody>
        </p:sp>
        <p:sp>
          <p:nvSpPr>
            <p:cNvPr id="3092" name="Rectangle 21"/>
            <p:cNvSpPr>
              <a:spLocks noChangeArrowheads="1"/>
            </p:cNvSpPr>
            <p:nvPr/>
          </p:nvSpPr>
          <p:spPr bwMode="auto">
            <a:xfrm>
              <a:off x="3589" y="1881"/>
              <a:ext cx="2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altLang="en-US" b="1">
                  <a:solidFill>
                    <a:srgbClr val="000066"/>
                  </a:solidFill>
                  <a:sym typeface="Monotype Sorts"/>
                </a:rPr>
                <a:t></a:t>
              </a:r>
            </a:p>
          </p:txBody>
        </p:sp>
        <p:sp>
          <p:nvSpPr>
            <p:cNvPr id="3093" name="Rectangle 22"/>
            <p:cNvSpPr>
              <a:spLocks noChangeArrowheads="1"/>
            </p:cNvSpPr>
            <p:nvPr/>
          </p:nvSpPr>
          <p:spPr bwMode="auto">
            <a:xfrm>
              <a:off x="1365" y="1861"/>
              <a:ext cx="21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2800" b="1"/>
                <a:t>+</a:t>
              </a:r>
            </a:p>
          </p:txBody>
        </p:sp>
        <p:sp>
          <p:nvSpPr>
            <p:cNvPr id="3094" name="Rectangle 23"/>
            <p:cNvSpPr>
              <a:spLocks noChangeArrowheads="1"/>
            </p:cNvSpPr>
            <p:nvPr/>
          </p:nvSpPr>
          <p:spPr bwMode="auto">
            <a:xfrm>
              <a:off x="4581" y="1861"/>
              <a:ext cx="21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2800" b="1"/>
                <a:t>+</a:t>
              </a:r>
            </a:p>
          </p:txBody>
        </p:sp>
      </p:grpSp>
    </p:spTree>
    <p:extLst>
      <p:ext uri="{BB962C8B-B14F-4D97-AF65-F5344CB8AC3E}">
        <p14:creationId xmlns:p14="http://schemas.microsoft.com/office/powerpoint/2010/main" val="2231575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801350" cy="92868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sz="2400" dirty="0"/>
              <a:t>Nuclear fusion is the process by which energy is released in stars.</a:t>
            </a:r>
          </a:p>
        </p:txBody>
      </p:sp>
      <p:pic>
        <p:nvPicPr>
          <p:cNvPr id="4099" name="Picture 6" descr="http://upload.wikimedia.org/wikipedia/commons/thumb/b/b4/The_Sun_by_the_Atmospheric_Imaging_Assembly_of_NASA's_Solar_Dynamics_Observatory_-_20100819.jpg/290px-The_Sun_by_the_Atmospheric_Imaging_Assembly_of_NASA's_Solar_Dynamics_Observatory_-_201008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411" y="1285875"/>
            <a:ext cx="6328915"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328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p:txBody>
          <a:bodyPr/>
          <a:lstStyle/>
          <a:p>
            <a:pPr eaLnBrk="1" hangingPunct="1"/>
            <a:r>
              <a:rPr lang="en-GB" altLang="en-US" smtClean="0"/>
              <a:t>3 Types of nuclear waste.</a:t>
            </a:r>
          </a:p>
        </p:txBody>
      </p:sp>
      <p:sp>
        <p:nvSpPr>
          <p:cNvPr id="5" name="Content Placeholder 4"/>
          <p:cNvSpPr>
            <a:spLocks noGrp="1"/>
          </p:cNvSpPr>
          <p:nvPr>
            <p:ph sz="half" idx="1"/>
          </p:nvPr>
        </p:nvSpPr>
        <p:spPr/>
        <p:txBody>
          <a:bodyPr rtlCol="0">
            <a:normAutofit/>
          </a:bodyPr>
          <a:lstStyle/>
          <a:p>
            <a:pPr eaLnBrk="1" fontAlgn="auto" hangingPunct="1">
              <a:spcAft>
                <a:spcPts val="0"/>
              </a:spcAft>
              <a:defRPr/>
            </a:pPr>
            <a:r>
              <a:rPr lang="en-GB" dirty="0" smtClean="0"/>
              <a:t>High level waste (HLW) – from ‘spent’ fuel rods.</a:t>
            </a:r>
          </a:p>
          <a:p>
            <a:pPr eaLnBrk="1" fontAlgn="auto" hangingPunct="1">
              <a:spcAft>
                <a:spcPts val="0"/>
              </a:spcAft>
              <a:buFont typeface="Arial" pitchFamily="34" charset="0"/>
              <a:buNone/>
              <a:defRPr/>
            </a:pPr>
            <a:r>
              <a:rPr lang="en-GB" dirty="0" smtClean="0"/>
              <a:t>This doesn't last long.</a:t>
            </a:r>
          </a:p>
          <a:p>
            <a:pPr eaLnBrk="1" fontAlgn="auto" hangingPunct="1">
              <a:spcAft>
                <a:spcPts val="0"/>
              </a:spcAft>
              <a:defRPr/>
            </a:pPr>
            <a:r>
              <a:rPr lang="en-GB" dirty="0" smtClean="0"/>
              <a:t>Intermediate level waste (ILW) – the amount of this is growing.</a:t>
            </a:r>
          </a:p>
          <a:p>
            <a:pPr eaLnBrk="1" fontAlgn="auto" hangingPunct="1">
              <a:spcAft>
                <a:spcPts val="0"/>
              </a:spcAft>
              <a:defRPr/>
            </a:pPr>
            <a:r>
              <a:rPr lang="en-GB" dirty="0" smtClean="0"/>
              <a:t>Low level waste – protective clothing and medical equipment.</a:t>
            </a:r>
            <a:endParaRPr lang="en-GB" dirty="0"/>
          </a:p>
        </p:txBody>
      </p:sp>
      <p:pic>
        <p:nvPicPr>
          <p:cNvPr id="7" name="Content Placeholder 6" descr="untitled.bmp"/>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53833" y="1857375"/>
            <a:ext cx="4556820" cy="4357688"/>
          </a:xfrm>
        </p:spPr>
      </p:pic>
    </p:spTree>
    <p:extLst>
      <p:ext uri="{BB962C8B-B14F-4D97-AF65-F5344CB8AC3E}">
        <p14:creationId xmlns:p14="http://schemas.microsoft.com/office/powerpoint/2010/main" val="2809379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fld id="{1BE59369-2AF2-4B14-A2C0-7D518434B52E}" type="datetime1">
              <a:rPr lang="en-GB"/>
              <a:pPr/>
              <a:t>10/04/2014</a:t>
            </a:fld>
            <a:endParaRPr lang="en-GB"/>
          </a:p>
        </p:txBody>
      </p:sp>
      <p:sp>
        <p:nvSpPr>
          <p:cNvPr id="80898" name="Rectangle 2"/>
          <p:cNvSpPr>
            <a:spLocks noGrp="1" noChangeArrowheads="1"/>
          </p:cNvSpPr>
          <p:nvPr>
            <p:ph type="title"/>
          </p:nvPr>
        </p:nvSpPr>
        <p:spPr/>
        <p:txBody>
          <a:bodyPr/>
          <a:lstStyle/>
          <a:p>
            <a:pPr algn="l"/>
            <a:r>
              <a:rPr lang="cy-GB" u="sng" dirty="0"/>
              <a:t>Introduction to Radioactivity</a:t>
            </a:r>
            <a:endParaRPr lang="en-US" u="sng" dirty="0"/>
          </a:p>
        </p:txBody>
      </p:sp>
      <p:grpSp>
        <p:nvGrpSpPr>
          <p:cNvPr id="80899" name="Group 3"/>
          <p:cNvGrpSpPr>
            <a:grpSpLocks/>
          </p:cNvGrpSpPr>
          <p:nvPr/>
        </p:nvGrpSpPr>
        <p:grpSpPr bwMode="auto">
          <a:xfrm>
            <a:off x="4845606" y="3340100"/>
            <a:ext cx="1170146" cy="1066800"/>
            <a:chOff x="1536" y="1344"/>
            <a:chExt cx="624" cy="672"/>
          </a:xfrm>
        </p:grpSpPr>
        <p:sp>
          <p:nvSpPr>
            <p:cNvPr id="80900" name="Oval 4"/>
            <p:cNvSpPr>
              <a:spLocks noChangeArrowheads="1"/>
            </p:cNvSpPr>
            <p:nvPr/>
          </p:nvSpPr>
          <p:spPr bwMode="auto">
            <a:xfrm>
              <a:off x="1776" y="1344"/>
              <a:ext cx="336" cy="336"/>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901" name="Oval 5"/>
            <p:cNvSpPr>
              <a:spLocks noChangeArrowheads="1"/>
            </p:cNvSpPr>
            <p:nvPr/>
          </p:nvSpPr>
          <p:spPr bwMode="auto">
            <a:xfrm>
              <a:off x="1536" y="1440"/>
              <a:ext cx="336" cy="336"/>
            </a:xfrm>
            <a:prstGeom prst="ellipse">
              <a:avLst/>
            </a:prstGeom>
            <a:gradFill rotWithShape="0">
              <a:gsLst>
                <a:gs pos="0">
                  <a:srgbClr val="FF0000">
                    <a:gamma/>
                    <a:shade val="46275"/>
                    <a:invGamma/>
                  </a:srgbClr>
                </a:gs>
                <a:gs pos="100000">
                  <a:srgbClr val="FF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902" name="Oval 6"/>
            <p:cNvSpPr>
              <a:spLocks noChangeArrowheads="1"/>
            </p:cNvSpPr>
            <p:nvPr/>
          </p:nvSpPr>
          <p:spPr bwMode="auto">
            <a:xfrm>
              <a:off x="1824" y="1584"/>
              <a:ext cx="336" cy="336"/>
            </a:xfrm>
            <a:prstGeom prst="ellipse">
              <a:avLst/>
            </a:prstGeom>
            <a:gradFill rotWithShape="0">
              <a:gsLst>
                <a:gs pos="0">
                  <a:srgbClr val="FF0000">
                    <a:gamma/>
                    <a:shade val="46275"/>
                    <a:invGamma/>
                  </a:srgbClr>
                </a:gs>
                <a:gs pos="100000">
                  <a:srgbClr val="FF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903" name="Oval 7"/>
            <p:cNvSpPr>
              <a:spLocks noChangeArrowheads="1"/>
            </p:cNvSpPr>
            <p:nvPr/>
          </p:nvSpPr>
          <p:spPr bwMode="auto">
            <a:xfrm>
              <a:off x="1536" y="1680"/>
              <a:ext cx="336" cy="336"/>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80904" name="Oval 8"/>
          <p:cNvSpPr>
            <a:spLocks noChangeArrowheads="1"/>
          </p:cNvSpPr>
          <p:nvPr/>
        </p:nvSpPr>
        <p:spPr bwMode="auto">
          <a:xfrm>
            <a:off x="1245155" y="2578100"/>
            <a:ext cx="8461058" cy="2590800"/>
          </a:xfrm>
          <a:prstGeom prst="ellipse">
            <a:avLst/>
          </a:prstGeom>
          <a:noFill/>
          <a:ln w="254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905" name="Oval 9"/>
          <p:cNvSpPr>
            <a:spLocks noChangeArrowheads="1"/>
          </p:cNvSpPr>
          <p:nvPr/>
        </p:nvSpPr>
        <p:spPr bwMode="auto">
          <a:xfrm>
            <a:off x="5230029" y="5084763"/>
            <a:ext cx="270034" cy="228600"/>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906" name="Oval 10"/>
          <p:cNvSpPr>
            <a:spLocks noChangeArrowheads="1"/>
          </p:cNvSpPr>
          <p:nvPr/>
        </p:nvSpPr>
        <p:spPr bwMode="auto">
          <a:xfrm>
            <a:off x="5316290" y="2420938"/>
            <a:ext cx="270034" cy="228600"/>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907" name="Text Box 11"/>
          <p:cNvSpPr txBox="1">
            <a:spLocks noChangeArrowheads="1"/>
          </p:cNvSpPr>
          <p:nvPr/>
        </p:nvSpPr>
        <p:spPr bwMode="auto">
          <a:xfrm>
            <a:off x="-42219" y="1340769"/>
            <a:ext cx="10801350" cy="646331"/>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pPr>
            <a:r>
              <a:rPr lang="cy-GB" dirty="0"/>
              <a:t>Some substances are classed as “radioactive” – this means that they are unstable and continuously give out radiation at random intervals:</a:t>
            </a:r>
            <a:endParaRPr lang="en-US" dirty="0"/>
          </a:p>
        </p:txBody>
      </p:sp>
      <p:sp>
        <p:nvSpPr>
          <p:cNvPr id="80908" name="AutoShape 12"/>
          <p:cNvSpPr>
            <a:spLocks noChangeArrowheads="1"/>
          </p:cNvSpPr>
          <p:nvPr/>
        </p:nvSpPr>
        <p:spPr bwMode="auto">
          <a:xfrm>
            <a:off x="4294287" y="3284539"/>
            <a:ext cx="2636580" cy="1081087"/>
          </a:xfrm>
          <a:prstGeom prst="irregularSeal1">
            <a:avLst/>
          </a:prstGeom>
          <a:gradFill rotWithShape="1">
            <a:gsLst>
              <a:gs pos="0">
                <a:srgbClr val="CC0000"/>
              </a:gs>
              <a:gs pos="100000">
                <a:srgbClr val="FFF200"/>
              </a:gs>
            </a:gsLst>
            <a:path path="shape">
              <a:fillToRect l="50000" t="50000" r="50000" b="50000"/>
            </a:path>
          </a:gra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y-GB">
                <a:solidFill>
                  <a:schemeClr val="tx1"/>
                </a:solidFill>
              </a:rPr>
              <a:t>Radiation</a:t>
            </a:r>
            <a:endParaRPr lang="en-US">
              <a:solidFill>
                <a:schemeClr val="tx1"/>
              </a:solidFill>
            </a:endParaRPr>
          </a:p>
        </p:txBody>
      </p:sp>
      <p:sp>
        <p:nvSpPr>
          <p:cNvPr id="80909" name="Text Box 13"/>
          <p:cNvSpPr txBox="1">
            <a:spLocks noChangeArrowheads="1"/>
          </p:cNvSpPr>
          <p:nvPr/>
        </p:nvSpPr>
        <p:spPr bwMode="auto">
          <a:xfrm>
            <a:off x="0" y="5661025"/>
            <a:ext cx="108013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y-GB" dirty="0"/>
              <a:t>The nucleus is more stable after emitting some radiation – this is called “radioactive decay”.  This process is NOT affected by temperature or other physical conditions.</a:t>
            </a:r>
            <a:endParaRPr lang="en-US" dirty="0"/>
          </a:p>
        </p:txBody>
      </p:sp>
    </p:spTree>
    <p:extLst>
      <p:ext uri="{BB962C8B-B14F-4D97-AF65-F5344CB8AC3E}">
        <p14:creationId xmlns:p14="http://schemas.microsoft.com/office/powerpoint/2010/main" val="1338229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path" presetSubtype="0" fill="hold" grpId="0" nodeType="clickEffect">
                                  <p:stCondLst>
                                    <p:cond delay="0"/>
                                  </p:stCondLst>
                                  <p:childTnLst>
                                    <p:animMotion origin="layout" path="M 1.66667E-6 -4.84617E-6 C 0.21493 -4.84617E-6 0.38993 0.08467 0.38993 0.18876 C 0.38993 0.29263 0.21493 0.37775 1.66667E-6 0.37775 C -0.21493 0.37775 -0.38976 0.29263 -0.38976 0.18876 C -0.38976 0.08467 -0.21493 -4.84617E-6 1.66667E-6 -4.84617E-6 Z " pathEditMode="relative" rAng="0" ptsTypes="fffff">
                                      <p:cBhvr>
                                        <p:cTn id="6" dur="2000" fill="hold"/>
                                        <p:tgtEl>
                                          <p:spTgt spid="80906"/>
                                        </p:tgtEl>
                                        <p:attrNameLst>
                                          <p:attrName>ppt_x</p:attrName>
                                          <p:attrName>ppt_y</p:attrName>
                                        </p:attrNameLst>
                                      </p:cBhvr>
                                      <p:rCtr x="0" y="18876"/>
                                    </p:animMotion>
                                  </p:childTnLst>
                                </p:cTn>
                              </p:par>
                              <p:par>
                                <p:cTn id="7" presetID="1" presetClass="path" presetSubtype="0" fill="hold" grpId="0" nodeType="withEffect">
                                  <p:stCondLst>
                                    <p:cond delay="0"/>
                                  </p:stCondLst>
                                  <p:childTnLst>
                                    <p:animMotion origin="layout" path="M 1.66667E-6 -1.21906E-6 C -0.21476 -1.21906E-6 -0.38993 -0.08674 -0.38993 -0.19408 C -0.38993 -0.30095 -0.21476 -0.38816 1.66667E-6 -0.38816 C 0.2151 -0.38816 0.38976 -0.30095 0.38976 -0.19408 C 0.38976 -0.08674 0.2151 -1.21906E-6 1.66667E-6 -1.21906E-6 Z " pathEditMode="relative" rAng="10800000" ptsTypes="fffff">
                                      <p:cBhvr>
                                        <p:cTn id="8" dur="2000" fill="hold"/>
                                        <p:tgtEl>
                                          <p:spTgt spid="80905"/>
                                        </p:tgtEl>
                                        <p:attrNameLst>
                                          <p:attrName>ppt_x</p:attrName>
                                          <p:attrName>ppt_y</p:attrName>
                                        </p:attrNameLst>
                                      </p:cBhvr>
                                      <p:rCtr x="0" y="-19408"/>
                                    </p:animMotion>
                                  </p:childTnLst>
                                </p:cTn>
                              </p:par>
                              <p:par>
                                <p:cTn id="9" presetID="0" presetClass="path" presetSubtype="0" fill="hold" nodeType="withEffect">
                                  <p:stCondLst>
                                    <p:cond delay="0"/>
                                  </p:stCondLst>
                                  <p:childTnLst>
                                    <p:animMotion origin="layout" path="M -2.77778E-6 2.82905E-6 C -0.00868 -0.00532 -0.01892 -0.00717 -0.0283 -0.01087 C -0.02882 -0.01133 -0.03507 -0.01642 -0.0342 -0.01874 C -0.03351 -0.02059 -0.03108 -0.01989 -0.02951 -0.02036 C -0.00937 -0.01689 0.06146 -0.01966 0.00938 -0.01573 C -0.0026 -0.01342 -0.01389 -0.00948 -0.02604 -0.00786 C -0.01146 -0.00139 0.01163 -0.00972 0.02691 -0.01411 C 0.0309 -0.01365 0.03524 -0.0148 0.03872 -0.01249 C 0.04236 -0.01018 0.03524 -0.00694 0.03177 -0.00625 C 0.02708 -0.00555 0.02222 -0.00486 0.01754 -0.00463 C 0.00347 -0.00393 -0.01076 -0.00347 -0.02483 -0.00301 C -0.01007 0.01272 0.00816 0.0229 0.02691 0.0266 C 0.03663 0.03192 0.02899 0.02845 0.04115 0.03146 C 0.04462 0.03238 0.05174 0.03447 0.05174 0.03447 C 0.06024 0.04233 0.07135 0.04002 0.03872 0.03771 C 0.02639 0.03424 0.01493 0.03146 0.00226 0.02984 C -0.00712 0.02568 -0.00243 0.02706 -0.0118 0.02521 C -0.02153 0.02082 -0.00781 0.01735 -0.00486 0.01573 C 0.00035 0.01018 0.00729 0.00486 0.01163 -0.00162 C 0.01424 -0.00555 0.01649 -0.00995 0.01875 -0.01411 C 0.01962 -0.01573 0.02118 -0.01874 0.02118 -0.01874 C 0.01997 -0.0192 0.01858 -0.02128 0.01754 -0.02036 C 0.01181 -0.01596 0.00799 -0.00671 0.00226 -0.00162 C -0.00347 0.01064 -0.01424 0.01874 -0.02361 0.02521 C -0.02483 0.01874 -0.02621 0.01295 -0.02708 0.00625 C -0.02639 -0.00555 -0.02708 -0.01272 -0.0224 -0.02198 C -0.02361 -0.01365 -0.0243 -0.00486 -0.02604 0.00324 C -0.02743 0.00925 -0.0309 0.0148 -0.03299 0.02036 C -0.03507 0.00972 -0.03663 -0.00023 -0.04132 -0.00948 C -0.04514 -0.02545 -0.04792 -0.02082 -0.04132 -0.0266 C -0.02778 -0.02244 -0.03524 -0.02568 -0.0224 -0.01712 C -0.02083 -0.01596 -0.01771 -0.01411 -0.01771 -0.01411 C -0.00972 -0.00347 0.00035 0.0037 0.00816 0.01411 C 0.0132 0.02082 0.01719 0.02845 0.02118 0.03609 C 0.02222 0.03794 0.01858 0.03308 0.01754 0.03146 C 0.01493 0.02706 0.01424 0.02267 0.01285 0.01735 C 0.01059 0.00023 0.01076 2.82905E-6 0.01163 -0.02198 C 0.01615 -0.01434 0.01875 -0.00763 0.02118 0.00162 C 0.0217 0.01365 0.0184 0.03146 0.02587 0.02984 C 0.0309 0.02868 0.03785 0.01596 0.04115 0.0111 C 0.0434 0.00786 0.04497 0.00301 0.04809 0.00162 C 0.04931 0.00116 0.05174 -0.00162 0.05174 2.82905E-6 C 0.05174 0.00185 0.04931 0.00208 0.04809 0.00324 C 0.03438 0.00069 0.02031 0.00069 0.00695 -0.00463 C 0.00556 -0.00509 -0.00417 -0.01203 -0.00712 -0.01411 C -0.00868 -0.01504 -0.0118 -0.01712 -0.0118 -0.01712 C -0.0092 -0.0273 0.00295 -0.0303 0.00938 -0.03609 C 0.00695 -0.02822 0.00295 -0.01874 -0.00243 -0.01411 C -0.00417 -0.0074 -0.00677 -0.0037 -0.0118 -0.00162 C -0.01528 0.0044 -0.01927 0.00948 -0.0224 0.01573 C -0.02569 0.00347 -0.01753 -0.00509 -0.01059 -0.01087 C -0.00885 -0.01226 -0.00729 -0.01388 -0.0059 -0.01573 C -0.00451 -0.01758 -0.00399 -0.02036 -0.00243 -0.02198 C 0.00295 -0.02753 0.02049 -0.04279 0.02691 -0.04534 C 0.03125 -0.04927 0.03368 -0.05089 0.03872 -0.04858 C 0.0382 -0.04464 0.03611 -0.02336 0.03281 -0.01712 C 0.03056 -0.01295 0.02743 -0.00995 0.02465 -0.00625 C 0.02083 -0.00116 0.01788 0.00601 0.01406 0.0111 C 0.01007 0.01642 0.0059 0.02059 0.00226 0.0266 C 0.00139 0.02799 -0.00121 0.0303 -2.77778E-6 0.03146 C 0.00156 0.03285 0.00382 0.0303 0.00573 0.02984 C 0.01163 0.02429 0.01649 0.01712 0.02222 0.0111 C 0.03004 0.00301 0.03906 -0.00301 0.04705 -0.01087 C 0.04826 -0.01041 0.05035 -0.0111 0.05052 -0.00948 C 0.05052 -0.00902 0.0467 0.00093 0.04583 0.00162 C 0.04445 0.00278 0.04271 0.00278 0.04115 0.00324 C 0.02205 0.00162 0.01094 0.00046 -0.0059 -0.01087 C -0.00781 -0.01226 -0.0368 -0.0273 -0.02118 -0.02198 C -0.01528 -0.01804 -0.00972 -0.01295 -0.00365 -0.00948 C 0.00451 -0.00463 0.01406 -0.00208 0.02222 0.00324 C 0.03021 0.00833 0.0375 0.01457 0.04583 0.01874 C 0.04705 0.02036 0.04965 0.02151 0.04931 0.02359 C 0.04896 0.02568 0.04618 0.02521 0.04462 0.02521 C 0.04184 0.02521 0.03924 0.02406 0.03646 0.02359 C 0.02049 0.01434 0.00521 0.00347 -0.01059 -0.00625 C -0.0118 -0.00694 -0.0184 -0.01365 -0.01892 -0.01411 C -0.02135 -0.01712 -0.02604 -0.02359 -0.02604 -0.02359 C -0.02621 -0.01966 -0.02951 0.00925 -0.02708 0.01874 C -0.02344 0.01388 -0.02205 0.00902 -0.01892 0.00324 C -0.01389 -0.01619 -0.0033 -0.02915 0.00573 -0.04534 C 0.00729 -0.05182 0.00903 -0.05575 0.01406 -0.05806 C 0.01372 -0.05274 0.01372 -0.04742 0.01285 -0.04233 C 0.0125 -0.04048 0.01111 -0.03932 0.01059 -0.03771 C 0.00764 -0.02961 0.00521 -0.02082 0.00226 -0.01249 C -0.00035 -0.00532 -0.00312 0.00625 -0.00833 0.0111 C -0.01337 0.02521 -0.00903 0.01272 -0.00712 0.00948 C -0.00469 0.00555 -0.00069 0.00301 0.00104 -0.00162 C 0.00191 -0.0037 0.00243 -0.00601 0.00347 -0.00786 C 0.01146 -0.02267 0.02205 -0.03308 0.03403 -0.04071 C 0.03889 -0.03424 0.04063 -0.03053 0.04236 -0.02198 C 0.04097 0.00301 0.04271 0.00093 0.02813 0.0111 C 0.02188 0.01064 0.01563 0.01087 0.00938 0.00948 C 0.0026 0.00786 -0.00278 0.00069 -0.00955 -0.00162 C -0.01337 -0.00486 -0.01701 -0.0074 -0.02118 -0.00948 C -0.02274 -0.0111 -0.02604 -0.01157 -0.02604 -0.01411 C -0.02604 -0.01642 -0.02274 -0.01342 -0.02118 -0.01249 C -0.0158 -0.00925 -0.01146 -0.00486 -0.00712 2.82905E-6 C -0.00052 0.0074 -0.00469 0.00208 0.00226 0.00786 C 0.00799 0.01272 0.01233 0.02036 0.01875 0.02359 C 0.0217 0.02521 0.025 0.02545 0.02813 0.0266 C 0.04688 0.04603 0.00174 0.03053 -0.00955 0.0266 C -0.00451 0.02475 -0.00069 0.02868 0.00469 0.02984 C 0.01059 0.03493 0.01649 0.03493 0.02344 0.03609 C 0.02483 0.03678 0.03663 0.04303 0.03524 0.03609 C 0.03333 0.02637 0.02604 0.02799 0.02118 0.02521 C 0.01875 0.02383 0.01632 0.02221 0.01406 0.02036 C 0.01233 0.01897 0.01111 0.01689 0.00938 0.01573 C 0.00035 0.00972 -0.0099 0.00601 -0.01771 -0.00301 C -0.0224 -0.00856 -0.02344 -0.0148 -0.02604 -0.02198 C -0.02674 -0.02359 -0.02951 -0.02568 -0.0283 -0.0266 C -0.02726 -0.02753 -0.01545 -0.02198 -0.01545 -0.02198 C -0.00486 -0.01249 0.00538 -0.00532 0.01754 2.82905E-6 C 0.02205 0.00578 0.02691 0.00833 0.03281 0.0111 C 0.03125 0.00902 0.02986 0.00671 0.02813 0.00463 C 0.02587 0.00185 0.02326 -0.00023 0.02118 -0.00301 C 0.01424 -0.01226 0.00816 -0.02406 -2.77778E-6 -0.03123 C -0.00087 -0.03285 -0.00382 -0.03701 -0.00243 -0.03609 C 0.00243 -0.03308 0.00208 -0.02845 0.00469 -0.02359 C 0.01129 -0.01087 0.01806 -0.00046 0.02222 0.01411 C 0.02188 0.02036 0.02326 0.0273 0.02118 0.03285 C 0.02031 0.03516 0.01858 0.02892 0.01754 0.0266 C 0.01667 0.02475 0.01632 0.02221 0.01528 0.02036 C 0.01233 0.01573 0.00851 0.01249 0.00573 0.00786 C -0.00469 -0.00948 -0.01302 -0.02822 -0.02483 -0.04395 C -0.0224 -0.02429 -0.01493 -0.00648 -0.00833 0.0111 C -0.00503 0.02012 -0.00312 0.02984 0.00469 0.03285 C 0.00434 0.02498 0.00451 0.01712 0.00347 0.00948 C 0.00243 0.00185 -0.00121 0.00254 -0.00121 -0.00948 " pathEditMode="relative" ptsTypes="fffffffffffffffffffffffffffffffffffffffffffffffffffffffffffffffffffffffffffffffffffffffffffffffffffffffffffffffffffffffffffffffA">
                                      <p:cBhvr>
                                        <p:cTn id="10" dur="2000" fill="hold"/>
                                        <p:tgtEl>
                                          <p:spTgt spid="80899"/>
                                        </p:tgtEl>
                                        <p:attrNameLst>
                                          <p:attrName>ppt_x</p:attrName>
                                          <p:attrName>ppt_y</p:attrName>
                                        </p:attrNameLst>
                                      </p:cBhvr>
                                    </p:animMotion>
                                  </p:childTnLst>
                                </p:cTn>
                              </p:par>
                            </p:childTnLst>
                          </p:cTn>
                        </p:par>
                        <p:par>
                          <p:cTn id="11" fill="hold" nodeType="afterGroup">
                            <p:stCondLst>
                              <p:cond delay="2000"/>
                            </p:stCondLst>
                            <p:childTnLst>
                              <p:par>
                                <p:cTn id="12" presetID="23" presetClass="entr" presetSubtype="16" fill="hold" grpId="0" nodeType="afterEffect">
                                  <p:stCondLst>
                                    <p:cond delay="0"/>
                                  </p:stCondLst>
                                  <p:childTnLst>
                                    <p:set>
                                      <p:cBhvr>
                                        <p:cTn id="13" dur="1" fill="hold">
                                          <p:stCondLst>
                                            <p:cond delay="0"/>
                                          </p:stCondLst>
                                        </p:cTn>
                                        <p:tgtEl>
                                          <p:spTgt spid="80908"/>
                                        </p:tgtEl>
                                        <p:attrNameLst>
                                          <p:attrName>style.visibility</p:attrName>
                                        </p:attrNameLst>
                                      </p:cBhvr>
                                      <p:to>
                                        <p:strVal val="visible"/>
                                      </p:to>
                                    </p:set>
                                    <p:anim calcmode="lin" valueType="num">
                                      <p:cBhvr>
                                        <p:cTn id="14" dur="500" fill="hold"/>
                                        <p:tgtEl>
                                          <p:spTgt spid="80908"/>
                                        </p:tgtEl>
                                        <p:attrNameLst>
                                          <p:attrName>ppt_w</p:attrName>
                                        </p:attrNameLst>
                                      </p:cBhvr>
                                      <p:tavLst>
                                        <p:tav tm="0">
                                          <p:val>
                                            <p:fltVal val="0"/>
                                          </p:val>
                                        </p:tav>
                                        <p:tav tm="100000">
                                          <p:val>
                                            <p:strVal val="#ppt_w"/>
                                          </p:val>
                                        </p:tav>
                                      </p:tavLst>
                                    </p:anim>
                                    <p:anim calcmode="lin" valueType="num">
                                      <p:cBhvr>
                                        <p:cTn id="15" dur="500" fill="hold"/>
                                        <p:tgtEl>
                                          <p:spTgt spid="80908"/>
                                        </p:tgtEl>
                                        <p:attrNameLst>
                                          <p:attrName>ppt_h</p:attrName>
                                        </p:attrNameLst>
                                      </p:cBhvr>
                                      <p:tavLst>
                                        <p:tav tm="0">
                                          <p:val>
                                            <p:fltVal val="0"/>
                                          </p:val>
                                        </p:tav>
                                        <p:tav tm="100000">
                                          <p:val>
                                            <p:strVal val="#ppt_h"/>
                                          </p:val>
                                        </p:tav>
                                      </p:tavLst>
                                    </p:anim>
                                  </p:childTnLst>
                                </p:cTn>
                              </p:par>
                            </p:childTnLst>
                          </p:cTn>
                        </p:par>
                        <p:par>
                          <p:cTn id="16" fill="hold" nodeType="afterGroup">
                            <p:stCondLst>
                              <p:cond delay="2500"/>
                            </p:stCondLst>
                            <p:childTnLst>
                              <p:par>
                                <p:cTn id="17" presetID="0" presetClass="path" presetSubtype="0" fill="hold" grpId="1" nodeType="afterEffect">
                                  <p:stCondLst>
                                    <p:cond delay="0"/>
                                  </p:stCondLst>
                                  <p:childTnLst>
                                    <p:animMotion origin="layout" path="M 0 0 L 0.35434 -0.1994 " pathEditMode="relative" ptsTypes="AA">
                                      <p:cBhvr>
                                        <p:cTn id="18" dur="2000" fill="hold"/>
                                        <p:tgtEl>
                                          <p:spTgt spid="80908"/>
                                        </p:tgtEl>
                                        <p:attrNameLst>
                                          <p:attrName>ppt_x</p:attrName>
                                          <p:attrName>ppt_y</p:attrName>
                                        </p:attrNameLst>
                                      </p:cBhvr>
                                    </p:animMotion>
                                  </p:childTnLst>
                                </p:cTn>
                              </p:par>
                            </p:childTnLst>
                          </p:cTn>
                        </p:par>
                        <p:par>
                          <p:cTn id="19" fill="hold" nodeType="afterGroup">
                            <p:stCondLst>
                              <p:cond delay="4500"/>
                            </p:stCondLst>
                            <p:childTnLst>
                              <p:par>
                                <p:cTn id="20" presetID="0" presetClass="path" presetSubtype="0" fill="hold" nodeType="afterEffect">
                                  <p:stCondLst>
                                    <p:cond delay="0"/>
                                  </p:stCondLst>
                                  <p:childTnLst>
                                    <p:animMotion origin="layout" path="M 2.77778E-6 6.98358E-6 C -0.01112 -0.00323 -0.0007 0.0007 0.00121 -0.003 C 0.00208 -0.00462 -0.00105 -0.00508 -0.00226 -0.00624 C -0.00122 -0.0067 0.00364 -0.00948 0.00468 -0.00624 C 0.00572 -0.003 0.00069 0.00602 0.0059 -0.00462 C 0.00434 0.00301 0.00225 0.00556 -0.00348 0.00787 C -0.00348 0.00787 -0.00018 -0.00138 -0.00348 -0.00138 C -0.00504 -0.00138 -0.00573 0.00163 -0.00695 0.00324 C -0.00851 0.00278 -0.01112 0.00371 -0.01181 0.00163 C -0.01233 6.98358E-6 -0.00938 6.98358E-6 -0.00816 6.98358E-6 C -0.0066 6.98358E-6 0.00052 0.00255 0.00243 0.00324 C 0.00364 0.00486 0.00434 0.00787 0.0059 0.00787 C 0.00729 0.00787 0.00468 0.0044 0.00364 0.00324 C 0.00225 0.00163 0.00034 0.00116 -0.00122 6.98358E-6 C 2.77778E-6 -0.00046 0.00243 -0.003 0.00243 -0.00138 C 0.00243 0.00047 0.00017 0.00209 -0.00122 0.00163 C -0.00261 0.00116 -0.00278 -0.00138 -0.00348 -0.003 C -0.00313 -0.00462 -0.00278 -0.00624 -0.00226 -0.00763 C -0.00157 -0.00925 -0.00053 -0.0141 2.77778E-6 -0.01249 C 0.00086 -0.00994 -0.00018 -0.00693 -0.00122 -0.00462 C -0.00296 -0.00092 -0.0066 0.00024 -0.00938 0.00163 C -0.00903 6.98358E-6 -0.00886 -0.00161 -0.00816 -0.003 C -0.0073 -0.00439 -0.00365 -0.00485 -0.00469 -0.00624 C -0.00504 -0.0067 -0.01198 -0.00346 -0.01285 -0.003 C -0.01441 -0.00346 -0.01685 -0.00277 -0.01754 -0.00462 C -0.01875 -0.00763 -0.00938 -0.01434 -0.00816 -0.01549 C -0.00782 -0.0104 -0.00903 -0.00439 -0.00695 6.98358E-6 C -0.00608 0.00186 -0.00382 -0.00184 -0.00226 -0.003 C 0.00416 -0.00809 -0.00191 -0.00508 0.00468 -0.00763 C 0.00312 -0.00439 -0.00348 0.00579 0.00468 -0.00138 C 0.00468 -0.00138 0.01128 0.00625 0.01059 0.00787 C 0.01006 0.00926 0.00833 0.00695 0.00711 0.00647 C 0.0059 0.00602 0.00486 0.00533 0.00364 0.00486 C 0.00277 0.00647 0.00225 0.00833 0.00121 0.00949 C 0.00017 0.01042 -0.00174 0.0125 -0.00226 0.01111 C -0.00278 0.00972 0.00052 -0.00416 -0.00226 0.00787 C -0.00382 0.00741 -0.00539 0.00695 -0.00695 0.00647 C -0.00834 0.00602 -0.00469 0.00394 -0.00348 0.00324 C -0.00209 0.00232 -0.00035 0.00209 0.00121 0.00163 C -0.00053 0.00833 -0.0033 0.01042 -0.00816 0.01273 C -0.00695 0.01065 -0.00469 0.00647 -0.00469 0.00647 C -0.00625 0.00602 -0.00869 0.00695 -0.00938 0.00486 C -0.01025 0.00186 -0.01042 -0.00323 -0.00816 -0.00462 C -0.00452 -0.0067 -0.00035 -0.00346 0.00364 -0.003 C 0.00399 -0.00138 0.0052 0.00024 0.00468 0.00163 C 0.00416 0.00301 0.00121 0.00486 0.00121 0.00324 C 0.00121 0.00139 0.00347 0.00116 0.00468 6.98358E-6 C 0.00173 0.00647 0.00329 0.00647 2.77778E-6 6.98358E-6 Z " pathEditMode="relative" ptsTypes="ffffffffffffffffffffffffffffffffffffffffffffffff">
                                      <p:cBhvr>
                                        <p:cTn id="21" dur="2000" fill="hold"/>
                                        <p:tgtEl>
                                          <p:spTgt spid="80899"/>
                                        </p:tgtEl>
                                        <p:attrNameLst>
                                          <p:attrName>ppt_x</p:attrName>
                                          <p:attrName>ppt_y</p:attrName>
                                        </p:attrNameLst>
                                      </p:cBhvr>
                                    </p:animMotion>
                                  </p:childTnLst>
                                </p:cTn>
                              </p:par>
                              <p:par>
                                <p:cTn id="22" presetID="1" presetClass="path" presetSubtype="0" fill="hold" grpId="1" nodeType="withEffect">
                                  <p:stCondLst>
                                    <p:cond delay="0"/>
                                  </p:stCondLst>
                                  <p:childTnLst>
                                    <p:animMotion origin="layout" path="M 5.55556E-7 6.15313E-7 C 0.21476 6.15313E-7 0.38993 0.08559 0.38993 0.19107 C 0.38993 0.29632 0.21476 0.38214 5.55556E-7 0.38214 C -0.21493 0.38214 -0.38976 0.29632 -0.38976 0.19107 C -0.38976 0.08559 -0.21493 6.15313E-7 5.55556E-7 6.15313E-7 Z " pathEditMode="relative" rAng="0" ptsTypes="fffff">
                                      <p:cBhvr>
                                        <p:cTn id="23" dur="2000" fill="hold"/>
                                        <p:tgtEl>
                                          <p:spTgt spid="80906"/>
                                        </p:tgtEl>
                                        <p:attrNameLst>
                                          <p:attrName>ppt_x</p:attrName>
                                          <p:attrName>ppt_y</p:attrName>
                                        </p:attrNameLst>
                                      </p:cBhvr>
                                      <p:rCtr x="0" y="19107"/>
                                    </p:animMotion>
                                  </p:childTnLst>
                                </p:cTn>
                              </p:par>
                              <p:par>
                                <p:cTn id="24" presetID="1" presetClass="path" presetSubtype="0" fill="hold" grpId="1" nodeType="withEffect">
                                  <p:stCondLst>
                                    <p:cond delay="0"/>
                                  </p:stCondLst>
                                  <p:childTnLst>
                                    <p:animMotion origin="layout" path="M 8.33333E-7 8.46634E-7 C -0.21059 8.46634E-7 -0.38212 -0.08582 -0.38212 -0.1913 C -0.38212 -0.29679 -0.21059 -0.38284 8.33333E-7 -0.38284 C 0.21059 -0.38284 0.38177 -0.29679 0.38177 -0.1913 C 0.38177 -0.08582 0.21059 8.46634E-7 8.33333E-7 8.46634E-7 Z " pathEditMode="relative" rAng="10800000" ptsTypes="fffff">
                                      <p:cBhvr>
                                        <p:cTn id="25" dur="2000" fill="hold"/>
                                        <p:tgtEl>
                                          <p:spTgt spid="80905"/>
                                        </p:tgtEl>
                                        <p:attrNameLst>
                                          <p:attrName>ppt_x</p:attrName>
                                          <p:attrName>ppt_y</p:attrName>
                                        </p:attrNameLst>
                                      </p:cBhvr>
                                      <p:rCtr x="-17" y="-19130"/>
                                    </p:animMotion>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0909"/>
                                        </p:tgtEl>
                                        <p:attrNameLst>
                                          <p:attrName>style.visibility</p:attrName>
                                        </p:attrNameLst>
                                      </p:cBhvr>
                                      <p:to>
                                        <p:strVal val="visible"/>
                                      </p:to>
                                    </p:set>
                                    <p:animEffect transition="in" filter="wipe(left)">
                                      <p:cBhvr>
                                        <p:cTn id="30" dur="500"/>
                                        <p:tgtEl>
                                          <p:spTgt spid="80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5" grpId="0" animBg="1"/>
      <p:bldP spid="80905" grpId="1" animBg="1"/>
      <p:bldP spid="80906" grpId="0" animBg="1"/>
      <p:bldP spid="80906" grpId="1" animBg="1"/>
      <p:bldP spid="80908" grpId="0" animBg="1"/>
      <p:bldP spid="80908" grpId="1" animBg="1"/>
      <p:bldP spid="8090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smtClean="0"/>
              <a:t>Where does intermediate level waste come from?</a:t>
            </a:r>
            <a:endParaRPr lang="en-GB" dirty="0"/>
          </a:p>
        </p:txBody>
      </p:sp>
      <p:sp>
        <p:nvSpPr>
          <p:cNvPr id="3" name="Content Placeholder 2"/>
          <p:cNvSpPr>
            <a:spLocks noGrp="1"/>
          </p:cNvSpPr>
          <p:nvPr>
            <p:ph sz="half" idx="1"/>
          </p:nvPr>
        </p:nvSpPr>
        <p:spPr/>
        <p:txBody>
          <a:bodyPr/>
          <a:lstStyle/>
          <a:p>
            <a:pPr eaLnBrk="1" hangingPunct="1"/>
            <a:r>
              <a:rPr lang="en-GB" altLang="en-US" smtClean="0"/>
              <a:t>High level waste decays quickly at first.</a:t>
            </a:r>
          </a:p>
          <a:p>
            <a:pPr eaLnBrk="1" hangingPunct="1"/>
            <a:r>
              <a:rPr lang="en-GB" altLang="en-US" smtClean="0"/>
              <a:t>Its activity falls and it becomes intermediate level waste.</a:t>
            </a:r>
          </a:p>
          <a:p>
            <a:pPr eaLnBrk="1" hangingPunct="1"/>
            <a:r>
              <a:rPr lang="en-GB" altLang="en-US" smtClean="0"/>
              <a:t>It can remain radioactive for thousands of years.</a:t>
            </a:r>
          </a:p>
          <a:p>
            <a:pPr eaLnBrk="1" hangingPunct="1"/>
            <a:endParaRPr lang="en-GB" altLang="en-US" smtClean="0"/>
          </a:p>
        </p:txBody>
      </p:sp>
      <p:pic>
        <p:nvPicPr>
          <p:cNvPr id="5" name="Content Placeholder 4" descr="untitled.bmp"/>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90686" y="1714501"/>
            <a:ext cx="4770596" cy="4500563"/>
          </a:xfrm>
        </p:spPr>
      </p:pic>
    </p:spTree>
    <p:extLst>
      <p:ext uri="{BB962C8B-B14F-4D97-AF65-F5344CB8AC3E}">
        <p14:creationId xmlns:p14="http://schemas.microsoft.com/office/powerpoint/2010/main" val="4146686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1"/>
          <p:cNvSpPr>
            <a:spLocks noGrp="1"/>
          </p:cNvSpPr>
          <p:nvPr>
            <p:ph type="dt" sz="half" idx="10"/>
          </p:nvPr>
        </p:nvSpPr>
        <p:spPr/>
        <p:txBody>
          <a:bodyPr/>
          <a:lstStyle/>
          <a:p>
            <a:fld id="{DAFBEF11-1DA8-4A3F-8C70-E67ADD63F99A}" type="datetime1">
              <a:rPr lang="en-GB"/>
              <a:pPr/>
              <a:t>10/04/2014</a:t>
            </a:fld>
            <a:endParaRPr lang="en-GB"/>
          </a:p>
        </p:txBody>
      </p:sp>
      <p:sp>
        <p:nvSpPr>
          <p:cNvPr id="77826" name="Date Placeholder 2"/>
          <p:cNvSpPr txBox="1">
            <a:spLocks noGrp="1"/>
          </p:cNvSpPr>
          <p:nvPr/>
        </p:nvSpPr>
        <p:spPr bwMode="auto">
          <a:xfrm>
            <a:off x="8551069" y="0"/>
            <a:ext cx="225028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a:fld id="{6AE851F2-8FF4-4DCA-8584-430ACA1BE168}" type="datetime1">
              <a:rPr lang="en-GB" sz="1600">
                <a:solidFill>
                  <a:schemeClr val="bg2"/>
                </a:solidFill>
                <a:latin typeface="Comic Sans MS" pitchFamily="66" charset="0"/>
              </a:rPr>
              <a:pPr algn="r"/>
              <a:t>10/04/2014</a:t>
            </a:fld>
            <a:endParaRPr lang="en-GB" sz="1600">
              <a:solidFill>
                <a:schemeClr val="bg2"/>
              </a:solidFill>
              <a:latin typeface="Comic Sans MS" pitchFamily="66" charset="0"/>
            </a:endParaRPr>
          </a:p>
        </p:txBody>
      </p:sp>
      <p:sp>
        <p:nvSpPr>
          <p:cNvPr id="94210" name="Rectangle 2"/>
          <p:cNvSpPr>
            <a:spLocks noGrp="1" noChangeArrowheads="1"/>
          </p:cNvSpPr>
          <p:nvPr>
            <p:ph type="title" idx="4294967295"/>
          </p:nvPr>
        </p:nvSpPr>
        <p:spPr>
          <a:xfrm>
            <a:off x="0" y="21021"/>
            <a:ext cx="9721215" cy="1143000"/>
          </a:xfrm>
        </p:spPr>
        <p:txBody>
          <a:bodyPr/>
          <a:lstStyle/>
          <a:p>
            <a:pPr algn="l"/>
            <a:r>
              <a:rPr lang="en-GB" u="sng" dirty="0"/>
              <a:t>Structure of the atom</a:t>
            </a:r>
          </a:p>
        </p:txBody>
      </p:sp>
      <p:grpSp>
        <p:nvGrpSpPr>
          <p:cNvPr id="94211" name="Group 3"/>
          <p:cNvGrpSpPr>
            <a:grpSpLocks/>
          </p:cNvGrpSpPr>
          <p:nvPr/>
        </p:nvGrpSpPr>
        <p:grpSpPr bwMode="auto">
          <a:xfrm>
            <a:off x="7290911" y="1066800"/>
            <a:ext cx="2700338" cy="2286000"/>
            <a:chOff x="2256" y="2304"/>
            <a:chExt cx="1440" cy="1440"/>
          </a:xfrm>
        </p:grpSpPr>
        <p:sp>
          <p:nvSpPr>
            <p:cNvPr id="77829" name="Oval 4"/>
            <p:cNvSpPr>
              <a:spLocks noChangeArrowheads="1"/>
            </p:cNvSpPr>
            <p:nvPr/>
          </p:nvSpPr>
          <p:spPr bwMode="auto">
            <a:xfrm>
              <a:off x="2256" y="2304"/>
              <a:ext cx="1440" cy="1440"/>
            </a:xfrm>
            <a:prstGeom prst="ellipse">
              <a:avLst/>
            </a:prstGeom>
            <a:gradFill rotWithShape="0">
              <a:gsLst>
                <a:gs pos="0">
                  <a:srgbClr val="FF9966"/>
                </a:gs>
                <a:gs pos="100000">
                  <a:srgbClr val="FF6699"/>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77830" name="Oval 5"/>
            <p:cNvSpPr>
              <a:spLocks noChangeArrowheads="1"/>
            </p:cNvSpPr>
            <p:nvPr/>
          </p:nvSpPr>
          <p:spPr bwMode="auto">
            <a:xfrm>
              <a:off x="2400" y="2880"/>
              <a:ext cx="96" cy="96"/>
            </a:xfrm>
            <a:prstGeom prst="ellipse">
              <a:avLst/>
            </a:prstGeom>
            <a:solidFill>
              <a:srgbClr val="003366"/>
            </a:solidFill>
            <a:ln w="9525">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77831" name="Oval 6"/>
            <p:cNvSpPr>
              <a:spLocks noChangeArrowheads="1"/>
            </p:cNvSpPr>
            <p:nvPr/>
          </p:nvSpPr>
          <p:spPr bwMode="auto">
            <a:xfrm>
              <a:off x="2784" y="2400"/>
              <a:ext cx="96" cy="96"/>
            </a:xfrm>
            <a:prstGeom prst="ellipse">
              <a:avLst/>
            </a:prstGeom>
            <a:solidFill>
              <a:srgbClr val="003366"/>
            </a:solidFill>
            <a:ln w="9525">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77832" name="Oval 7"/>
            <p:cNvSpPr>
              <a:spLocks noChangeArrowheads="1"/>
            </p:cNvSpPr>
            <p:nvPr/>
          </p:nvSpPr>
          <p:spPr bwMode="auto">
            <a:xfrm>
              <a:off x="3120" y="2688"/>
              <a:ext cx="96" cy="96"/>
            </a:xfrm>
            <a:prstGeom prst="ellipse">
              <a:avLst/>
            </a:prstGeom>
            <a:solidFill>
              <a:srgbClr val="003366"/>
            </a:solidFill>
            <a:ln w="9525">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77833" name="Oval 8"/>
            <p:cNvSpPr>
              <a:spLocks noChangeArrowheads="1"/>
            </p:cNvSpPr>
            <p:nvPr/>
          </p:nvSpPr>
          <p:spPr bwMode="auto">
            <a:xfrm>
              <a:off x="2592" y="3408"/>
              <a:ext cx="96" cy="96"/>
            </a:xfrm>
            <a:prstGeom prst="ellipse">
              <a:avLst/>
            </a:prstGeom>
            <a:solidFill>
              <a:srgbClr val="003366"/>
            </a:solidFill>
            <a:ln w="9525">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77834" name="Oval 9"/>
            <p:cNvSpPr>
              <a:spLocks noChangeArrowheads="1"/>
            </p:cNvSpPr>
            <p:nvPr/>
          </p:nvSpPr>
          <p:spPr bwMode="auto">
            <a:xfrm>
              <a:off x="2832" y="3552"/>
              <a:ext cx="96" cy="96"/>
            </a:xfrm>
            <a:prstGeom prst="ellipse">
              <a:avLst/>
            </a:prstGeom>
            <a:solidFill>
              <a:srgbClr val="003366"/>
            </a:solidFill>
            <a:ln w="9525">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77835" name="Oval 10"/>
            <p:cNvSpPr>
              <a:spLocks noChangeArrowheads="1"/>
            </p:cNvSpPr>
            <p:nvPr/>
          </p:nvSpPr>
          <p:spPr bwMode="auto">
            <a:xfrm>
              <a:off x="3312" y="3120"/>
              <a:ext cx="96" cy="96"/>
            </a:xfrm>
            <a:prstGeom prst="ellipse">
              <a:avLst/>
            </a:prstGeom>
            <a:solidFill>
              <a:srgbClr val="003366"/>
            </a:solidFill>
            <a:ln w="9525">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77836" name="Oval 11"/>
            <p:cNvSpPr>
              <a:spLocks noChangeArrowheads="1"/>
            </p:cNvSpPr>
            <p:nvPr/>
          </p:nvSpPr>
          <p:spPr bwMode="auto">
            <a:xfrm>
              <a:off x="3024" y="3216"/>
              <a:ext cx="96" cy="96"/>
            </a:xfrm>
            <a:prstGeom prst="ellipse">
              <a:avLst/>
            </a:prstGeom>
            <a:solidFill>
              <a:srgbClr val="003366"/>
            </a:solidFill>
            <a:ln w="9525">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77837" name="Oval 12"/>
            <p:cNvSpPr>
              <a:spLocks noChangeArrowheads="1"/>
            </p:cNvSpPr>
            <p:nvPr/>
          </p:nvSpPr>
          <p:spPr bwMode="auto">
            <a:xfrm>
              <a:off x="2592" y="3072"/>
              <a:ext cx="96" cy="96"/>
            </a:xfrm>
            <a:prstGeom prst="ellipse">
              <a:avLst/>
            </a:prstGeom>
            <a:solidFill>
              <a:srgbClr val="003366"/>
            </a:solidFill>
            <a:ln w="9525">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sp>
        <p:nvSpPr>
          <p:cNvPr id="94221" name="Text Box 13"/>
          <p:cNvSpPr txBox="1">
            <a:spLocks noChangeArrowheads="1"/>
          </p:cNvSpPr>
          <p:nvPr/>
        </p:nvSpPr>
        <p:spPr bwMode="auto">
          <a:xfrm>
            <a:off x="450056" y="1295400"/>
            <a:ext cx="6300788" cy="1569660"/>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GB" dirty="0">
                <a:latin typeface="Comic Sans MS" pitchFamily="66" charset="0"/>
              </a:rPr>
              <a:t>A hundred years ago people thought that the atom looked like a “plum pudding” – a sphere of positive charge with negatively charged electrons spread through it…</a:t>
            </a:r>
          </a:p>
        </p:txBody>
      </p:sp>
      <p:pic>
        <p:nvPicPr>
          <p:cNvPr id="94222" name="Picture 14" descr="Rutherf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0979" y="3733800"/>
            <a:ext cx="2484686"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23" name="AutoShape 15"/>
          <p:cNvSpPr>
            <a:spLocks noChangeArrowheads="1"/>
          </p:cNvSpPr>
          <p:nvPr/>
        </p:nvSpPr>
        <p:spPr bwMode="auto">
          <a:xfrm>
            <a:off x="165658" y="4048533"/>
            <a:ext cx="7367796" cy="1676400"/>
          </a:xfrm>
          <a:prstGeom prst="wedgeRoundRectCallout">
            <a:avLst>
              <a:gd name="adj1" fmla="val 64074"/>
              <a:gd name="adj2" fmla="val -36551"/>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a:solidFill>
                  <a:schemeClr val="tx1"/>
                </a:solidFill>
              </a:rPr>
              <a:t>I did an experiment (with my colleagues Geiger and Marsden) that proved this idea was wrong.  I called it the “Scattering Experiment”</a:t>
            </a:r>
          </a:p>
        </p:txBody>
      </p:sp>
      <p:sp>
        <p:nvSpPr>
          <p:cNvPr id="94224" name="Text Box 16"/>
          <p:cNvSpPr txBox="1">
            <a:spLocks noChangeArrowheads="1"/>
          </p:cNvSpPr>
          <p:nvPr/>
        </p:nvSpPr>
        <p:spPr bwMode="auto">
          <a:xfrm>
            <a:off x="630079" y="3810000"/>
            <a:ext cx="684085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GB" i="1">
                <a:solidFill>
                  <a:schemeClr val="bg1"/>
                </a:solidFill>
                <a:latin typeface="Comic Sans MS" pitchFamily="66" charset="0"/>
              </a:rPr>
              <a:t>Ernest Rutherford, British scientist:</a:t>
            </a:r>
          </a:p>
        </p:txBody>
      </p:sp>
    </p:spTree>
    <p:extLst>
      <p:ext uri="{BB962C8B-B14F-4D97-AF65-F5344CB8AC3E}">
        <p14:creationId xmlns:p14="http://schemas.microsoft.com/office/powerpoint/2010/main" val="2054792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94211"/>
                                        </p:tgtEl>
                                        <p:attrNameLst>
                                          <p:attrName>style.visibility</p:attrName>
                                        </p:attrNameLst>
                                      </p:cBhvr>
                                      <p:to>
                                        <p:strVal val="visible"/>
                                      </p:to>
                                    </p:set>
                                    <p:anim calcmode="lin" valueType="num">
                                      <p:cBhvr additive="base">
                                        <p:cTn id="7" dur="500" fill="hold"/>
                                        <p:tgtEl>
                                          <p:spTgt spid="94211"/>
                                        </p:tgtEl>
                                        <p:attrNameLst>
                                          <p:attrName>ppt_x</p:attrName>
                                        </p:attrNameLst>
                                      </p:cBhvr>
                                      <p:tavLst>
                                        <p:tav tm="0">
                                          <p:val>
                                            <p:strVal val="1+#ppt_w/2"/>
                                          </p:val>
                                        </p:tav>
                                        <p:tav tm="100000">
                                          <p:val>
                                            <p:strVal val="#ppt_x"/>
                                          </p:val>
                                        </p:tav>
                                      </p:tavLst>
                                    </p:anim>
                                    <p:anim calcmode="lin" valueType="num">
                                      <p:cBhvr additive="base">
                                        <p:cTn id="8" dur="500" fill="hold"/>
                                        <p:tgtEl>
                                          <p:spTgt spid="942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94221"/>
                                        </p:tgtEl>
                                        <p:attrNameLst>
                                          <p:attrName>style.visibility</p:attrName>
                                        </p:attrNameLst>
                                      </p:cBhvr>
                                      <p:to>
                                        <p:strVal val="visible"/>
                                      </p:to>
                                    </p:set>
                                    <p:animEffect transition="in" filter="wipe(up)">
                                      <p:cBhvr>
                                        <p:cTn id="13" dur="500"/>
                                        <p:tgtEl>
                                          <p:spTgt spid="9422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4224"/>
                                        </p:tgtEl>
                                        <p:attrNameLst>
                                          <p:attrName>style.visibility</p:attrName>
                                        </p:attrNameLst>
                                      </p:cBhvr>
                                      <p:to>
                                        <p:strVal val="visible"/>
                                      </p:to>
                                    </p:set>
                                    <p:animEffect transition="in" filter="wipe(left)">
                                      <p:cBhvr>
                                        <p:cTn id="18" dur="500"/>
                                        <p:tgtEl>
                                          <p:spTgt spid="9422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94222"/>
                                        </p:tgtEl>
                                        <p:attrNameLst>
                                          <p:attrName>style.visibility</p:attrName>
                                        </p:attrNameLst>
                                      </p:cBhvr>
                                      <p:to>
                                        <p:strVal val="visible"/>
                                      </p:to>
                                    </p:set>
                                    <p:anim calcmode="lin" valueType="num">
                                      <p:cBhvr additive="base">
                                        <p:cTn id="23" dur="500" fill="hold"/>
                                        <p:tgtEl>
                                          <p:spTgt spid="94222"/>
                                        </p:tgtEl>
                                        <p:attrNameLst>
                                          <p:attrName>ppt_x</p:attrName>
                                        </p:attrNameLst>
                                      </p:cBhvr>
                                      <p:tavLst>
                                        <p:tav tm="0">
                                          <p:val>
                                            <p:strVal val="1+#ppt_w/2"/>
                                          </p:val>
                                        </p:tav>
                                        <p:tav tm="100000">
                                          <p:val>
                                            <p:strVal val="#ppt_x"/>
                                          </p:val>
                                        </p:tav>
                                      </p:tavLst>
                                    </p:anim>
                                    <p:anim calcmode="lin" valueType="num">
                                      <p:cBhvr additive="base">
                                        <p:cTn id="24" dur="500" fill="hold"/>
                                        <p:tgtEl>
                                          <p:spTgt spid="94222"/>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94223"/>
                                        </p:tgtEl>
                                        <p:attrNameLst>
                                          <p:attrName>style.visibility</p:attrName>
                                        </p:attrNameLst>
                                      </p:cBhvr>
                                      <p:to>
                                        <p:strVal val="visible"/>
                                      </p:to>
                                    </p:set>
                                    <p:animEffect transition="in" filter="wipe(right)">
                                      <p:cBhvr>
                                        <p:cTn id="29" dur="500"/>
                                        <p:tgtEl>
                                          <p:spTgt spid="94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1" grpId="0" animBg="1" autoUpdateAnimBg="0"/>
      <p:bldP spid="94223" grpId="0" animBg="1" autoUpdateAnimBg="0"/>
      <p:bldP spid="9422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ate Placeholder 2"/>
          <p:cNvSpPr txBox="1">
            <a:spLocks noGrp="1"/>
          </p:cNvSpPr>
          <p:nvPr/>
        </p:nvSpPr>
        <p:spPr bwMode="auto">
          <a:xfrm>
            <a:off x="8551069" y="0"/>
            <a:ext cx="225028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a:fld id="{74D8CF8A-9E49-40EE-B295-A2AC10882D95}" type="datetime1">
              <a:rPr lang="en-GB" sz="1600">
                <a:solidFill>
                  <a:schemeClr val="bg2"/>
                </a:solidFill>
                <a:latin typeface="Comic Sans MS" pitchFamily="66" charset="0"/>
              </a:rPr>
              <a:pPr algn="r"/>
              <a:t>10/04/2014</a:t>
            </a:fld>
            <a:endParaRPr lang="en-GB" sz="1600">
              <a:solidFill>
                <a:schemeClr val="bg2"/>
              </a:solidFill>
              <a:latin typeface="Comic Sans MS" pitchFamily="66" charset="0"/>
            </a:endParaRPr>
          </a:p>
        </p:txBody>
      </p:sp>
      <p:sp>
        <p:nvSpPr>
          <p:cNvPr id="95241" name="Rectangle 9"/>
          <p:cNvSpPr>
            <a:spLocks noGrp="1" noChangeArrowheads="1"/>
          </p:cNvSpPr>
          <p:nvPr>
            <p:ph type="title" idx="4294967295"/>
          </p:nvPr>
        </p:nvSpPr>
        <p:spPr>
          <a:xfrm>
            <a:off x="0" y="0"/>
            <a:ext cx="10801350" cy="692150"/>
          </a:xfrm>
        </p:spPr>
        <p:txBody>
          <a:bodyPr/>
          <a:lstStyle/>
          <a:p>
            <a:pPr algn="l"/>
            <a:r>
              <a:rPr lang="en-GB" sz="3600" u="sng" dirty="0"/>
              <a:t>The Rutherford Scattering Experiment</a:t>
            </a: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99" y="908720"/>
            <a:ext cx="6848475"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272883" y="764704"/>
            <a:ext cx="3384376" cy="4824590"/>
          </a:xfrm>
          <a:prstGeom prst="rect">
            <a:avLst/>
          </a:prstGeom>
          <a:noFill/>
        </p:spPr>
        <p:txBody>
          <a:bodyPr wrap="square" rtlCol="0">
            <a:spAutoFit/>
          </a:bodyPr>
          <a:lstStyle/>
          <a:p>
            <a:pPr>
              <a:lnSpc>
                <a:spcPct val="250000"/>
              </a:lnSpc>
            </a:pPr>
            <a:r>
              <a:rPr lang="en-GB" dirty="0" smtClean="0"/>
              <a:t>…………………………………………………………………………………………………………………………………………………………………………………………………………………………………………………………………………………………………………………………………………………………………………………….</a:t>
            </a:r>
            <a:endParaRPr lang="en-GB" dirty="0"/>
          </a:p>
        </p:txBody>
      </p:sp>
    </p:spTree>
    <p:extLst>
      <p:ext uri="{BB962C8B-B14F-4D97-AF65-F5344CB8AC3E}">
        <p14:creationId xmlns:p14="http://schemas.microsoft.com/office/powerpoint/2010/main" val="2941221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AutoShape 5"/>
          <p:cNvSpPr>
            <a:spLocks noChangeArrowheads="1"/>
          </p:cNvSpPr>
          <p:nvPr/>
        </p:nvSpPr>
        <p:spPr bwMode="auto">
          <a:xfrm>
            <a:off x="2565321" y="38101"/>
            <a:ext cx="5447556" cy="466725"/>
          </a:xfrm>
          <a:prstGeom prst="flowChartAlternateProcess">
            <a:avLst/>
          </a:prstGeom>
          <a:gradFill rotWithShape="1">
            <a:gsLst>
              <a:gs pos="0">
                <a:srgbClr val="6C92F2"/>
              </a:gs>
              <a:gs pos="100000">
                <a:srgbClr val="819BDD">
                  <a:alpha val="33000"/>
                </a:srgbClr>
              </a:gs>
            </a:gsLst>
            <a:lin ang="5400000" scaled="1"/>
          </a:gradFill>
          <a:ln>
            <a:noFill/>
          </a:ln>
          <a:effectLst>
            <a:prstShdw prst="shdw18" dist="17961" dir="13500000">
              <a:srgbClr val="6C92F2">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GB" sz="2400" i="1">
                <a:solidFill>
                  <a:srgbClr val="FFFFFF"/>
                </a:solidFill>
                <a:effectLst>
                  <a:outerShdw blurRad="38100" dist="38100" dir="2700000" algn="tl">
                    <a:srgbClr val="000000"/>
                  </a:outerShdw>
                </a:effectLst>
              </a:rPr>
              <a:t>Radioactivity</a:t>
            </a:r>
            <a:endParaRPr lang="en-GB"/>
          </a:p>
        </p:txBody>
      </p:sp>
      <p:sp>
        <p:nvSpPr>
          <p:cNvPr id="45063" name="Rectangle 7"/>
          <p:cNvSpPr>
            <a:spLocks noGrp="1" noChangeArrowheads="1"/>
          </p:cNvSpPr>
          <p:nvPr>
            <p:ph type="ctrTitle"/>
          </p:nvPr>
        </p:nvSpPr>
        <p:spPr bwMode="auto">
          <a:xfrm>
            <a:off x="3654832" y="6810375"/>
            <a:ext cx="2465933" cy="1905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0000"/>
          </a:bodyPr>
          <a:lstStyle/>
          <a:p>
            <a:r>
              <a:rPr lang="en-GB" sz="700">
                <a:solidFill>
                  <a:srgbClr val="3333CC"/>
                </a:solidFill>
              </a:rPr>
              <a:t>Radioactivity</a:t>
            </a:r>
          </a:p>
        </p:txBody>
      </p:sp>
    </p:spTree>
    <p:controls>
      <mc:AlternateContent xmlns:mc="http://schemas.openxmlformats.org/markup-compatibility/2006">
        <mc:Choice xmlns:v="urn:schemas-microsoft-com:vml" Requires="v">
          <p:control spid="23557" name="ShockwaveFlash1" r:id="rId2" imgW="8093160" imgH="5259240"/>
        </mc:Choice>
        <mc:Fallback>
          <p:control name="ShockwaveFlash1" r:id="rId2" imgW="8093160" imgH="5259240">
            <p:pic>
              <p:nvPicPr>
                <p:cNvPr id="2" name="ShockwaveFlash1"/>
                <p:cNvPicPr preferRelativeResize="0">
                  <a:picLocks noChangeArrowheads="1" noChangeShapeType="1"/>
                </p:cNvPicPr>
                <p:nvPr/>
              </p:nvPicPr>
              <p:blipFill>
                <a:blip r:embed="rId4"/>
                <a:srcRect/>
                <a:stretch>
                  <a:fillRect/>
                </a:stretch>
              </p:blipFill>
              <p:spPr bwMode="auto">
                <a:xfrm>
                  <a:off x="603250" y="869950"/>
                  <a:ext cx="9559925" cy="525938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535529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2"/>
          <p:cNvSpPr>
            <a:spLocks noGrp="1"/>
          </p:cNvSpPr>
          <p:nvPr>
            <p:ph type="dt" sz="half" idx="10"/>
          </p:nvPr>
        </p:nvSpPr>
        <p:spPr/>
        <p:txBody>
          <a:bodyPr/>
          <a:lstStyle/>
          <a:p>
            <a:fld id="{6F57BB01-F87F-4DA2-B7ED-F44086FAD6FC}" type="datetime1">
              <a:rPr lang="en-GB"/>
              <a:pPr/>
              <a:t>10/04/2014</a:t>
            </a:fld>
            <a:endParaRPr lang="en-GB"/>
          </a:p>
        </p:txBody>
      </p:sp>
      <p:sp>
        <p:nvSpPr>
          <p:cNvPr id="15362" name="Rectangle 2"/>
          <p:cNvSpPr>
            <a:spLocks noGrp="1" noChangeArrowheads="1"/>
          </p:cNvSpPr>
          <p:nvPr>
            <p:ph type="title"/>
          </p:nvPr>
        </p:nvSpPr>
        <p:spPr>
          <a:xfrm>
            <a:off x="0" y="1"/>
            <a:ext cx="10801350" cy="620713"/>
          </a:xfrm>
        </p:spPr>
        <p:txBody>
          <a:bodyPr>
            <a:normAutofit fontScale="90000"/>
          </a:bodyPr>
          <a:lstStyle/>
          <a:p>
            <a:r>
              <a:rPr lang="en-GB"/>
              <a:t>Isotopes</a:t>
            </a:r>
          </a:p>
        </p:txBody>
      </p:sp>
      <p:sp>
        <p:nvSpPr>
          <p:cNvPr id="15363" name="Text Box 3"/>
          <p:cNvSpPr txBox="1">
            <a:spLocks noChangeArrowheads="1"/>
          </p:cNvSpPr>
          <p:nvPr/>
        </p:nvSpPr>
        <p:spPr bwMode="auto">
          <a:xfrm>
            <a:off x="270034" y="685800"/>
            <a:ext cx="10261283" cy="369332"/>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p>
            <a:pPr>
              <a:spcBef>
                <a:spcPct val="50000"/>
              </a:spcBef>
            </a:pPr>
            <a:r>
              <a:rPr lang="en-GB"/>
              <a:t>An isotope is an atom with a different number of neutrons:</a:t>
            </a:r>
          </a:p>
        </p:txBody>
      </p:sp>
      <p:grpSp>
        <p:nvGrpSpPr>
          <p:cNvPr id="15369" name="Group 9"/>
          <p:cNvGrpSpPr>
            <a:grpSpLocks/>
          </p:cNvGrpSpPr>
          <p:nvPr/>
        </p:nvGrpSpPr>
        <p:grpSpPr bwMode="auto">
          <a:xfrm>
            <a:off x="630079" y="2286000"/>
            <a:ext cx="2250281" cy="2362200"/>
            <a:chOff x="336" y="1296"/>
            <a:chExt cx="1200" cy="1488"/>
          </a:xfrm>
        </p:grpSpPr>
        <p:sp>
          <p:nvSpPr>
            <p:cNvPr id="15365" name="Rectangle 5"/>
            <p:cNvSpPr>
              <a:spLocks noChangeArrowheads="1"/>
            </p:cNvSpPr>
            <p:nvPr/>
          </p:nvSpPr>
          <p:spPr bwMode="auto">
            <a:xfrm>
              <a:off x="336" y="1296"/>
              <a:ext cx="1200" cy="1488"/>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nchor="ctr"/>
            <a:lstStyle/>
            <a:p>
              <a:endParaRPr lang="en-GB"/>
            </a:p>
          </p:txBody>
        </p:sp>
        <p:sp>
          <p:nvSpPr>
            <p:cNvPr id="15366" name="WordArt 6"/>
            <p:cNvSpPr>
              <a:spLocks noChangeArrowheads="1" noChangeShapeType="1" noTextEdit="1"/>
            </p:cNvSpPr>
            <p:nvPr/>
          </p:nvSpPr>
          <p:spPr bwMode="auto">
            <a:xfrm>
              <a:off x="672" y="1728"/>
              <a:ext cx="528" cy="600"/>
            </a:xfrm>
            <a:prstGeom prst="rect">
              <a:avLst/>
            </a:prstGeom>
            <a:extLst/>
          </p:spPr>
          <p:style>
            <a:lnRef idx="2">
              <a:schemeClr val="dk1"/>
            </a:lnRef>
            <a:fillRef idx="1">
              <a:schemeClr val="lt1"/>
            </a:fillRef>
            <a:effectRef idx="0">
              <a:schemeClr val="dk1"/>
            </a:effectRef>
            <a:fontRef idx="minor">
              <a:schemeClr val="dk1"/>
            </a:fontRef>
          </p:style>
          <p:txBody>
            <a:bodyPr wrap="none" fromWordArt="1">
              <a:prstTxWarp prst="textPlain">
                <a:avLst>
                  <a:gd name="adj" fmla="val 50000"/>
                </a:avLst>
              </a:prstTxWarp>
            </a:bodyPr>
            <a:lstStyle/>
            <a:p>
              <a:pPr algn="ctr"/>
              <a:r>
                <a:rPr lang="en-GB" sz="3600" kern="10">
                  <a:ln w="9525">
                    <a:solidFill>
                      <a:srgbClr val="000000"/>
                    </a:solidFill>
                    <a:round/>
                    <a:headEnd/>
                    <a:tailEnd/>
                  </a:ln>
                  <a:latin typeface="Arial Black"/>
                </a:rPr>
                <a:t>O</a:t>
              </a:r>
            </a:p>
          </p:txBody>
        </p:sp>
        <p:sp>
          <p:nvSpPr>
            <p:cNvPr id="15367" name="WordArt 7"/>
            <p:cNvSpPr>
              <a:spLocks noChangeArrowheads="1" noChangeShapeType="1" noTextEdit="1"/>
            </p:cNvSpPr>
            <p:nvPr/>
          </p:nvSpPr>
          <p:spPr bwMode="auto">
            <a:xfrm>
              <a:off x="1248" y="2448"/>
              <a:ext cx="192" cy="216"/>
            </a:xfrm>
            <a:prstGeom prst="rect">
              <a:avLst/>
            </a:prstGeom>
            <a:ln>
              <a:noFill/>
            </a:ln>
            <a:extLst/>
          </p:spPr>
          <p:style>
            <a:lnRef idx="2">
              <a:schemeClr val="dk1"/>
            </a:lnRef>
            <a:fillRef idx="1">
              <a:schemeClr val="lt1"/>
            </a:fillRef>
            <a:effectRef idx="0">
              <a:schemeClr val="dk1"/>
            </a:effectRef>
            <a:fontRef idx="minor">
              <a:schemeClr val="dk1"/>
            </a:fontRef>
          </p:style>
          <p:txBody>
            <a:bodyPr wrap="none" fromWordArt="1">
              <a:prstTxWarp prst="textPlain">
                <a:avLst>
                  <a:gd name="adj" fmla="val 50000"/>
                </a:avLst>
              </a:prstTxWarp>
            </a:bodyPr>
            <a:lstStyle/>
            <a:p>
              <a:pPr algn="ctr"/>
              <a:r>
                <a:rPr lang="en-GB" sz="3600" kern="10">
                  <a:ln w="9525">
                    <a:solidFill>
                      <a:srgbClr val="000000"/>
                    </a:solidFill>
                    <a:round/>
                    <a:headEnd/>
                    <a:tailEnd/>
                  </a:ln>
                  <a:latin typeface="Arial Black"/>
                </a:rPr>
                <a:t>8</a:t>
              </a:r>
            </a:p>
          </p:txBody>
        </p:sp>
        <p:sp>
          <p:nvSpPr>
            <p:cNvPr id="15368" name="WordArt 8"/>
            <p:cNvSpPr>
              <a:spLocks noChangeArrowheads="1" noChangeShapeType="1" noTextEdit="1"/>
            </p:cNvSpPr>
            <p:nvPr/>
          </p:nvSpPr>
          <p:spPr bwMode="auto">
            <a:xfrm>
              <a:off x="1152" y="1392"/>
              <a:ext cx="288" cy="240"/>
            </a:xfrm>
            <a:prstGeom prst="rect">
              <a:avLst/>
            </a:prstGeom>
            <a:ln>
              <a:noFill/>
            </a:ln>
            <a:extLst/>
          </p:spPr>
          <p:style>
            <a:lnRef idx="2">
              <a:schemeClr val="dk1"/>
            </a:lnRef>
            <a:fillRef idx="1">
              <a:schemeClr val="lt1"/>
            </a:fillRef>
            <a:effectRef idx="0">
              <a:schemeClr val="dk1"/>
            </a:effectRef>
            <a:fontRef idx="minor">
              <a:schemeClr val="dk1"/>
            </a:fontRef>
          </p:style>
          <p:txBody>
            <a:bodyPr wrap="none" fromWordArt="1">
              <a:prstTxWarp prst="textPlain">
                <a:avLst>
                  <a:gd name="adj" fmla="val 50000"/>
                </a:avLst>
              </a:prstTxWarp>
            </a:bodyPr>
            <a:lstStyle/>
            <a:p>
              <a:pPr algn="ctr"/>
              <a:r>
                <a:rPr lang="en-GB" sz="3600" kern="10" dirty="0">
                  <a:ln w="9525">
                    <a:solidFill>
                      <a:srgbClr val="000000"/>
                    </a:solidFill>
                    <a:round/>
                    <a:headEnd/>
                    <a:tailEnd/>
                  </a:ln>
                  <a:latin typeface="Arial Black"/>
                </a:rPr>
                <a:t>16</a:t>
              </a:r>
            </a:p>
          </p:txBody>
        </p:sp>
      </p:grpSp>
      <p:grpSp>
        <p:nvGrpSpPr>
          <p:cNvPr id="15390" name="Group 30"/>
          <p:cNvGrpSpPr>
            <a:grpSpLocks/>
          </p:cNvGrpSpPr>
          <p:nvPr/>
        </p:nvGrpSpPr>
        <p:grpSpPr bwMode="auto">
          <a:xfrm>
            <a:off x="4320540" y="2286000"/>
            <a:ext cx="2250281" cy="2362200"/>
            <a:chOff x="2304" y="1824"/>
            <a:chExt cx="1200" cy="1488"/>
          </a:xfrm>
        </p:grpSpPr>
        <p:sp>
          <p:nvSpPr>
            <p:cNvPr id="15371" name="Rectangle 11"/>
            <p:cNvSpPr>
              <a:spLocks noChangeArrowheads="1"/>
            </p:cNvSpPr>
            <p:nvPr/>
          </p:nvSpPr>
          <p:spPr bwMode="auto">
            <a:xfrm>
              <a:off x="2304" y="1824"/>
              <a:ext cx="1200" cy="1488"/>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nchor="ctr"/>
            <a:lstStyle/>
            <a:p>
              <a:endParaRPr lang="en-GB"/>
            </a:p>
          </p:txBody>
        </p:sp>
        <p:sp>
          <p:nvSpPr>
            <p:cNvPr id="15372" name="WordArt 12"/>
            <p:cNvSpPr>
              <a:spLocks noChangeArrowheads="1" noChangeShapeType="1" noTextEdit="1"/>
            </p:cNvSpPr>
            <p:nvPr/>
          </p:nvSpPr>
          <p:spPr bwMode="auto">
            <a:xfrm>
              <a:off x="2640" y="2256"/>
              <a:ext cx="528" cy="600"/>
            </a:xfrm>
            <a:prstGeom prst="rect">
              <a:avLst/>
            </a:prstGeom>
            <a:extLst/>
          </p:spPr>
          <p:style>
            <a:lnRef idx="2">
              <a:schemeClr val="dk1"/>
            </a:lnRef>
            <a:fillRef idx="1">
              <a:schemeClr val="lt1"/>
            </a:fillRef>
            <a:effectRef idx="0">
              <a:schemeClr val="dk1"/>
            </a:effectRef>
            <a:fontRef idx="minor">
              <a:schemeClr val="dk1"/>
            </a:fontRef>
          </p:style>
          <p:txBody>
            <a:bodyPr wrap="none" fromWordArt="1">
              <a:prstTxWarp prst="textPlain">
                <a:avLst>
                  <a:gd name="adj" fmla="val 50000"/>
                </a:avLst>
              </a:prstTxWarp>
            </a:bodyPr>
            <a:lstStyle/>
            <a:p>
              <a:pPr algn="ctr"/>
              <a:r>
                <a:rPr lang="en-GB" sz="3600" kern="10">
                  <a:ln w="9525">
                    <a:solidFill>
                      <a:srgbClr val="000000"/>
                    </a:solidFill>
                    <a:round/>
                    <a:headEnd/>
                    <a:tailEnd/>
                  </a:ln>
                  <a:latin typeface="Arial Black"/>
                </a:rPr>
                <a:t>O</a:t>
              </a:r>
            </a:p>
          </p:txBody>
        </p:sp>
        <p:sp>
          <p:nvSpPr>
            <p:cNvPr id="15373" name="WordArt 13"/>
            <p:cNvSpPr>
              <a:spLocks noChangeArrowheads="1" noChangeShapeType="1" noTextEdit="1"/>
            </p:cNvSpPr>
            <p:nvPr/>
          </p:nvSpPr>
          <p:spPr bwMode="auto">
            <a:xfrm>
              <a:off x="3216" y="2976"/>
              <a:ext cx="192" cy="216"/>
            </a:xfrm>
            <a:prstGeom prst="rect">
              <a:avLst/>
            </a:prstGeom>
            <a:ln>
              <a:noFill/>
            </a:ln>
            <a:extLst/>
          </p:spPr>
          <p:style>
            <a:lnRef idx="2">
              <a:schemeClr val="dk1"/>
            </a:lnRef>
            <a:fillRef idx="1">
              <a:schemeClr val="lt1"/>
            </a:fillRef>
            <a:effectRef idx="0">
              <a:schemeClr val="dk1"/>
            </a:effectRef>
            <a:fontRef idx="minor">
              <a:schemeClr val="dk1"/>
            </a:fontRef>
          </p:style>
          <p:txBody>
            <a:bodyPr wrap="none" fromWordArt="1">
              <a:prstTxWarp prst="textPlain">
                <a:avLst>
                  <a:gd name="adj" fmla="val 50000"/>
                </a:avLst>
              </a:prstTxWarp>
            </a:bodyPr>
            <a:lstStyle/>
            <a:p>
              <a:pPr algn="ctr"/>
              <a:r>
                <a:rPr lang="en-GB" sz="3600" kern="10">
                  <a:ln w="9525">
                    <a:solidFill>
                      <a:srgbClr val="000000"/>
                    </a:solidFill>
                    <a:round/>
                    <a:headEnd/>
                    <a:tailEnd/>
                  </a:ln>
                  <a:latin typeface="Arial Black"/>
                </a:rPr>
                <a:t>8</a:t>
              </a:r>
            </a:p>
          </p:txBody>
        </p:sp>
        <p:sp>
          <p:nvSpPr>
            <p:cNvPr id="15374" name="WordArt 14"/>
            <p:cNvSpPr>
              <a:spLocks noChangeArrowheads="1" noChangeShapeType="1" noTextEdit="1"/>
            </p:cNvSpPr>
            <p:nvPr/>
          </p:nvSpPr>
          <p:spPr bwMode="auto">
            <a:xfrm>
              <a:off x="3120" y="1920"/>
              <a:ext cx="288" cy="240"/>
            </a:xfrm>
            <a:prstGeom prst="rect">
              <a:avLst/>
            </a:prstGeom>
            <a:ln>
              <a:noFill/>
            </a:ln>
            <a:extLst/>
          </p:spPr>
          <p:style>
            <a:lnRef idx="2">
              <a:schemeClr val="dk1"/>
            </a:lnRef>
            <a:fillRef idx="1">
              <a:schemeClr val="lt1"/>
            </a:fillRef>
            <a:effectRef idx="0">
              <a:schemeClr val="dk1"/>
            </a:effectRef>
            <a:fontRef idx="minor">
              <a:schemeClr val="dk1"/>
            </a:fontRef>
          </p:style>
          <p:txBody>
            <a:bodyPr wrap="none" fromWordArt="1">
              <a:prstTxWarp prst="textPlain">
                <a:avLst>
                  <a:gd name="adj" fmla="val 50000"/>
                </a:avLst>
              </a:prstTxWarp>
            </a:bodyPr>
            <a:lstStyle/>
            <a:p>
              <a:pPr algn="ctr"/>
              <a:r>
                <a:rPr lang="en-GB" sz="3600" kern="10" dirty="0">
                  <a:ln w="9525">
                    <a:solidFill>
                      <a:srgbClr val="000000"/>
                    </a:solidFill>
                    <a:round/>
                    <a:headEnd/>
                    <a:tailEnd/>
                  </a:ln>
                  <a:latin typeface="Arial Black"/>
                </a:rPr>
                <a:t>17</a:t>
              </a:r>
            </a:p>
          </p:txBody>
        </p:sp>
      </p:grpSp>
      <p:grpSp>
        <p:nvGrpSpPr>
          <p:cNvPr id="15391" name="Group 31"/>
          <p:cNvGrpSpPr>
            <a:grpSpLocks/>
          </p:cNvGrpSpPr>
          <p:nvPr/>
        </p:nvGrpSpPr>
        <p:grpSpPr bwMode="auto">
          <a:xfrm>
            <a:off x="7920990" y="2286000"/>
            <a:ext cx="2250281" cy="2362200"/>
            <a:chOff x="4224" y="1824"/>
            <a:chExt cx="1200" cy="1488"/>
          </a:xfrm>
        </p:grpSpPr>
        <p:sp>
          <p:nvSpPr>
            <p:cNvPr id="15376" name="Rectangle 16"/>
            <p:cNvSpPr>
              <a:spLocks noChangeArrowheads="1"/>
            </p:cNvSpPr>
            <p:nvPr/>
          </p:nvSpPr>
          <p:spPr bwMode="auto">
            <a:xfrm>
              <a:off x="4224" y="1824"/>
              <a:ext cx="1200" cy="1488"/>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nchor="ctr"/>
            <a:lstStyle/>
            <a:p>
              <a:endParaRPr lang="en-GB"/>
            </a:p>
          </p:txBody>
        </p:sp>
        <p:sp>
          <p:nvSpPr>
            <p:cNvPr id="15377" name="WordArt 17"/>
            <p:cNvSpPr>
              <a:spLocks noChangeArrowheads="1" noChangeShapeType="1" noTextEdit="1"/>
            </p:cNvSpPr>
            <p:nvPr/>
          </p:nvSpPr>
          <p:spPr bwMode="auto">
            <a:xfrm>
              <a:off x="4560" y="2256"/>
              <a:ext cx="528" cy="600"/>
            </a:xfrm>
            <a:prstGeom prst="rect">
              <a:avLst/>
            </a:prstGeom>
            <a:extLst/>
          </p:spPr>
          <p:style>
            <a:lnRef idx="2">
              <a:schemeClr val="dk1"/>
            </a:lnRef>
            <a:fillRef idx="1">
              <a:schemeClr val="lt1"/>
            </a:fillRef>
            <a:effectRef idx="0">
              <a:schemeClr val="dk1"/>
            </a:effectRef>
            <a:fontRef idx="minor">
              <a:schemeClr val="dk1"/>
            </a:fontRef>
          </p:style>
          <p:txBody>
            <a:bodyPr wrap="none" fromWordArt="1">
              <a:prstTxWarp prst="textPlain">
                <a:avLst>
                  <a:gd name="adj" fmla="val 50000"/>
                </a:avLst>
              </a:prstTxWarp>
            </a:bodyPr>
            <a:lstStyle/>
            <a:p>
              <a:pPr algn="ctr"/>
              <a:r>
                <a:rPr lang="en-GB" sz="3600" kern="10">
                  <a:ln w="9525">
                    <a:solidFill>
                      <a:srgbClr val="000000"/>
                    </a:solidFill>
                    <a:round/>
                    <a:headEnd/>
                    <a:tailEnd/>
                  </a:ln>
                  <a:latin typeface="Arial Black"/>
                </a:rPr>
                <a:t>O</a:t>
              </a:r>
            </a:p>
          </p:txBody>
        </p:sp>
        <p:sp>
          <p:nvSpPr>
            <p:cNvPr id="15378" name="WordArt 18"/>
            <p:cNvSpPr>
              <a:spLocks noChangeArrowheads="1" noChangeShapeType="1" noTextEdit="1"/>
            </p:cNvSpPr>
            <p:nvPr/>
          </p:nvSpPr>
          <p:spPr bwMode="auto">
            <a:xfrm>
              <a:off x="5136" y="2976"/>
              <a:ext cx="192" cy="216"/>
            </a:xfrm>
            <a:prstGeom prst="rect">
              <a:avLst/>
            </a:prstGeom>
            <a:ln>
              <a:noFill/>
            </a:ln>
            <a:extLst/>
          </p:spPr>
          <p:style>
            <a:lnRef idx="2">
              <a:schemeClr val="dk1"/>
            </a:lnRef>
            <a:fillRef idx="1">
              <a:schemeClr val="lt1"/>
            </a:fillRef>
            <a:effectRef idx="0">
              <a:schemeClr val="dk1"/>
            </a:effectRef>
            <a:fontRef idx="minor">
              <a:schemeClr val="dk1"/>
            </a:fontRef>
          </p:style>
          <p:txBody>
            <a:bodyPr wrap="none" fromWordArt="1">
              <a:prstTxWarp prst="textPlain">
                <a:avLst>
                  <a:gd name="adj" fmla="val 50000"/>
                </a:avLst>
              </a:prstTxWarp>
            </a:bodyPr>
            <a:lstStyle/>
            <a:p>
              <a:pPr algn="ctr"/>
              <a:r>
                <a:rPr lang="en-GB" sz="3600" kern="10">
                  <a:ln w="9525">
                    <a:solidFill>
                      <a:srgbClr val="000000"/>
                    </a:solidFill>
                    <a:round/>
                    <a:headEnd/>
                    <a:tailEnd/>
                  </a:ln>
                  <a:latin typeface="Arial Black"/>
                </a:rPr>
                <a:t>8</a:t>
              </a:r>
            </a:p>
          </p:txBody>
        </p:sp>
        <p:sp>
          <p:nvSpPr>
            <p:cNvPr id="15379" name="WordArt 19"/>
            <p:cNvSpPr>
              <a:spLocks noChangeArrowheads="1" noChangeShapeType="1" noTextEdit="1"/>
            </p:cNvSpPr>
            <p:nvPr/>
          </p:nvSpPr>
          <p:spPr bwMode="auto">
            <a:xfrm>
              <a:off x="5040" y="1920"/>
              <a:ext cx="288" cy="240"/>
            </a:xfrm>
            <a:prstGeom prst="rect">
              <a:avLst/>
            </a:prstGeom>
            <a:ln>
              <a:noFill/>
            </a:ln>
            <a:extLst/>
          </p:spPr>
          <p:style>
            <a:lnRef idx="2">
              <a:schemeClr val="dk1"/>
            </a:lnRef>
            <a:fillRef idx="1">
              <a:schemeClr val="lt1"/>
            </a:fillRef>
            <a:effectRef idx="0">
              <a:schemeClr val="dk1"/>
            </a:effectRef>
            <a:fontRef idx="minor">
              <a:schemeClr val="dk1"/>
            </a:fontRef>
          </p:style>
          <p:txBody>
            <a:bodyPr wrap="none" fromWordArt="1">
              <a:prstTxWarp prst="textPlain">
                <a:avLst>
                  <a:gd name="adj" fmla="val 50000"/>
                </a:avLst>
              </a:prstTxWarp>
            </a:bodyPr>
            <a:lstStyle/>
            <a:p>
              <a:pPr algn="ctr"/>
              <a:r>
                <a:rPr lang="en-GB" sz="3600" kern="10" dirty="0">
                  <a:ln w="9525">
                    <a:solidFill>
                      <a:srgbClr val="000000"/>
                    </a:solidFill>
                    <a:round/>
                    <a:headEnd/>
                    <a:tailEnd/>
                  </a:ln>
                  <a:latin typeface="Arial Black"/>
                </a:rPr>
                <a:t>18</a:t>
              </a:r>
            </a:p>
          </p:txBody>
        </p:sp>
      </p:grpSp>
      <p:grpSp>
        <p:nvGrpSpPr>
          <p:cNvPr id="15384" name="Group 24"/>
          <p:cNvGrpSpPr>
            <a:grpSpLocks/>
          </p:cNvGrpSpPr>
          <p:nvPr/>
        </p:nvGrpSpPr>
        <p:grpSpPr bwMode="auto">
          <a:xfrm>
            <a:off x="540068" y="4495804"/>
            <a:ext cx="9811226" cy="827088"/>
            <a:chOff x="288" y="3216"/>
            <a:chExt cx="5232" cy="521"/>
          </a:xfrm>
        </p:grpSpPr>
        <p:sp>
          <p:nvSpPr>
            <p:cNvPr id="15380" name="Text Box 20"/>
            <p:cNvSpPr txBox="1">
              <a:spLocks noChangeArrowheads="1"/>
            </p:cNvSpPr>
            <p:nvPr/>
          </p:nvSpPr>
          <p:spPr bwMode="auto">
            <a:xfrm>
              <a:off x="288" y="3504"/>
              <a:ext cx="5232" cy="233"/>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pPr>
              <a:r>
                <a:rPr lang="en-GB"/>
                <a:t>Each isotope has 8 protons – </a:t>
              </a:r>
              <a:r>
                <a:rPr lang="en-GB" i="1"/>
                <a:t>if it didn’t then it just wouldn’t be oxygen any more.</a:t>
              </a:r>
            </a:p>
          </p:txBody>
        </p:sp>
        <p:sp>
          <p:nvSpPr>
            <p:cNvPr id="15381" name="AutoShape 21"/>
            <p:cNvSpPr>
              <a:spLocks noChangeArrowheads="1"/>
            </p:cNvSpPr>
            <p:nvPr/>
          </p:nvSpPr>
          <p:spPr bwMode="auto">
            <a:xfrm>
              <a:off x="1248" y="3216"/>
              <a:ext cx="192" cy="288"/>
            </a:xfrm>
            <a:prstGeom prst="upArrow">
              <a:avLst>
                <a:gd name="adj1" fmla="val 50000"/>
                <a:gd name="adj2" fmla="val 37500"/>
              </a:avLst>
            </a:prstGeom>
            <a:ln/>
            <a:extLst/>
          </p:spPr>
          <p:style>
            <a:lnRef idx="2">
              <a:schemeClr val="dk1"/>
            </a:lnRef>
            <a:fillRef idx="1">
              <a:schemeClr val="lt1"/>
            </a:fillRef>
            <a:effectRef idx="0">
              <a:schemeClr val="dk1"/>
            </a:effectRef>
            <a:fontRef idx="minor">
              <a:schemeClr val="dk1"/>
            </a:fontRef>
          </p:style>
          <p:txBody>
            <a:bodyPr wrap="none" anchor="ctr"/>
            <a:lstStyle/>
            <a:p>
              <a:endParaRPr lang="en-GB"/>
            </a:p>
          </p:txBody>
        </p:sp>
        <p:sp>
          <p:nvSpPr>
            <p:cNvPr id="15382" name="AutoShape 22"/>
            <p:cNvSpPr>
              <a:spLocks noChangeArrowheads="1"/>
            </p:cNvSpPr>
            <p:nvPr/>
          </p:nvSpPr>
          <p:spPr bwMode="auto">
            <a:xfrm>
              <a:off x="5136" y="3216"/>
              <a:ext cx="192" cy="288"/>
            </a:xfrm>
            <a:prstGeom prst="upArrow">
              <a:avLst>
                <a:gd name="adj1" fmla="val 50000"/>
                <a:gd name="adj2" fmla="val 37500"/>
              </a:avLst>
            </a:prstGeom>
            <a:ln/>
            <a:extLst/>
          </p:spPr>
          <p:style>
            <a:lnRef idx="2">
              <a:schemeClr val="dk1"/>
            </a:lnRef>
            <a:fillRef idx="1">
              <a:schemeClr val="lt1"/>
            </a:fillRef>
            <a:effectRef idx="0">
              <a:schemeClr val="dk1"/>
            </a:effectRef>
            <a:fontRef idx="minor">
              <a:schemeClr val="dk1"/>
            </a:fontRef>
          </p:style>
          <p:txBody>
            <a:bodyPr wrap="none" anchor="ctr"/>
            <a:lstStyle/>
            <a:p>
              <a:endParaRPr lang="en-GB"/>
            </a:p>
          </p:txBody>
        </p:sp>
        <p:sp>
          <p:nvSpPr>
            <p:cNvPr id="15383" name="AutoShape 23"/>
            <p:cNvSpPr>
              <a:spLocks noChangeArrowheads="1"/>
            </p:cNvSpPr>
            <p:nvPr/>
          </p:nvSpPr>
          <p:spPr bwMode="auto">
            <a:xfrm>
              <a:off x="3216" y="3216"/>
              <a:ext cx="192" cy="288"/>
            </a:xfrm>
            <a:prstGeom prst="upArrow">
              <a:avLst>
                <a:gd name="adj1" fmla="val 50000"/>
                <a:gd name="adj2" fmla="val 37500"/>
              </a:avLst>
            </a:prstGeom>
            <a:ln/>
            <a:extLst/>
          </p:spPr>
          <p:style>
            <a:lnRef idx="2">
              <a:schemeClr val="dk1"/>
            </a:lnRef>
            <a:fillRef idx="1">
              <a:schemeClr val="lt1"/>
            </a:fillRef>
            <a:effectRef idx="0">
              <a:schemeClr val="dk1"/>
            </a:effectRef>
            <a:fontRef idx="minor">
              <a:schemeClr val="dk1"/>
            </a:fontRef>
          </p:style>
          <p:txBody>
            <a:bodyPr wrap="none" anchor="ctr"/>
            <a:lstStyle/>
            <a:p>
              <a:endParaRPr lang="en-GB"/>
            </a:p>
          </p:txBody>
        </p:sp>
      </p:grpSp>
      <p:grpSp>
        <p:nvGrpSpPr>
          <p:cNvPr id="15389" name="Group 29"/>
          <p:cNvGrpSpPr>
            <a:grpSpLocks/>
          </p:cNvGrpSpPr>
          <p:nvPr/>
        </p:nvGrpSpPr>
        <p:grpSpPr bwMode="auto">
          <a:xfrm>
            <a:off x="540068" y="1219200"/>
            <a:ext cx="9811226" cy="1143000"/>
            <a:chOff x="288" y="1152"/>
            <a:chExt cx="5232" cy="720"/>
          </a:xfrm>
        </p:grpSpPr>
        <p:sp>
          <p:nvSpPr>
            <p:cNvPr id="15385" name="Text Box 25"/>
            <p:cNvSpPr txBox="1">
              <a:spLocks noChangeArrowheads="1"/>
            </p:cNvSpPr>
            <p:nvPr/>
          </p:nvSpPr>
          <p:spPr bwMode="auto">
            <a:xfrm>
              <a:off x="288" y="1152"/>
              <a:ext cx="5232" cy="233"/>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p>
              <a:pPr>
                <a:spcBef>
                  <a:spcPct val="50000"/>
                </a:spcBef>
              </a:pPr>
              <a:r>
                <a:rPr lang="en-GB" i="1"/>
                <a:t>Notice that the mass number is different.  How many neutrons does each isotope have?</a:t>
              </a:r>
            </a:p>
          </p:txBody>
        </p:sp>
        <p:sp>
          <p:nvSpPr>
            <p:cNvPr id="15386" name="AutoShape 26"/>
            <p:cNvSpPr>
              <a:spLocks noChangeArrowheads="1"/>
            </p:cNvSpPr>
            <p:nvPr/>
          </p:nvSpPr>
          <p:spPr bwMode="auto">
            <a:xfrm>
              <a:off x="1248" y="1632"/>
              <a:ext cx="192" cy="240"/>
            </a:xfrm>
            <a:prstGeom prst="downArrow">
              <a:avLst>
                <a:gd name="adj1" fmla="val 50000"/>
                <a:gd name="adj2" fmla="val 31250"/>
              </a:avLst>
            </a:prstGeom>
            <a:ln/>
            <a:extLst/>
          </p:spPr>
          <p:style>
            <a:lnRef idx="2">
              <a:schemeClr val="dk1"/>
            </a:lnRef>
            <a:fillRef idx="1">
              <a:schemeClr val="lt1"/>
            </a:fillRef>
            <a:effectRef idx="0">
              <a:schemeClr val="dk1"/>
            </a:effectRef>
            <a:fontRef idx="minor">
              <a:schemeClr val="dk1"/>
            </a:fontRef>
          </p:style>
          <p:txBody>
            <a:bodyPr wrap="none" anchor="ctr"/>
            <a:lstStyle/>
            <a:p>
              <a:endParaRPr lang="en-GB"/>
            </a:p>
          </p:txBody>
        </p:sp>
        <p:sp>
          <p:nvSpPr>
            <p:cNvPr id="15387" name="AutoShape 27"/>
            <p:cNvSpPr>
              <a:spLocks noChangeArrowheads="1"/>
            </p:cNvSpPr>
            <p:nvPr/>
          </p:nvSpPr>
          <p:spPr bwMode="auto">
            <a:xfrm>
              <a:off x="3168" y="1632"/>
              <a:ext cx="192" cy="240"/>
            </a:xfrm>
            <a:prstGeom prst="downArrow">
              <a:avLst>
                <a:gd name="adj1" fmla="val 50000"/>
                <a:gd name="adj2" fmla="val 31250"/>
              </a:avLst>
            </a:prstGeom>
            <a:ln/>
            <a:extLst/>
          </p:spPr>
          <p:style>
            <a:lnRef idx="2">
              <a:schemeClr val="dk1"/>
            </a:lnRef>
            <a:fillRef idx="1">
              <a:schemeClr val="lt1"/>
            </a:fillRef>
            <a:effectRef idx="0">
              <a:schemeClr val="dk1"/>
            </a:effectRef>
            <a:fontRef idx="minor">
              <a:schemeClr val="dk1"/>
            </a:fontRef>
          </p:style>
          <p:txBody>
            <a:bodyPr wrap="none" anchor="ctr"/>
            <a:lstStyle/>
            <a:p>
              <a:endParaRPr lang="en-GB"/>
            </a:p>
          </p:txBody>
        </p:sp>
        <p:sp>
          <p:nvSpPr>
            <p:cNvPr id="15388" name="AutoShape 28"/>
            <p:cNvSpPr>
              <a:spLocks noChangeArrowheads="1"/>
            </p:cNvSpPr>
            <p:nvPr/>
          </p:nvSpPr>
          <p:spPr bwMode="auto">
            <a:xfrm>
              <a:off x="5088" y="1632"/>
              <a:ext cx="192" cy="240"/>
            </a:xfrm>
            <a:prstGeom prst="downArrow">
              <a:avLst>
                <a:gd name="adj1" fmla="val 50000"/>
                <a:gd name="adj2" fmla="val 31250"/>
              </a:avLst>
            </a:prstGeom>
            <a:ln/>
            <a:extLst/>
          </p:spPr>
          <p:style>
            <a:lnRef idx="2">
              <a:schemeClr val="dk1"/>
            </a:lnRef>
            <a:fillRef idx="1">
              <a:schemeClr val="lt1"/>
            </a:fillRef>
            <a:effectRef idx="0">
              <a:schemeClr val="dk1"/>
            </a:effectRef>
            <a:fontRef idx="minor">
              <a:schemeClr val="dk1"/>
            </a:fontRef>
          </p:style>
          <p:txBody>
            <a:bodyPr wrap="none" anchor="ctr"/>
            <a:lstStyle/>
            <a:p>
              <a:endParaRPr lang="en-GB"/>
            </a:p>
          </p:txBody>
        </p:sp>
      </p:grpSp>
      <p:sp>
        <p:nvSpPr>
          <p:cNvPr id="15392" name="Text Box 32"/>
          <p:cNvSpPr txBox="1">
            <a:spLocks noChangeArrowheads="1"/>
          </p:cNvSpPr>
          <p:nvPr/>
        </p:nvSpPr>
        <p:spPr bwMode="auto">
          <a:xfrm>
            <a:off x="270034" y="5791201"/>
            <a:ext cx="10261283" cy="646331"/>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p>
            <a:pPr>
              <a:spcBef>
                <a:spcPct val="50000"/>
              </a:spcBef>
            </a:pPr>
            <a:r>
              <a:rPr lang="en-GB" i="1"/>
              <a:t>A “radioisotope” is simply an isotope that is radioactive – e.g. carbon 14, which is used in carbon dating.</a:t>
            </a:r>
          </a:p>
        </p:txBody>
      </p:sp>
    </p:spTree>
    <p:extLst>
      <p:ext uri="{BB962C8B-B14F-4D97-AF65-F5344CB8AC3E}">
        <p14:creationId xmlns:p14="http://schemas.microsoft.com/office/powerpoint/2010/main" val="3317224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ipe(left)">
                                      <p:cBhvr>
                                        <p:cTn id="7" dur="500"/>
                                        <p:tgtEl>
                                          <p:spTgt spid="15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5369"/>
                                        </p:tgtEl>
                                        <p:attrNameLst>
                                          <p:attrName>style.visibility</p:attrName>
                                        </p:attrNameLst>
                                      </p:cBhvr>
                                      <p:to>
                                        <p:strVal val="visible"/>
                                      </p:to>
                                    </p:set>
                                    <p:animEffect transition="in" filter="wipe(up)">
                                      <p:cBhvr>
                                        <p:cTn id="12" dur="500"/>
                                        <p:tgtEl>
                                          <p:spTgt spid="153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5390"/>
                                        </p:tgtEl>
                                        <p:attrNameLst>
                                          <p:attrName>style.visibility</p:attrName>
                                        </p:attrNameLst>
                                      </p:cBhvr>
                                      <p:to>
                                        <p:strVal val="visible"/>
                                      </p:to>
                                    </p:set>
                                    <p:animEffect transition="in" filter="wipe(up)">
                                      <p:cBhvr>
                                        <p:cTn id="17" dur="500"/>
                                        <p:tgtEl>
                                          <p:spTgt spid="153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5391"/>
                                        </p:tgtEl>
                                        <p:attrNameLst>
                                          <p:attrName>style.visibility</p:attrName>
                                        </p:attrNameLst>
                                      </p:cBhvr>
                                      <p:to>
                                        <p:strVal val="visible"/>
                                      </p:to>
                                    </p:set>
                                    <p:animEffect transition="in" filter="wipe(up)">
                                      <p:cBhvr>
                                        <p:cTn id="22" dur="500"/>
                                        <p:tgtEl>
                                          <p:spTgt spid="153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5384"/>
                                        </p:tgtEl>
                                        <p:attrNameLst>
                                          <p:attrName>style.visibility</p:attrName>
                                        </p:attrNameLst>
                                      </p:cBhvr>
                                      <p:to>
                                        <p:strVal val="visible"/>
                                      </p:to>
                                    </p:set>
                                    <p:animEffect transition="in" filter="wipe(down)">
                                      <p:cBhvr>
                                        <p:cTn id="27" dur="500"/>
                                        <p:tgtEl>
                                          <p:spTgt spid="1538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5389"/>
                                        </p:tgtEl>
                                        <p:attrNameLst>
                                          <p:attrName>style.visibility</p:attrName>
                                        </p:attrNameLst>
                                      </p:cBhvr>
                                      <p:to>
                                        <p:strVal val="visible"/>
                                      </p:to>
                                    </p:set>
                                    <p:animEffect transition="in" filter="wipe(up)">
                                      <p:cBhvr>
                                        <p:cTn id="32" dur="500"/>
                                        <p:tgtEl>
                                          <p:spTgt spid="1538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392"/>
                                        </p:tgtEl>
                                        <p:attrNameLst>
                                          <p:attrName>style.visibility</p:attrName>
                                        </p:attrNameLst>
                                      </p:cBhvr>
                                      <p:to>
                                        <p:strVal val="visible"/>
                                      </p:to>
                                    </p:set>
                                    <p:animEffect transition="in" filter="wipe(left)">
                                      <p:cBhvr>
                                        <p:cTn id="37" dur="500"/>
                                        <p:tgtEl>
                                          <p:spTgt spid="15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autoUpdateAnimBg="0"/>
      <p:bldP spid="15392"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3" name="Rectangle 5"/>
          <p:cNvSpPr>
            <a:spLocks noGrp="1" noChangeArrowheads="1"/>
          </p:cNvSpPr>
          <p:nvPr>
            <p:ph type="ctrTitle"/>
          </p:nvPr>
        </p:nvSpPr>
        <p:spPr bwMode="auto">
          <a:xfrm>
            <a:off x="3654832" y="6810375"/>
            <a:ext cx="2465933" cy="1905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0000"/>
          </a:bodyPr>
          <a:lstStyle/>
          <a:p>
            <a:r>
              <a:rPr lang="en-GB" sz="700">
                <a:solidFill>
                  <a:srgbClr val="3333CC"/>
                </a:solidFill>
              </a:rPr>
              <a:t>Isotopes</a:t>
            </a:r>
          </a:p>
        </p:txBody>
      </p:sp>
    </p:spTree>
    <p:controls>
      <mc:AlternateContent xmlns:mc="http://schemas.openxmlformats.org/markup-compatibility/2006">
        <mc:Choice xmlns:v="urn:schemas-microsoft-com:vml" Requires="v">
          <p:control spid="24581" name="ShockwaveFlash1" r:id="rId2" imgW="8062920" imgH="5251320"/>
        </mc:Choice>
        <mc:Fallback>
          <p:control name="ShockwaveFlash1" r:id="rId2" imgW="8062920" imgH="5251320">
            <p:pic>
              <p:nvPicPr>
                <p:cNvPr id="2" name="ShockwaveFlash1"/>
                <p:cNvPicPr preferRelativeResize="0">
                  <a:picLocks noChangeArrowheads="1" noChangeShapeType="1"/>
                </p:cNvPicPr>
                <p:nvPr/>
              </p:nvPicPr>
              <p:blipFill>
                <a:blip r:embed="rId4"/>
                <a:srcRect/>
                <a:stretch>
                  <a:fillRect/>
                </a:stretch>
              </p:blipFill>
              <p:spPr bwMode="auto">
                <a:xfrm>
                  <a:off x="603250" y="876300"/>
                  <a:ext cx="9525000" cy="52514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159840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Date Placeholder 2"/>
          <p:cNvSpPr>
            <a:spLocks noGrp="1"/>
          </p:cNvSpPr>
          <p:nvPr>
            <p:ph type="dt" sz="half" idx="10"/>
          </p:nvPr>
        </p:nvSpPr>
        <p:spPr/>
        <p:txBody>
          <a:bodyPr/>
          <a:lstStyle/>
          <a:p>
            <a:fld id="{70E39496-19E0-4437-BF63-5162AB5AB87F}" type="datetime1">
              <a:rPr lang="en-GB"/>
              <a:pPr/>
              <a:t>10/04/2014</a:t>
            </a:fld>
            <a:endParaRPr lang="en-GB"/>
          </a:p>
        </p:txBody>
      </p:sp>
      <p:sp>
        <p:nvSpPr>
          <p:cNvPr id="8194" name="Rectangle 2"/>
          <p:cNvSpPr>
            <a:spLocks noGrp="1" noChangeArrowheads="1"/>
          </p:cNvSpPr>
          <p:nvPr>
            <p:ph type="title"/>
          </p:nvPr>
        </p:nvSpPr>
        <p:spPr>
          <a:xfrm>
            <a:off x="0" y="1"/>
            <a:ext cx="10801350" cy="612775"/>
          </a:xfrm>
        </p:spPr>
        <p:txBody>
          <a:bodyPr>
            <a:normAutofit fontScale="90000"/>
          </a:bodyPr>
          <a:lstStyle/>
          <a:p>
            <a:pPr algn="l"/>
            <a:r>
              <a:rPr lang="en-GB" u="sng" dirty="0"/>
              <a:t>Types of </a:t>
            </a:r>
            <a:r>
              <a:rPr lang="en-GB" u="sng" dirty="0" smtClean="0"/>
              <a:t>radiation summary</a:t>
            </a:r>
            <a:endParaRPr lang="en-GB" u="sng" dirty="0"/>
          </a:p>
        </p:txBody>
      </p:sp>
      <p:sp>
        <p:nvSpPr>
          <p:cNvPr id="8203" name="Text Box 11"/>
          <p:cNvSpPr txBox="1">
            <a:spLocks noChangeArrowheads="1"/>
          </p:cNvSpPr>
          <p:nvPr/>
        </p:nvSpPr>
        <p:spPr bwMode="auto">
          <a:xfrm>
            <a:off x="4804351" y="981076"/>
            <a:ext cx="5997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dirty="0"/>
              <a:t>1)  Alpha (</a:t>
            </a:r>
            <a:r>
              <a:rPr lang="en-GB" sz="2000" dirty="0">
                <a:sym typeface="Symbol" pitchFamily="18" charset="2"/>
              </a:rPr>
              <a:t>) </a:t>
            </a:r>
            <a:r>
              <a:rPr lang="en-GB" sz="2000" dirty="0"/>
              <a:t>– an atom decays into a new atom and emits an alpha particle (2 protons and 2 ______ – the nucleus of a ______ atom)</a:t>
            </a:r>
          </a:p>
        </p:txBody>
      </p:sp>
      <p:sp>
        <p:nvSpPr>
          <p:cNvPr id="8204" name="Text Box 12"/>
          <p:cNvSpPr txBox="1">
            <a:spLocks noChangeArrowheads="1"/>
          </p:cNvSpPr>
          <p:nvPr/>
        </p:nvSpPr>
        <p:spPr bwMode="auto">
          <a:xfrm>
            <a:off x="4804351" y="2636839"/>
            <a:ext cx="5997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dirty="0"/>
              <a:t>2)  Beta (</a:t>
            </a:r>
            <a:r>
              <a:rPr lang="en-GB" sz="2000" dirty="0">
                <a:sym typeface="Symbol" pitchFamily="18" charset="2"/>
              </a:rPr>
              <a:t>)</a:t>
            </a:r>
            <a:r>
              <a:rPr lang="en-GB" sz="2000" dirty="0"/>
              <a:t> – an atom decays into a new atom by changing a neutron into a _______ and electron.  The fast moving, high energy electron is called a _____ particle.</a:t>
            </a:r>
          </a:p>
        </p:txBody>
      </p:sp>
      <p:sp>
        <p:nvSpPr>
          <p:cNvPr id="8205" name="Text Box 13"/>
          <p:cNvSpPr txBox="1">
            <a:spLocks noChangeArrowheads="1"/>
          </p:cNvSpPr>
          <p:nvPr/>
        </p:nvSpPr>
        <p:spPr bwMode="auto">
          <a:xfrm>
            <a:off x="4804351" y="4437064"/>
            <a:ext cx="5997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dirty="0"/>
              <a:t>3)  Gamma – after </a:t>
            </a:r>
            <a:r>
              <a:rPr lang="en-GB" sz="2000" dirty="0">
                <a:sym typeface="Symbol" pitchFamily="18" charset="2"/>
              </a:rPr>
              <a:t> or  decay surplus ______ is sometimes emitted.  This is called gamma radiation and has a very high ______ with short wavelength.  The atom is not changed.</a:t>
            </a:r>
          </a:p>
        </p:txBody>
      </p:sp>
      <p:grpSp>
        <p:nvGrpSpPr>
          <p:cNvPr id="8206" name="Group 14"/>
          <p:cNvGrpSpPr>
            <a:grpSpLocks/>
          </p:cNvGrpSpPr>
          <p:nvPr/>
        </p:nvGrpSpPr>
        <p:grpSpPr bwMode="auto">
          <a:xfrm>
            <a:off x="0" y="811213"/>
            <a:ext cx="1209527" cy="1084262"/>
            <a:chOff x="1728" y="1680"/>
            <a:chExt cx="816" cy="864"/>
          </a:xfrm>
        </p:grpSpPr>
        <p:sp>
          <p:nvSpPr>
            <p:cNvPr id="8207" name="Oval 15"/>
            <p:cNvSpPr>
              <a:spLocks noChangeArrowheads="1"/>
            </p:cNvSpPr>
            <p:nvPr/>
          </p:nvSpPr>
          <p:spPr bwMode="auto">
            <a:xfrm>
              <a:off x="1872" y="1776"/>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08" name="Oval 16"/>
            <p:cNvSpPr>
              <a:spLocks noChangeArrowheads="1"/>
            </p:cNvSpPr>
            <p:nvPr/>
          </p:nvSpPr>
          <p:spPr bwMode="auto">
            <a:xfrm>
              <a:off x="1824" y="1968"/>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09" name="Oval 17"/>
            <p:cNvSpPr>
              <a:spLocks noChangeArrowheads="1"/>
            </p:cNvSpPr>
            <p:nvPr/>
          </p:nvSpPr>
          <p:spPr bwMode="auto">
            <a:xfrm>
              <a:off x="1968" y="2016"/>
              <a:ext cx="240" cy="24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10" name="Oval 18"/>
            <p:cNvSpPr>
              <a:spLocks noChangeArrowheads="1"/>
            </p:cNvSpPr>
            <p:nvPr/>
          </p:nvSpPr>
          <p:spPr bwMode="auto">
            <a:xfrm>
              <a:off x="2016" y="1920"/>
              <a:ext cx="240" cy="24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11" name="Oval 19"/>
            <p:cNvSpPr>
              <a:spLocks noChangeArrowheads="1"/>
            </p:cNvSpPr>
            <p:nvPr/>
          </p:nvSpPr>
          <p:spPr bwMode="auto">
            <a:xfrm>
              <a:off x="1920" y="2160"/>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12" name="Oval 20"/>
            <p:cNvSpPr>
              <a:spLocks noChangeArrowheads="1"/>
            </p:cNvSpPr>
            <p:nvPr/>
          </p:nvSpPr>
          <p:spPr bwMode="auto">
            <a:xfrm>
              <a:off x="1728" y="1872"/>
              <a:ext cx="240" cy="24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13" name="Oval 21"/>
            <p:cNvSpPr>
              <a:spLocks noChangeArrowheads="1"/>
            </p:cNvSpPr>
            <p:nvPr/>
          </p:nvSpPr>
          <p:spPr bwMode="auto">
            <a:xfrm>
              <a:off x="1776" y="2160"/>
              <a:ext cx="240" cy="24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14" name="Oval 22"/>
            <p:cNvSpPr>
              <a:spLocks noChangeArrowheads="1"/>
            </p:cNvSpPr>
            <p:nvPr/>
          </p:nvSpPr>
          <p:spPr bwMode="auto">
            <a:xfrm>
              <a:off x="2112" y="2064"/>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15" name="Oval 23"/>
            <p:cNvSpPr>
              <a:spLocks noChangeArrowheads="1"/>
            </p:cNvSpPr>
            <p:nvPr/>
          </p:nvSpPr>
          <p:spPr bwMode="auto">
            <a:xfrm>
              <a:off x="2160" y="2256"/>
              <a:ext cx="240" cy="24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16" name="Oval 24"/>
            <p:cNvSpPr>
              <a:spLocks noChangeArrowheads="1"/>
            </p:cNvSpPr>
            <p:nvPr/>
          </p:nvSpPr>
          <p:spPr bwMode="auto">
            <a:xfrm>
              <a:off x="2304" y="2160"/>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17" name="Oval 25"/>
            <p:cNvSpPr>
              <a:spLocks noChangeArrowheads="1"/>
            </p:cNvSpPr>
            <p:nvPr/>
          </p:nvSpPr>
          <p:spPr bwMode="auto">
            <a:xfrm>
              <a:off x="2112" y="1824"/>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18" name="Oval 26"/>
            <p:cNvSpPr>
              <a:spLocks noChangeArrowheads="1"/>
            </p:cNvSpPr>
            <p:nvPr/>
          </p:nvSpPr>
          <p:spPr bwMode="auto">
            <a:xfrm>
              <a:off x="2256" y="2016"/>
              <a:ext cx="240" cy="24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19" name="Oval 27"/>
            <p:cNvSpPr>
              <a:spLocks noChangeArrowheads="1"/>
            </p:cNvSpPr>
            <p:nvPr/>
          </p:nvSpPr>
          <p:spPr bwMode="auto">
            <a:xfrm>
              <a:off x="2016" y="2256"/>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20" name="Oval 28"/>
            <p:cNvSpPr>
              <a:spLocks noChangeArrowheads="1"/>
            </p:cNvSpPr>
            <p:nvPr/>
          </p:nvSpPr>
          <p:spPr bwMode="auto">
            <a:xfrm>
              <a:off x="2256" y="1824"/>
              <a:ext cx="240" cy="24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21" name="Oval 29"/>
            <p:cNvSpPr>
              <a:spLocks noChangeArrowheads="1"/>
            </p:cNvSpPr>
            <p:nvPr/>
          </p:nvSpPr>
          <p:spPr bwMode="auto">
            <a:xfrm>
              <a:off x="2064" y="1680"/>
              <a:ext cx="240" cy="24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22" name="Oval 30"/>
            <p:cNvSpPr>
              <a:spLocks noChangeArrowheads="1"/>
            </p:cNvSpPr>
            <p:nvPr/>
          </p:nvSpPr>
          <p:spPr bwMode="auto">
            <a:xfrm>
              <a:off x="1872" y="2304"/>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8240" name="Group 48"/>
          <p:cNvGrpSpPr>
            <a:grpSpLocks/>
          </p:cNvGrpSpPr>
          <p:nvPr/>
        </p:nvGrpSpPr>
        <p:grpSpPr bwMode="auto">
          <a:xfrm>
            <a:off x="1858358" y="811214"/>
            <a:ext cx="1067008" cy="1023937"/>
            <a:chOff x="1149" y="799"/>
            <a:chExt cx="569" cy="645"/>
          </a:xfrm>
        </p:grpSpPr>
        <p:sp>
          <p:nvSpPr>
            <p:cNvPr id="8224" name="Oval 32"/>
            <p:cNvSpPr>
              <a:spLocks noChangeArrowheads="1"/>
            </p:cNvSpPr>
            <p:nvPr/>
          </p:nvSpPr>
          <p:spPr bwMode="auto">
            <a:xfrm>
              <a:off x="1225" y="875"/>
              <a:ext cx="190" cy="19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25" name="Oval 33"/>
            <p:cNvSpPr>
              <a:spLocks noChangeArrowheads="1"/>
            </p:cNvSpPr>
            <p:nvPr/>
          </p:nvSpPr>
          <p:spPr bwMode="auto">
            <a:xfrm>
              <a:off x="1187" y="1027"/>
              <a:ext cx="190" cy="189"/>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26" name="Oval 34"/>
            <p:cNvSpPr>
              <a:spLocks noChangeArrowheads="1"/>
            </p:cNvSpPr>
            <p:nvPr/>
          </p:nvSpPr>
          <p:spPr bwMode="auto">
            <a:xfrm>
              <a:off x="1301" y="1065"/>
              <a:ext cx="189" cy="189"/>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27" name="Oval 35"/>
            <p:cNvSpPr>
              <a:spLocks noChangeArrowheads="1"/>
            </p:cNvSpPr>
            <p:nvPr/>
          </p:nvSpPr>
          <p:spPr bwMode="auto">
            <a:xfrm>
              <a:off x="1339" y="989"/>
              <a:ext cx="189" cy="189"/>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28" name="Oval 36"/>
            <p:cNvSpPr>
              <a:spLocks noChangeArrowheads="1"/>
            </p:cNvSpPr>
            <p:nvPr/>
          </p:nvSpPr>
          <p:spPr bwMode="auto">
            <a:xfrm>
              <a:off x="1263" y="1178"/>
              <a:ext cx="189" cy="19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30" name="Oval 38"/>
            <p:cNvSpPr>
              <a:spLocks noChangeArrowheads="1"/>
            </p:cNvSpPr>
            <p:nvPr/>
          </p:nvSpPr>
          <p:spPr bwMode="auto">
            <a:xfrm>
              <a:off x="1149" y="1178"/>
              <a:ext cx="190" cy="19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31" name="Oval 39"/>
            <p:cNvSpPr>
              <a:spLocks noChangeArrowheads="1"/>
            </p:cNvSpPr>
            <p:nvPr/>
          </p:nvSpPr>
          <p:spPr bwMode="auto">
            <a:xfrm>
              <a:off x="1415" y="1103"/>
              <a:ext cx="189" cy="189"/>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32" name="Oval 40"/>
            <p:cNvSpPr>
              <a:spLocks noChangeArrowheads="1"/>
            </p:cNvSpPr>
            <p:nvPr/>
          </p:nvSpPr>
          <p:spPr bwMode="auto">
            <a:xfrm>
              <a:off x="1452" y="1254"/>
              <a:ext cx="190" cy="19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34" name="Oval 42"/>
            <p:cNvSpPr>
              <a:spLocks noChangeArrowheads="1"/>
            </p:cNvSpPr>
            <p:nvPr/>
          </p:nvSpPr>
          <p:spPr bwMode="auto">
            <a:xfrm>
              <a:off x="1415" y="913"/>
              <a:ext cx="189" cy="19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35" name="Oval 43"/>
            <p:cNvSpPr>
              <a:spLocks noChangeArrowheads="1"/>
            </p:cNvSpPr>
            <p:nvPr/>
          </p:nvSpPr>
          <p:spPr bwMode="auto">
            <a:xfrm>
              <a:off x="1528" y="1065"/>
              <a:ext cx="190" cy="189"/>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36" name="Oval 44"/>
            <p:cNvSpPr>
              <a:spLocks noChangeArrowheads="1"/>
            </p:cNvSpPr>
            <p:nvPr/>
          </p:nvSpPr>
          <p:spPr bwMode="auto">
            <a:xfrm>
              <a:off x="1339" y="1254"/>
              <a:ext cx="189" cy="19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38" name="Oval 46"/>
            <p:cNvSpPr>
              <a:spLocks noChangeArrowheads="1"/>
            </p:cNvSpPr>
            <p:nvPr/>
          </p:nvSpPr>
          <p:spPr bwMode="auto">
            <a:xfrm>
              <a:off x="1377" y="799"/>
              <a:ext cx="189" cy="19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8258" name="Group 66"/>
          <p:cNvGrpSpPr>
            <a:grpSpLocks/>
          </p:cNvGrpSpPr>
          <p:nvPr/>
        </p:nvGrpSpPr>
        <p:grpSpPr bwMode="auto">
          <a:xfrm>
            <a:off x="3574198" y="1243014"/>
            <a:ext cx="710714" cy="492125"/>
            <a:chOff x="1875" y="1133"/>
            <a:chExt cx="379" cy="310"/>
          </a:xfrm>
        </p:grpSpPr>
        <p:sp>
          <p:nvSpPr>
            <p:cNvPr id="8248" name="Oval 56"/>
            <p:cNvSpPr>
              <a:spLocks noChangeArrowheads="1"/>
            </p:cNvSpPr>
            <p:nvPr/>
          </p:nvSpPr>
          <p:spPr bwMode="auto">
            <a:xfrm>
              <a:off x="1875" y="1133"/>
              <a:ext cx="190" cy="19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50" name="Oval 58"/>
            <p:cNvSpPr>
              <a:spLocks noChangeArrowheads="1"/>
            </p:cNvSpPr>
            <p:nvPr/>
          </p:nvSpPr>
          <p:spPr bwMode="auto">
            <a:xfrm>
              <a:off x="2064" y="1253"/>
              <a:ext cx="190" cy="19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54" name="Oval 62"/>
            <p:cNvSpPr>
              <a:spLocks noChangeArrowheads="1"/>
            </p:cNvSpPr>
            <p:nvPr/>
          </p:nvSpPr>
          <p:spPr bwMode="auto">
            <a:xfrm>
              <a:off x="2018" y="1162"/>
              <a:ext cx="189" cy="19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57" name="Oval 65"/>
            <p:cNvSpPr>
              <a:spLocks noChangeArrowheads="1"/>
            </p:cNvSpPr>
            <p:nvPr/>
          </p:nvSpPr>
          <p:spPr bwMode="auto">
            <a:xfrm>
              <a:off x="1951" y="1247"/>
              <a:ext cx="190" cy="19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8259" name="Group 67"/>
          <p:cNvGrpSpPr>
            <a:grpSpLocks/>
          </p:cNvGrpSpPr>
          <p:nvPr/>
        </p:nvGrpSpPr>
        <p:grpSpPr bwMode="auto">
          <a:xfrm>
            <a:off x="0" y="2949576"/>
            <a:ext cx="1209527" cy="1084263"/>
            <a:chOff x="1728" y="1680"/>
            <a:chExt cx="816" cy="864"/>
          </a:xfrm>
        </p:grpSpPr>
        <p:sp>
          <p:nvSpPr>
            <p:cNvPr id="8260" name="Oval 68"/>
            <p:cNvSpPr>
              <a:spLocks noChangeArrowheads="1"/>
            </p:cNvSpPr>
            <p:nvPr/>
          </p:nvSpPr>
          <p:spPr bwMode="auto">
            <a:xfrm>
              <a:off x="1872" y="1776"/>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61" name="Oval 69"/>
            <p:cNvSpPr>
              <a:spLocks noChangeArrowheads="1"/>
            </p:cNvSpPr>
            <p:nvPr/>
          </p:nvSpPr>
          <p:spPr bwMode="auto">
            <a:xfrm>
              <a:off x="1824" y="1968"/>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62" name="Oval 70"/>
            <p:cNvSpPr>
              <a:spLocks noChangeArrowheads="1"/>
            </p:cNvSpPr>
            <p:nvPr/>
          </p:nvSpPr>
          <p:spPr bwMode="auto">
            <a:xfrm>
              <a:off x="1968" y="2016"/>
              <a:ext cx="240" cy="24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63" name="Oval 71"/>
            <p:cNvSpPr>
              <a:spLocks noChangeArrowheads="1"/>
            </p:cNvSpPr>
            <p:nvPr/>
          </p:nvSpPr>
          <p:spPr bwMode="auto">
            <a:xfrm>
              <a:off x="2016" y="1920"/>
              <a:ext cx="240" cy="24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64" name="Oval 72"/>
            <p:cNvSpPr>
              <a:spLocks noChangeArrowheads="1"/>
            </p:cNvSpPr>
            <p:nvPr/>
          </p:nvSpPr>
          <p:spPr bwMode="auto">
            <a:xfrm>
              <a:off x="1920" y="2160"/>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65" name="Oval 73"/>
            <p:cNvSpPr>
              <a:spLocks noChangeArrowheads="1"/>
            </p:cNvSpPr>
            <p:nvPr/>
          </p:nvSpPr>
          <p:spPr bwMode="auto">
            <a:xfrm>
              <a:off x="1728" y="1872"/>
              <a:ext cx="240" cy="24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66" name="Oval 74"/>
            <p:cNvSpPr>
              <a:spLocks noChangeArrowheads="1"/>
            </p:cNvSpPr>
            <p:nvPr/>
          </p:nvSpPr>
          <p:spPr bwMode="auto">
            <a:xfrm>
              <a:off x="1776" y="2160"/>
              <a:ext cx="240" cy="24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67" name="Oval 75"/>
            <p:cNvSpPr>
              <a:spLocks noChangeArrowheads="1"/>
            </p:cNvSpPr>
            <p:nvPr/>
          </p:nvSpPr>
          <p:spPr bwMode="auto">
            <a:xfrm>
              <a:off x="2112" y="2064"/>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68" name="Oval 76"/>
            <p:cNvSpPr>
              <a:spLocks noChangeArrowheads="1"/>
            </p:cNvSpPr>
            <p:nvPr/>
          </p:nvSpPr>
          <p:spPr bwMode="auto">
            <a:xfrm>
              <a:off x="2160" y="2256"/>
              <a:ext cx="240" cy="24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69" name="Oval 77"/>
            <p:cNvSpPr>
              <a:spLocks noChangeArrowheads="1"/>
            </p:cNvSpPr>
            <p:nvPr/>
          </p:nvSpPr>
          <p:spPr bwMode="auto">
            <a:xfrm>
              <a:off x="2304" y="2160"/>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70" name="Oval 78"/>
            <p:cNvSpPr>
              <a:spLocks noChangeArrowheads="1"/>
            </p:cNvSpPr>
            <p:nvPr/>
          </p:nvSpPr>
          <p:spPr bwMode="auto">
            <a:xfrm>
              <a:off x="2112" y="1824"/>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71" name="Oval 79"/>
            <p:cNvSpPr>
              <a:spLocks noChangeArrowheads="1"/>
            </p:cNvSpPr>
            <p:nvPr/>
          </p:nvSpPr>
          <p:spPr bwMode="auto">
            <a:xfrm>
              <a:off x="2256" y="2016"/>
              <a:ext cx="240" cy="24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72" name="Oval 80"/>
            <p:cNvSpPr>
              <a:spLocks noChangeArrowheads="1"/>
            </p:cNvSpPr>
            <p:nvPr/>
          </p:nvSpPr>
          <p:spPr bwMode="auto">
            <a:xfrm>
              <a:off x="2016" y="2256"/>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73" name="Oval 81"/>
            <p:cNvSpPr>
              <a:spLocks noChangeArrowheads="1"/>
            </p:cNvSpPr>
            <p:nvPr/>
          </p:nvSpPr>
          <p:spPr bwMode="auto">
            <a:xfrm>
              <a:off x="2256" y="1824"/>
              <a:ext cx="240" cy="24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74" name="Oval 82"/>
            <p:cNvSpPr>
              <a:spLocks noChangeArrowheads="1"/>
            </p:cNvSpPr>
            <p:nvPr/>
          </p:nvSpPr>
          <p:spPr bwMode="auto">
            <a:xfrm>
              <a:off x="2064" y="1680"/>
              <a:ext cx="240" cy="24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75" name="Oval 83"/>
            <p:cNvSpPr>
              <a:spLocks noChangeArrowheads="1"/>
            </p:cNvSpPr>
            <p:nvPr/>
          </p:nvSpPr>
          <p:spPr bwMode="auto">
            <a:xfrm>
              <a:off x="1872" y="2304"/>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8293" name="Group 101"/>
          <p:cNvGrpSpPr>
            <a:grpSpLocks/>
          </p:cNvGrpSpPr>
          <p:nvPr/>
        </p:nvGrpSpPr>
        <p:grpSpPr bwMode="auto">
          <a:xfrm>
            <a:off x="1957745" y="2949576"/>
            <a:ext cx="1209527" cy="1084263"/>
            <a:chOff x="1202" y="2024"/>
            <a:chExt cx="645" cy="683"/>
          </a:xfrm>
        </p:grpSpPr>
        <p:sp>
          <p:nvSpPr>
            <p:cNvPr id="8277" name="Oval 85"/>
            <p:cNvSpPr>
              <a:spLocks noChangeArrowheads="1"/>
            </p:cNvSpPr>
            <p:nvPr/>
          </p:nvSpPr>
          <p:spPr bwMode="auto">
            <a:xfrm>
              <a:off x="1316" y="2100"/>
              <a:ext cx="190" cy="19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78" name="Oval 86"/>
            <p:cNvSpPr>
              <a:spLocks noChangeArrowheads="1"/>
            </p:cNvSpPr>
            <p:nvPr/>
          </p:nvSpPr>
          <p:spPr bwMode="auto">
            <a:xfrm>
              <a:off x="1278" y="2252"/>
              <a:ext cx="190" cy="189"/>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79" name="Oval 87"/>
            <p:cNvSpPr>
              <a:spLocks noChangeArrowheads="1"/>
            </p:cNvSpPr>
            <p:nvPr/>
          </p:nvSpPr>
          <p:spPr bwMode="auto">
            <a:xfrm>
              <a:off x="1392" y="2290"/>
              <a:ext cx="189" cy="189"/>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80" name="Oval 88"/>
            <p:cNvSpPr>
              <a:spLocks noChangeArrowheads="1"/>
            </p:cNvSpPr>
            <p:nvPr/>
          </p:nvSpPr>
          <p:spPr bwMode="auto">
            <a:xfrm>
              <a:off x="1430" y="2214"/>
              <a:ext cx="189" cy="189"/>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81" name="Oval 89"/>
            <p:cNvSpPr>
              <a:spLocks noChangeArrowheads="1"/>
            </p:cNvSpPr>
            <p:nvPr/>
          </p:nvSpPr>
          <p:spPr bwMode="auto">
            <a:xfrm>
              <a:off x="1354" y="2403"/>
              <a:ext cx="189" cy="19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82" name="Oval 90"/>
            <p:cNvSpPr>
              <a:spLocks noChangeArrowheads="1"/>
            </p:cNvSpPr>
            <p:nvPr/>
          </p:nvSpPr>
          <p:spPr bwMode="auto">
            <a:xfrm>
              <a:off x="1202" y="2176"/>
              <a:ext cx="190" cy="19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83" name="Oval 91"/>
            <p:cNvSpPr>
              <a:spLocks noChangeArrowheads="1"/>
            </p:cNvSpPr>
            <p:nvPr/>
          </p:nvSpPr>
          <p:spPr bwMode="auto">
            <a:xfrm>
              <a:off x="1240" y="2403"/>
              <a:ext cx="190" cy="19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84" name="Oval 92"/>
            <p:cNvSpPr>
              <a:spLocks noChangeArrowheads="1"/>
            </p:cNvSpPr>
            <p:nvPr/>
          </p:nvSpPr>
          <p:spPr bwMode="auto">
            <a:xfrm>
              <a:off x="1506" y="2328"/>
              <a:ext cx="189" cy="189"/>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85" name="Oval 93"/>
            <p:cNvSpPr>
              <a:spLocks noChangeArrowheads="1"/>
            </p:cNvSpPr>
            <p:nvPr/>
          </p:nvSpPr>
          <p:spPr bwMode="auto">
            <a:xfrm>
              <a:off x="1543" y="2479"/>
              <a:ext cx="190" cy="19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86" name="Oval 94"/>
            <p:cNvSpPr>
              <a:spLocks noChangeArrowheads="1"/>
            </p:cNvSpPr>
            <p:nvPr/>
          </p:nvSpPr>
          <p:spPr bwMode="auto">
            <a:xfrm>
              <a:off x="1657" y="2403"/>
              <a:ext cx="190" cy="19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87" name="Oval 95"/>
            <p:cNvSpPr>
              <a:spLocks noChangeArrowheads="1"/>
            </p:cNvSpPr>
            <p:nvPr/>
          </p:nvSpPr>
          <p:spPr bwMode="auto">
            <a:xfrm>
              <a:off x="1506" y="2138"/>
              <a:ext cx="189" cy="19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88" name="Oval 96"/>
            <p:cNvSpPr>
              <a:spLocks noChangeArrowheads="1"/>
            </p:cNvSpPr>
            <p:nvPr/>
          </p:nvSpPr>
          <p:spPr bwMode="auto">
            <a:xfrm>
              <a:off x="1619" y="2290"/>
              <a:ext cx="190" cy="189"/>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89" name="Oval 97"/>
            <p:cNvSpPr>
              <a:spLocks noChangeArrowheads="1"/>
            </p:cNvSpPr>
            <p:nvPr/>
          </p:nvSpPr>
          <p:spPr bwMode="auto">
            <a:xfrm>
              <a:off x="1430" y="2479"/>
              <a:ext cx="189" cy="19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90" name="Oval 98"/>
            <p:cNvSpPr>
              <a:spLocks noChangeArrowheads="1"/>
            </p:cNvSpPr>
            <p:nvPr/>
          </p:nvSpPr>
          <p:spPr bwMode="auto">
            <a:xfrm>
              <a:off x="1619" y="2138"/>
              <a:ext cx="190" cy="19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91" name="Oval 99"/>
            <p:cNvSpPr>
              <a:spLocks noChangeArrowheads="1"/>
            </p:cNvSpPr>
            <p:nvPr/>
          </p:nvSpPr>
          <p:spPr bwMode="auto">
            <a:xfrm>
              <a:off x="1468" y="2024"/>
              <a:ext cx="189" cy="19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92" name="Oval 100"/>
            <p:cNvSpPr>
              <a:spLocks noChangeArrowheads="1"/>
            </p:cNvSpPr>
            <p:nvPr/>
          </p:nvSpPr>
          <p:spPr bwMode="auto">
            <a:xfrm>
              <a:off x="1316" y="2517"/>
              <a:ext cx="190" cy="190"/>
            </a:xfrm>
            <a:prstGeom prst="ellipse">
              <a:avLst/>
            </a:prstGeom>
            <a:gradFill rotWithShape="0">
              <a:gsLst>
                <a:gs pos="0">
                  <a:srgbClr val="FF0000"/>
                </a:gs>
                <a:gs pos="100000">
                  <a:srgbClr val="FF0000">
                    <a:gamma/>
                    <a:tint val="24314"/>
                    <a:invGamma/>
                  </a:srgbClr>
                </a:gs>
              </a:gsLst>
              <a:path path="shape">
                <a:fillToRect l="50000" t="50000" r="50000" b="50000"/>
              </a:path>
            </a:gra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8294" name="Oval 102"/>
          <p:cNvSpPr>
            <a:spLocks noChangeArrowheads="1"/>
          </p:cNvSpPr>
          <p:nvPr/>
        </p:nvSpPr>
        <p:spPr bwMode="auto">
          <a:xfrm>
            <a:off x="4084261" y="3381376"/>
            <a:ext cx="170647" cy="144463"/>
          </a:xfrm>
          <a:prstGeom prst="ellipse">
            <a:avLst/>
          </a:prstGeom>
          <a:gradFill rotWithShape="1">
            <a:gsLst>
              <a:gs pos="0">
                <a:srgbClr val="0000FF">
                  <a:gamma/>
                  <a:shade val="46275"/>
                  <a:invGamma/>
                </a:srgbClr>
              </a:gs>
              <a:gs pos="100000">
                <a:srgbClr val="0000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8295" name="Group 103"/>
          <p:cNvGrpSpPr>
            <a:grpSpLocks/>
          </p:cNvGrpSpPr>
          <p:nvPr/>
        </p:nvGrpSpPr>
        <p:grpSpPr bwMode="auto">
          <a:xfrm>
            <a:off x="0" y="5157788"/>
            <a:ext cx="1209527" cy="1084262"/>
            <a:chOff x="1728" y="1680"/>
            <a:chExt cx="816" cy="864"/>
          </a:xfrm>
        </p:grpSpPr>
        <p:sp>
          <p:nvSpPr>
            <p:cNvPr id="8296" name="Oval 104"/>
            <p:cNvSpPr>
              <a:spLocks noChangeArrowheads="1"/>
            </p:cNvSpPr>
            <p:nvPr/>
          </p:nvSpPr>
          <p:spPr bwMode="auto">
            <a:xfrm>
              <a:off x="1872" y="1776"/>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97" name="Oval 105"/>
            <p:cNvSpPr>
              <a:spLocks noChangeArrowheads="1"/>
            </p:cNvSpPr>
            <p:nvPr/>
          </p:nvSpPr>
          <p:spPr bwMode="auto">
            <a:xfrm>
              <a:off x="1824" y="1968"/>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98" name="Oval 106"/>
            <p:cNvSpPr>
              <a:spLocks noChangeArrowheads="1"/>
            </p:cNvSpPr>
            <p:nvPr/>
          </p:nvSpPr>
          <p:spPr bwMode="auto">
            <a:xfrm>
              <a:off x="1968" y="2016"/>
              <a:ext cx="240" cy="24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99" name="Oval 107"/>
            <p:cNvSpPr>
              <a:spLocks noChangeArrowheads="1"/>
            </p:cNvSpPr>
            <p:nvPr/>
          </p:nvSpPr>
          <p:spPr bwMode="auto">
            <a:xfrm>
              <a:off x="2016" y="1920"/>
              <a:ext cx="240" cy="24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00" name="Oval 108"/>
            <p:cNvSpPr>
              <a:spLocks noChangeArrowheads="1"/>
            </p:cNvSpPr>
            <p:nvPr/>
          </p:nvSpPr>
          <p:spPr bwMode="auto">
            <a:xfrm>
              <a:off x="1920" y="2160"/>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01" name="Oval 109"/>
            <p:cNvSpPr>
              <a:spLocks noChangeArrowheads="1"/>
            </p:cNvSpPr>
            <p:nvPr/>
          </p:nvSpPr>
          <p:spPr bwMode="auto">
            <a:xfrm>
              <a:off x="1728" y="1872"/>
              <a:ext cx="240" cy="24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02" name="Oval 110"/>
            <p:cNvSpPr>
              <a:spLocks noChangeArrowheads="1"/>
            </p:cNvSpPr>
            <p:nvPr/>
          </p:nvSpPr>
          <p:spPr bwMode="auto">
            <a:xfrm>
              <a:off x="1776" y="2160"/>
              <a:ext cx="240" cy="24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03" name="Oval 111"/>
            <p:cNvSpPr>
              <a:spLocks noChangeArrowheads="1"/>
            </p:cNvSpPr>
            <p:nvPr/>
          </p:nvSpPr>
          <p:spPr bwMode="auto">
            <a:xfrm>
              <a:off x="2112" y="2064"/>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04" name="Oval 112"/>
            <p:cNvSpPr>
              <a:spLocks noChangeArrowheads="1"/>
            </p:cNvSpPr>
            <p:nvPr/>
          </p:nvSpPr>
          <p:spPr bwMode="auto">
            <a:xfrm>
              <a:off x="2160" y="2256"/>
              <a:ext cx="240" cy="24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05" name="Oval 113"/>
            <p:cNvSpPr>
              <a:spLocks noChangeArrowheads="1"/>
            </p:cNvSpPr>
            <p:nvPr/>
          </p:nvSpPr>
          <p:spPr bwMode="auto">
            <a:xfrm>
              <a:off x="2304" y="2160"/>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06" name="Oval 114"/>
            <p:cNvSpPr>
              <a:spLocks noChangeArrowheads="1"/>
            </p:cNvSpPr>
            <p:nvPr/>
          </p:nvSpPr>
          <p:spPr bwMode="auto">
            <a:xfrm>
              <a:off x="2112" y="1824"/>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07" name="Oval 115"/>
            <p:cNvSpPr>
              <a:spLocks noChangeArrowheads="1"/>
            </p:cNvSpPr>
            <p:nvPr/>
          </p:nvSpPr>
          <p:spPr bwMode="auto">
            <a:xfrm>
              <a:off x="2256" y="2016"/>
              <a:ext cx="240" cy="24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08" name="Oval 116"/>
            <p:cNvSpPr>
              <a:spLocks noChangeArrowheads="1"/>
            </p:cNvSpPr>
            <p:nvPr/>
          </p:nvSpPr>
          <p:spPr bwMode="auto">
            <a:xfrm>
              <a:off x="2016" y="2256"/>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09" name="Oval 117"/>
            <p:cNvSpPr>
              <a:spLocks noChangeArrowheads="1"/>
            </p:cNvSpPr>
            <p:nvPr/>
          </p:nvSpPr>
          <p:spPr bwMode="auto">
            <a:xfrm>
              <a:off x="2256" y="1824"/>
              <a:ext cx="240" cy="24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10" name="Oval 118"/>
            <p:cNvSpPr>
              <a:spLocks noChangeArrowheads="1"/>
            </p:cNvSpPr>
            <p:nvPr/>
          </p:nvSpPr>
          <p:spPr bwMode="auto">
            <a:xfrm>
              <a:off x="2064" y="1680"/>
              <a:ext cx="240" cy="24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11" name="Oval 119"/>
            <p:cNvSpPr>
              <a:spLocks noChangeArrowheads="1"/>
            </p:cNvSpPr>
            <p:nvPr/>
          </p:nvSpPr>
          <p:spPr bwMode="auto">
            <a:xfrm>
              <a:off x="1872" y="2304"/>
              <a:ext cx="240" cy="24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8329" name="Group 137"/>
          <p:cNvGrpSpPr>
            <a:grpSpLocks/>
          </p:cNvGrpSpPr>
          <p:nvPr/>
        </p:nvGrpSpPr>
        <p:grpSpPr bwMode="auto">
          <a:xfrm>
            <a:off x="1871484" y="5229225"/>
            <a:ext cx="1067009" cy="1023938"/>
            <a:chOff x="1149" y="799"/>
            <a:chExt cx="569" cy="645"/>
          </a:xfrm>
        </p:grpSpPr>
        <p:sp>
          <p:nvSpPr>
            <p:cNvPr id="8330" name="Oval 138"/>
            <p:cNvSpPr>
              <a:spLocks noChangeArrowheads="1"/>
            </p:cNvSpPr>
            <p:nvPr/>
          </p:nvSpPr>
          <p:spPr bwMode="auto">
            <a:xfrm>
              <a:off x="1225" y="875"/>
              <a:ext cx="190" cy="19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31" name="Oval 139"/>
            <p:cNvSpPr>
              <a:spLocks noChangeArrowheads="1"/>
            </p:cNvSpPr>
            <p:nvPr/>
          </p:nvSpPr>
          <p:spPr bwMode="auto">
            <a:xfrm>
              <a:off x="1187" y="1027"/>
              <a:ext cx="190" cy="189"/>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32" name="Oval 140"/>
            <p:cNvSpPr>
              <a:spLocks noChangeArrowheads="1"/>
            </p:cNvSpPr>
            <p:nvPr/>
          </p:nvSpPr>
          <p:spPr bwMode="auto">
            <a:xfrm>
              <a:off x="1301" y="1065"/>
              <a:ext cx="189" cy="189"/>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33" name="Oval 141"/>
            <p:cNvSpPr>
              <a:spLocks noChangeArrowheads="1"/>
            </p:cNvSpPr>
            <p:nvPr/>
          </p:nvSpPr>
          <p:spPr bwMode="auto">
            <a:xfrm>
              <a:off x="1339" y="989"/>
              <a:ext cx="189" cy="189"/>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34" name="Oval 142"/>
            <p:cNvSpPr>
              <a:spLocks noChangeArrowheads="1"/>
            </p:cNvSpPr>
            <p:nvPr/>
          </p:nvSpPr>
          <p:spPr bwMode="auto">
            <a:xfrm>
              <a:off x="1263" y="1178"/>
              <a:ext cx="189" cy="19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35" name="Oval 143"/>
            <p:cNvSpPr>
              <a:spLocks noChangeArrowheads="1"/>
            </p:cNvSpPr>
            <p:nvPr/>
          </p:nvSpPr>
          <p:spPr bwMode="auto">
            <a:xfrm>
              <a:off x="1149" y="1178"/>
              <a:ext cx="190" cy="19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36" name="Oval 144"/>
            <p:cNvSpPr>
              <a:spLocks noChangeArrowheads="1"/>
            </p:cNvSpPr>
            <p:nvPr/>
          </p:nvSpPr>
          <p:spPr bwMode="auto">
            <a:xfrm>
              <a:off x="1415" y="1103"/>
              <a:ext cx="189" cy="189"/>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37" name="Oval 145"/>
            <p:cNvSpPr>
              <a:spLocks noChangeArrowheads="1"/>
            </p:cNvSpPr>
            <p:nvPr/>
          </p:nvSpPr>
          <p:spPr bwMode="auto">
            <a:xfrm>
              <a:off x="1452" y="1254"/>
              <a:ext cx="190" cy="19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38" name="Oval 146"/>
            <p:cNvSpPr>
              <a:spLocks noChangeArrowheads="1"/>
            </p:cNvSpPr>
            <p:nvPr/>
          </p:nvSpPr>
          <p:spPr bwMode="auto">
            <a:xfrm>
              <a:off x="1415" y="913"/>
              <a:ext cx="189" cy="19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39" name="Oval 147"/>
            <p:cNvSpPr>
              <a:spLocks noChangeArrowheads="1"/>
            </p:cNvSpPr>
            <p:nvPr/>
          </p:nvSpPr>
          <p:spPr bwMode="auto">
            <a:xfrm>
              <a:off x="1528" y="1065"/>
              <a:ext cx="190" cy="189"/>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40" name="Oval 148"/>
            <p:cNvSpPr>
              <a:spLocks noChangeArrowheads="1"/>
            </p:cNvSpPr>
            <p:nvPr/>
          </p:nvSpPr>
          <p:spPr bwMode="auto">
            <a:xfrm>
              <a:off x="1339" y="1254"/>
              <a:ext cx="189" cy="19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41" name="Oval 149"/>
            <p:cNvSpPr>
              <a:spLocks noChangeArrowheads="1"/>
            </p:cNvSpPr>
            <p:nvPr/>
          </p:nvSpPr>
          <p:spPr bwMode="auto">
            <a:xfrm>
              <a:off x="1377" y="799"/>
              <a:ext cx="189" cy="19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8342" name="Group 150"/>
          <p:cNvGrpSpPr>
            <a:grpSpLocks/>
          </p:cNvGrpSpPr>
          <p:nvPr/>
        </p:nvGrpSpPr>
        <p:grpSpPr bwMode="auto">
          <a:xfrm>
            <a:off x="3487937" y="4941889"/>
            <a:ext cx="710714" cy="492125"/>
            <a:chOff x="1875" y="1133"/>
            <a:chExt cx="379" cy="310"/>
          </a:xfrm>
        </p:grpSpPr>
        <p:sp>
          <p:nvSpPr>
            <p:cNvPr id="8343" name="Oval 151"/>
            <p:cNvSpPr>
              <a:spLocks noChangeArrowheads="1"/>
            </p:cNvSpPr>
            <p:nvPr/>
          </p:nvSpPr>
          <p:spPr bwMode="auto">
            <a:xfrm>
              <a:off x="1875" y="1133"/>
              <a:ext cx="190" cy="19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44" name="Oval 152"/>
            <p:cNvSpPr>
              <a:spLocks noChangeArrowheads="1"/>
            </p:cNvSpPr>
            <p:nvPr/>
          </p:nvSpPr>
          <p:spPr bwMode="auto">
            <a:xfrm>
              <a:off x="2064" y="1253"/>
              <a:ext cx="190" cy="190"/>
            </a:xfrm>
            <a:prstGeom prst="ellipse">
              <a:avLst/>
            </a:prstGeom>
            <a:gradFill rotWithShape="0">
              <a:gsLst>
                <a:gs pos="0">
                  <a:srgbClr val="FF0000"/>
                </a:gs>
                <a:gs pos="100000">
                  <a:srgbClr val="FF0000">
                    <a:gamma/>
                    <a:tint val="2431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45" name="Oval 153"/>
            <p:cNvSpPr>
              <a:spLocks noChangeArrowheads="1"/>
            </p:cNvSpPr>
            <p:nvPr/>
          </p:nvSpPr>
          <p:spPr bwMode="auto">
            <a:xfrm>
              <a:off x="2018" y="1162"/>
              <a:ext cx="189" cy="19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46" name="Oval 154"/>
            <p:cNvSpPr>
              <a:spLocks noChangeArrowheads="1"/>
            </p:cNvSpPr>
            <p:nvPr/>
          </p:nvSpPr>
          <p:spPr bwMode="auto">
            <a:xfrm>
              <a:off x="1951" y="1247"/>
              <a:ext cx="190" cy="190"/>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8348" name="Group 156"/>
          <p:cNvGrpSpPr>
            <a:grpSpLocks/>
          </p:cNvGrpSpPr>
          <p:nvPr/>
        </p:nvGrpSpPr>
        <p:grpSpPr bwMode="auto">
          <a:xfrm>
            <a:off x="3574197" y="5805488"/>
            <a:ext cx="1106388" cy="393700"/>
            <a:chOff x="2688" y="960"/>
            <a:chExt cx="1535" cy="623"/>
          </a:xfrm>
        </p:grpSpPr>
        <p:grpSp>
          <p:nvGrpSpPr>
            <p:cNvPr id="8349" name="Group 157"/>
            <p:cNvGrpSpPr>
              <a:grpSpLocks/>
            </p:cNvGrpSpPr>
            <p:nvPr/>
          </p:nvGrpSpPr>
          <p:grpSpPr bwMode="auto">
            <a:xfrm>
              <a:off x="2688" y="1248"/>
              <a:ext cx="383" cy="335"/>
              <a:chOff x="1632" y="2688"/>
              <a:chExt cx="383" cy="335"/>
            </a:xfrm>
          </p:grpSpPr>
          <p:sp>
            <p:nvSpPr>
              <p:cNvPr id="8350" name="Arc 158"/>
              <p:cNvSpPr>
                <a:spLocks/>
              </p:cNvSpPr>
              <p:nvPr/>
            </p:nvSpPr>
            <p:spPr bwMode="auto">
              <a:xfrm flipV="1">
                <a:off x="1825" y="2689"/>
                <a:ext cx="190" cy="3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51" name="Arc 159"/>
              <p:cNvSpPr>
                <a:spLocks/>
              </p:cNvSpPr>
              <p:nvPr/>
            </p:nvSpPr>
            <p:spPr bwMode="auto">
              <a:xfrm flipH="1" flipV="1">
                <a:off x="1632" y="2688"/>
                <a:ext cx="190" cy="3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8352" name="Group 160"/>
            <p:cNvGrpSpPr>
              <a:grpSpLocks/>
            </p:cNvGrpSpPr>
            <p:nvPr/>
          </p:nvGrpSpPr>
          <p:grpSpPr bwMode="auto">
            <a:xfrm>
              <a:off x="3456" y="1248"/>
              <a:ext cx="383" cy="335"/>
              <a:chOff x="1632" y="2688"/>
              <a:chExt cx="383" cy="335"/>
            </a:xfrm>
          </p:grpSpPr>
          <p:sp>
            <p:nvSpPr>
              <p:cNvPr id="8353" name="Arc 161"/>
              <p:cNvSpPr>
                <a:spLocks/>
              </p:cNvSpPr>
              <p:nvPr/>
            </p:nvSpPr>
            <p:spPr bwMode="auto">
              <a:xfrm flipV="1">
                <a:off x="1825" y="2689"/>
                <a:ext cx="190" cy="3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54" name="Arc 162"/>
              <p:cNvSpPr>
                <a:spLocks/>
              </p:cNvSpPr>
              <p:nvPr/>
            </p:nvSpPr>
            <p:spPr bwMode="auto">
              <a:xfrm flipH="1" flipV="1">
                <a:off x="1632" y="2688"/>
                <a:ext cx="190" cy="3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8355" name="Group 163"/>
            <p:cNvGrpSpPr>
              <a:grpSpLocks/>
            </p:cNvGrpSpPr>
            <p:nvPr/>
          </p:nvGrpSpPr>
          <p:grpSpPr bwMode="auto">
            <a:xfrm flipV="1">
              <a:off x="3840" y="960"/>
              <a:ext cx="383" cy="335"/>
              <a:chOff x="1632" y="2688"/>
              <a:chExt cx="383" cy="335"/>
            </a:xfrm>
          </p:grpSpPr>
          <p:sp>
            <p:nvSpPr>
              <p:cNvPr id="8356" name="Arc 164"/>
              <p:cNvSpPr>
                <a:spLocks/>
              </p:cNvSpPr>
              <p:nvPr/>
            </p:nvSpPr>
            <p:spPr bwMode="auto">
              <a:xfrm flipV="1">
                <a:off x="1825" y="2689"/>
                <a:ext cx="190" cy="3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57" name="Arc 165"/>
              <p:cNvSpPr>
                <a:spLocks/>
              </p:cNvSpPr>
              <p:nvPr/>
            </p:nvSpPr>
            <p:spPr bwMode="auto">
              <a:xfrm flipH="1" flipV="1">
                <a:off x="1632" y="2688"/>
                <a:ext cx="190" cy="3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8358" name="Group 166"/>
            <p:cNvGrpSpPr>
              <a:grpSpLocks/>
            </p:cNvGrpSpPr>
            <p:nvPr/>
          </p:nvGrpSpPr>
          <p:grpSpPr bwMode="auto">
            <a:xfrm flipV="1">
              <a:off x="3072" y="960"/>
              <a:ext cx="383" cy="335"/>
              <a:chOff x="1632" y="2688"/>
              <a:chExt cx="383" cy="335"/>
            </a:xfrm>
          </p:grpSpPr>
          <p:sp>
            <p:nvSpPr>
              <p:cNvPr id="8359" name="Arc 167"/>
              <p:cNvSpPr>
                <a:spLocks/>
              </p:cNvSpPr>
              <p:nvPr/>
            </p:nvSpPr>
            <p:spPr bwMode="auto">
              <a:xfrm flipV="1">
                <a:off x="1825" y="2689"/>
                <a:ext cx="190" cy="3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60" name="Arc 168"/>
              <p:cNvSpPr>
                <a:spLocks/>
              </p:cNvSpPr>
              <p:nvPr/>
            </p:nvSpPr>
            <p:spPr bwMode="auto">
              <a:xfrm flipH="1" flipV="1">
                <a:off x="1632" y="2688"/>
                <a:ext cx="190" cy="3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8374" name="Text Box 182"/>
          <p:cNvSpPr txBox="1">
            <a:spLocks noChangeArrowheads="1"/>
          </p:cNvSpPr>
          <p:nvPr/>
        </p:nvSpPr>
        <p:spPr bwMode="auto">
          <a:xfrm>
            <a:off x="-296286" y="1890713"/>
            <a:ext cx="1828354"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Unstable nucleus</a:t>
            </a:r>
            <a:endParaRPr lang="en-US" sz="1800"/>
          </a:p>
        </p:txBody>
      </p:sp>
      <p:sp>
        <p:nvSpPr>
          <p:cNvPr id="8375" name="Text Box 183"/>
          <p:cNvSpPr txBox="1">
            <a:spLocks noChangeArrowheads="1"/>
          </p:cNvSpPr>
          <p:nvPr/>
        </p:nvSpPr>
        <p:spPr bwMode="auto">
          <a:xfrm>
            <a:off x="-296286" y="6216650"/>
            <a:ext cx="1828354"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Unstable nucleus</a:t>
            </a:r>
            <a:endParaRPr lang="en-US" sz="1800"/>
          </a:p>
        </p:txBody>
      </p:sp>
      <p:sp>
        <p:nvSpPr>
          <p:cNvPr id="8376" name="Text Box 184"/>
          <p:cNvSpPr txBox="1">
            <a:spLocks noChangeArrowheads="1"/>
          </p:cNvSpPr>
          <p:nvPr/>
        </p:nvSpPr>
        <p:spPr bwMode="auto">
          <a:xfrm>
            <a:off x="-296286" y="4291013"/>
            <a:ext cx="1828354"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Unstable nucleus</a:t>
            </a:r>
            <a:endParaRPr lang="en-US" sz="1800"/>
          </a:p>
        </p:txBody>
      </p:sp>
      <p:sp>
        <p:nvSpPr>
          <p:cNvPr id="8377" name="Text Box 185"/>
          <p:cNvSpPr txBox="1">
            <a:spLocks noChangeArrowheads="1"/>
          </p:cNvSpPr>
          <p:nvPr/>
        </p:nvSpPr>
        <p:spPr bwMode="auto">
          <a:xfrm>
            <a:off x="1616453" y="6216650"/>
            <a:ext cx="17008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New nucleus</a:t>
            </a:r>
            <a:endParaRPr lang="en-US" sz="1800"/>
          </a:p>
        </p:txBody>
      </p:sp>
      <p:sp>
        <p:nvSpPr>
          <p:cNvPr id="8379" name="Text Box 187"/>
          <p:cNvSpPr txBox="1">
            <a:spLocks noChangeArrowheads="1"/>
          </p:cNvSpPr>
          <p:nvPr/>
        </p:nvSpPr>
        <p:spPr bwMode="auto">
          <a:xfrm>
            <a:off x="1447682" y="1890713"/>
            <a:ext cx="17008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New nucleus</a:t>
            </a:r>
            <a:endParaRPr lang="en-US" sz="1800"/>
          </a:p>
        </p:txBody>
      </p:sp>
      <p:sp>
        <p:nvSpPr>
          <p:cNvPr id="8380" name="AutoShape 188"/>
          <p:cNvSpPr>
            <a:spLocks noChangeArrowheads="1"/>
          </p:cNvSpPr>
          <p:nvPr/>
        </p:nvSpPr>
        <p:spPr bwMode="auto">
          <a:xfrm>
            <a:off x="1361421" y="1243014"/>
            <a:ext cx="425679" cy="287337"/>
          </a:xfrm>
          <a:prstGeom prst="rightArrow">
            <a:avLst>
              <a:gd name="adj1" fmla="val 50000"/>
              <a:gd name="adj2" fmla="val 31354"/>
            </a:avLst>
          </a:prstGeom>
          <a:solidFill>
            <a:srgbClr val="FF0000"/>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81" name="AutoShape 189"/>
          <p:cNvSpPr>
            <a:spLocks noChangeArrowheads="1"/>
          </p:cNvSpPr>
          <p:nvPr/>
        </p:nvSpPr>
        <p:spPr bwMode="auto">
          <a:xfrm>
            <a:off x="1361421" y="3381375"/>
            <a:ext cx="425679" cy="287338"/>
          </a:xfrm>
          <a:prstGeom prst="rightArrow">
            <a:avLst>
              <a:gd name="adj1" fmla="val 50000"/>
              <a:gd name="adj2" fmla="val 31354"/>
            </a:avLst>
          </a:prstGeom>
          <a:solidFill>
            <a:srgbClr val="FF0000"/>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82" name="AutoShape 190"/>
          <p:cNvSpPr>
            <a:spLocks noChangeArrowheads="1"/>
          </p:cNvSpPr>
          <p:nvPr/>
        </p:nvSpPr>
        <p:spPr bwMode="auto">
          <a:xfrm>
            <a:off x="1361421" y="5661025"/>
            <a:ext cx="425679" cy="287338"/>
          </a:xfrm>
          <a:prstGeom prst="rightArrow">
            <a:avLst>
              <a:gd name="adj1" fmla="val 50000"/>
              <a:gd name="adj2" fmla="val 31354"/>
            </a:avLst>
          </a:prstGeom>
          <a:solidFill>
            <a:srgbClr val="FF0000"/>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83" name="AutoShape 191"/>
          <p:cNvSpPr>
            <a:spLocks noChangeArrowheads="1"/>
          </p:cNvSpPr>
          <p:nvPr/>
        </p:nvSpPr>
        <p:spPr bwMode="auto">
          <a:xfrm>
            <a:off x="3062259" y="1314450"/>
            <a:ext cx="339417" cy="287338"/>
          </a:xfrm>
          <a:prstGeom prst="plus">
            <a:avLst>
              <a:gd name="adj" fmla="val 35361"/>
            </a:avLst>
          </a:prstGeom>
          <a:solidFill>
            <a:srgbClr val="FF0000"/>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84" name="AutoShape 192"/>
          <p:cNvSpPr>
            <a:spLocks noChangeArrowheads="1"/>
          </p:cNvSpPr>
          <p:nvPr/>
        </p:nvSpPr>
        <p:spPr bwMode="auto">
          <a:xfrm>
            <a:off x="3062259" y="5876925"/>
            <a:ext cx="339417" cy="287338"/>
          </a:xfrm>
          <a:prstGeom prst="plus">
            <a:avLst>
              <a:gd name="adj" fmla="val 35361"/>
            </a:avLst>
          </a:prstGeom>
          <a:solidFill>
            <a:srgbClr val="FF0000"/>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85" name="AutoShape 193"/>
          <p:cNvSpPr>
            <a:spLocks noChangeArrowheads="1"/>
          </p:cNvSpPr>
          <p:nvPr/>
        </p:nvSpPr>
        <p:spPr bwMode="auto">
          <a:xfrm>
            <a:off x="3403551" y="3309939"/>
            <a:ext cx="339417" cy="287337"/>
          </a:xfrm>
          <a:prstGeom prst="plus">
            <a:avLst>
              <a:gd name="adj" fmla="val 35361"/>
            </a:avLst>
          </a:prstGeom>
          <a:solidFill>
            <a:srgbClr val="FF0000"/>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86" name="AutoShape 194"/>
          <p:cNvSpPr>
            <a:spLocks noChangeArrowheads="1"/>
          </p:cNvSpPr>
          <p:nvPr/>
        </p:nvSpPr>
        <p:spPr bwMode="auto">
          <a:xfrm rot="-1562587">
            <a:off x="2977873" y="5300664"/>
            <a:ext cx="425679" cy="287337"/>
          </a:xfrm>
          <a:prstGeom prst="rightArrow">
            <a:avLst>
              <a:gd name="adj1" fmla="val 50000"/>
              <a:gd name="adj2" fmla="val 31354"/>
            </a:avLst>
          </a:prstGeom>
          <a:solidFill>
            <a:srgbClr val="FF0000"/>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8389" name="Group 197"/>
          <p:cNvGrpSpPr>
            <a:grpSpLocks/>
          </p:cNvGrpSpPr>
          <p:nvPr/>
        </p:nvGrpSpPr>
        <p:grpSpPr bwMode="auto">
          <a:xfrm>
            <a:off x="511940" y="4076703"/>
            <a:ext cx="2720964" cy="585788"/>
            <a:chOff x="431" y="2568"/>
            <a:chExt cx="1451" cy="369"/>
          </a:xfrm>
        </p:grpSpPr>
        <p:sp>
          <p:nvSpPr>
            <p:cNvPr id="8378" name="Text Box 186"/>
            <p:cNvSpPr txBox="1">
              <a:spLocks noChangeArrowheads="1"/>
            </p:cNvSpPr>
            <p:nvPr/>
          </p:nvSpPr>
          <p:spPr bwMode="auto">
            <a:xfrm>
              <a:off x="1020" y="2704"/>
              <a:ext cx="86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800"/>
                <a:t>New nucleus</a:t>
              </a:r>
              <a:endParaRPr lang="en-US" sz="1800"/>
            </a:p>
          </p:txBody>
        </p:sp>
        <p:sp>
          <p:nvSpPr>
            <p:cNvPr id="8387" name="Line 195"/>
            <p:cNvSpPr>
              <a:spLocks noChangeShapeType="1"/>
            </p:cNvSpPr>
            <p:nvPr/>
          </p:nvSpPr>
          <p:spPr bwMode="auto">
            <a:xfrm flipH="1" flipV="1">
              <a:off x="431" y="2568"/>
              <a:ext cx="816" cy="182"/>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388" name="Line 196"/>
            <p:cNvSpPr>
              <a:spLocks noChangeShapeType="1"/>
            </p:cNvSpPr>
            <p:nvPr/>
          </p:nvSpPr>
          <p:spPr bwMode="auto">
            <a:xfrm flipV="1">
              <a:off x="1338" y="2568"/>
              <a:ext cx="45" cy="136"/>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8390" name="Text Box 198"/>
          <p:cNvSpPr txBox="1">
            <a:spLocks noChangeArrowheads="1"/>
          </p:cNvSpPr>
          <p:nvPr/>
        </p:nvSpPr>
        <p:spPr bwMode="auto">
          <a:xfrm>
            <a:off x="3062258" y="1890713"/>
            <a:ext cx="18283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1800"/>
              <a:t>Alpha particle</a:t>
            </a:r>
            <a:endParaRPr lang="en-US"/>
          </a:p>
        </p:txBody>
      </p:sp>
      <p:sp>
        <p:nvSpPr>
          <p:cNvPr id="8391" name="Text Box 199"/>
          <p:cNvSpPr txBox="1">
            <a:spLocks noChangeArrowheads="1"/>
          </p:cNvSpPr>
          <p:nvPr/>
        </p:nvSpPr>
        <p:spPr bwMode="auto">
          <a:xfrm>
            <a:off x="3317290" y="3670300"/>
            <a:ext cx="18283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1800"/>
              <a:t>Beta particle</a:t>
            </a:r>
            <a:endParaRPr lang="en-US"/>
          </a:p>
        </p:txBody>
      </p:sp>
      <p:sp>
        <p:nvSpPr>
          <p:cNvPr id="8392" name="Text Box 200"/>
          <p:cNvSpPr txBox="1">
            <a:spLocks noChangeArrowheads="1"/>
          </p:cNvSpPr>
          <p:nvPr/>
        </p:nvSpPr>
        <p:spPr bwMode="auto">
          <a:xfrm>
            <a:off x="3148519" y="6216650"/>
            <a:ext cx="182835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1800"/>
              <a:t>Gamma radiation</a:t>
            </a:r>
            <a:endParaRPr lang="en-US"/>
          </a:p>
        </p:txBody>
      </p:sp>
      <p:sp>
        <p:nvSpPr>
          <p:cNvPr id="9234" name="Text Box 1042"/>
          <p:cNvSpPr txBox="1">
            <a:spLocks noChangeArrowheads="1"/>
          </p:cNvSpPr>
          <p:nvPr/>
        </p:nvSpPr>
        <p:spPr bwMode="auto">
          <a:xfrm>
            <a:off x="5571322" y="6118226"/>
            <a:ext cx="4763095" cy="707886"/>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y-GB" sz="2000" b="1"/>
              <a:t>Words</a:t>
            </a:r>
            <a:r>
              <a:rPr lang="cy-GB" sz="2000"/>
              <a:t> – frequency, proton, energy, neutrons, helium, beta</a:t>
            </a:r>
            <a:endParaRPr lang="en-US" sz="2000"/>
          </a:p>
        </p:txBody>
      </p:sp>
    </p:spTree>
    <p:extLst>
      <p:ext uri="{BB962C8B-B14F-4D97-AF65-F5344CB8AC3E}">
        <p14:creationId xmlns:p14="http://schemas.microsoft.com/office/powerpoint/2010/main" val="2571883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206"/>
                                        </p:tgtEl>
                                        <p:attrNameLst>
                                          <p:attrName>style.visibility</p:attrName>
                                        </p:attrNameLst>
                                      </p:cBhvr>
                                      <p:to>
                                        <p:strVal val="visible"/>
                                      </p:to>
                                    </p:set>
                                    <p:anim calcmode="lin" valueType="num">
                                      <p:cBhvr additive="base">
                                        <p:cTn id="7" dur="500" fill="hold"/>
                                        <p:tgtEl>
                                          <p:spTgt spid="8206"/>
                                        </p:tgtEl>
                                        <p:attrNameLst>
                                          <p:attrName>ppt_x</p:attrName>
                                        </p:attrNameLst>
                                      </p:cBhvr>
                                      <p:tavLst>
                                        <p:tav tm="0">
                                          <p:val>
                                            <p:strVal val="0-#ppt_w/2"/>
                                          </p:val>
                                        </p:tav>
                                        <p:tav tm="100000">
                                          <p:val>
                                            <p:strVal val="#ppt_x"/>
                                          </p:val>
                                        </p:tav>
                                      </p:tavLst>
                                    </p:anim>
                                    <p:anim calcmode="lin" valueType="num">
                                      <p:cBhvr additive="base">
                                        <p:cTn id="8" dur="500" fill="hold"/>
                                        <p:tgtEl>
                                          <p:spTgt spid="820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8374"/>
                                        </p:tgtEl>
                                        <p:attrNameLst>
                                          <p:attrName>style.visibility</p:attrName>
                                        </p:attrNameLst>
                                      </p:cBhvr>
                                      <p:to>
                                        <p:strVal val="visible"/>
                                      </p:to>
                                    </p:set>
                                    <p:animEffect transition="in" filter="wipe(up)">
                                      <p:cBhvr>
                                        <p:cTn id="12" dur="500"/>
                                        <p:tgtEl>
                                          <p:spTgt spid="83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380"/>
                                        </p:tgtEl>
                                        <p:attrNameLst>
                                          <p:attrName>style.visibility</p:attrName>
                                        </p:attrNameLst>
                                      </p:cBhvr>
                                      <p:to>
                                        <p:strVal val="visible"/>
                                      </p:to>
                                    </p:set>
                                    <p:animEffect transition="in" filter="wipe(left)">
                                      <p:cBhvr>
                                        <p:cTn id="17" dur="500"/>
                                        <p:tgtEl>
                                          <p:spTgt spid="83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8240"/>
                                        </p:tgtEl>
                                        <p:attrNameLst>
                                          <p:attrName>style.visibility</p:attrName>
                                        </p:attrNameLst>
                                      </p:cBhvr>
                                      <p:to>
                                        <p:strVal val="visible"/>
                                      </p:to>
                                    </p:set>
                                    <p:anim calcmode="lin" valueType="num">
                                      <p:cBhvr additive="base">
                                        <p:cTn id="22" dur="500" fill="hold"/>
                                        <p:tgtEl>
                                          <p:spTgt spid="8240"/>
                                        </p:tgtEl>
                                        <p:attrNameLst>
                                          <p:attrName>ppt_x</p:attrName>
                                        </p:attrNameLst>
                                      </p:cBhvr>
                                      <p:tavLst>
                                        <p:tav tm="0">
                                          <p:val>
                                            <p:strVal val="0-#ppt_w/2"/>
                                          </p:val>
                                        </p:tav>
                                        <p:tav tm="100000">
                                          <p:val>
                                            <p:strVal val="#ppt_x"/>
                                          </p:val>
                                        </p:tav>
                                      </p:tavLst>
                                    </p:anim>
                                    <p:anim calcmode="lin" valueType="num">
                                      <p:cBhvr additive="base">
                                        <p:cTn id="23" dur="500" fill="hold"/>
                                        <p:tgtEl>
                                          <p:spTgt spid="8240"/>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8379"/>
                                        </p:tgtEl>
                                        <p:attrNameLst>
                                          <p:attrName>style.visibility</p:attrName>
                                        </p:attrNameLst>
                                      </p:cBhvr>
                                      <p:to>
                                        <p:strVal val="visible"/>
                                      </p:to>
                                    </p:set>
                                    <p:animEffect transition="in" filter="wipe(up)">
                                      <p:cBhvr>
                                        <p:cTn id="27" dur="500"/>
                                        <p:tgtEl>
                                          <p:spTgt spid="83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383"/>
                                        </p:tgtEl>
                                        <p:attrNameLst>
                                          <p:attrName>style.visibility</p:attrName>
                                        </p:attrNameLst>
                                      </p:cBhvr>
                                      <p:to>
                                        <p:strVal val="visible"/>
                                      </p:to>
                                    </p:set>
                                    <p:animEffect transition="in" filter="wipe(left)">
                                      <p:cBhvr>
                                        <p:cTn id="32" dur="500"/>
                                        <p:tgtEl>
                                          <p:spTgt spid="838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8258"/>
                                        </p:tgtEl>
                                        <p:attrNameLst>
                                          <p:attrName>style.visibility</p:attrName>
                                        </p:attrNameLst>
                                      </p:cBhvr>
                                      <p:to>
                                        <p:strVal val="visible"/>
                                      </p:to>
                                    </p:set>
                                    <p:anim calcmode="lin" valueType="num">
                                      <p:cBhvr additive="base">
                                        <p:cTn id="37" dur="500" fill="hold"/>
                                        <p:tgtEl>
                                          <p:spTgt spid="8258"/>
                                        </p:tgtEl>
                                        <p:attrNameLst>
                                          <p:attrName>ppt_x</p:attrName>
                                        </p:attrNameLst>
                                      </p:cBhvr>
                                      <p:tavLst>
                                        <p:tav tm="0">
                                          <p:val>
                                            <p:strVal val="0-#ppt_w/2"/>
                                          </p:val>
                                        </p:tav>
                                        <p:tav tm="100000">
                                          <p:val>
                                            <p:strVal val="#ppt_x"/>
                                          </p:val>
                                        </p:tav>
                                      </p:tavLst>
                                    </p:anim>
                                    <p:anim calcmode="lin" valueType="num">
                                      <p:cBhvr additive="base">
                                        <p:cTn id="38" dur="500" fill="hold"/>
                                        <p:tgtEl>
                                          <p:spTgt spid="8258"/>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500"/>
                            </p:stCondLst>
                            <p:childTnLst>
                              <p:par>
                                <p:cTn id="40" presetID="22" presetClass="entr" presetSubtype="1" fill="hold" grpId="0" nodeType="afterEffect">
                                  <p:stCondLst>
                                    <p:cond delay="0"/>
                                  </p:stCondLst>
                                  <p:childTnLst>
                                    <p:set>
                                      <p:cBhvr>
                                        <p:cTn id="41" dur="1" fill="hold">
                                          <p:stCondLst>
                                            <p:cond delay="0"/>
                                          </p:stCondLst>
                                        </p:cTn>
                                        <p:tgtEl>
                                          <p:spTgt spid="8390"/>
                                        </p:tgtEl>
                                        <p:attrNameLst>
                                          <p:attrName>style.visibility</p:attrName>
                                        </p:attrNameLst>
                                      </p:cBhvr>
                                      <p:to>
                                        <p:strVal val="visible"/>
                                      </p:to>
                                    </p:set>
                                    <p:animEffect transition="in" filter="wipe(up)">
                                      <p:cBhvr>
                                        <p:cTn id="42" dur="500"/>
                                        <p:tgtEl>
                                          <p:spTgt spid="839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8203"/>
                                        </p:tgtEl>
                                        <p:attrNameLst>
                                          <p:attrName>style.visibility</p:attrName>
                                        </p:attrNameLst>
                                      </p:cBhvr>
                                      <p:to>
                                        <p:strVal val="visible"/>
                                      </p:to>
                                    </p:set>
                                    <p:animEffect transition="in" filter="wipe(up)">
                                      <p:cBhvr>
                                        <p:cTn id="47" dur="500"/>
                                        <p:tgtEl>
                                          <p:spTgt spid="820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nodeType="clickEffect">
                                  <p:stCondLst>
                                    <p:cond delay="0"/>
                                  </p:stCondLst>
                                  <p:childTnLst>
                                    <p:set>
                                      <p:cBhvr>
                                        <p:cTn id="51" dur="1" fill="hold">
                                          <p:stCondLst>
                                            <p:cond delay="0"/>
                                          </p:stCondLst>
                                        </p:cTn>
                                        <p:tgtEl>
                                          <p:spTgt spid="8259"/>
                                        </p:tgtEl>
                                        <p:attrNameLst>
                                          <p:attrName>style.visibility</p:attrName>
                                        </p:attrNameLst>
                                      </p:cBhvr>
                                      <p:to>
                                        <p:strVal val="visible"/>
                                      </p:to>
                                    </p:set>
                                    <p:anim calcmode="lin" valueType="num">
                                      <p:cBhvr additive="base">
                                        <p:cTn id="52" dur="500" fill="hold"/>
                                        <p:tgtEl>
                                          <p:spTgt spid="8259"/>
                                        </p:tgtEl>
                                        <p:attrNameLst>
                                          <p:attrName>ppt_x</p:attrName>
                                        </p:attrNameLst>
                                      </p:cBhvr>
                                      <p:tavLst>
                                        <p:tav tm="0">
                                          <p:val>
                                            <p:strVal val="0-#ppt_w/2"/>
                                          </p:val>
                                        </p:tav>
                                        <p:tav tm="100000">
                                          <p:val>
                                            <p:strVal val="#ppt_x"/>
                                          </p:val>
                                        </p:tav>
                                      </p:tavLst>
                                    </p:anim>
                                    <p:anim calcmode="lin" valueType="num">
                                      <p:cBhvr additive="base">
                                        <p:cTn id="53" dur="500" fill="hold"/>
                                        <p:tgtEl>
                                          <p:spTgt spid="8259"/>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8376"/>
                                        </p:tgtEl>
                                        <p:attrNameLst>
                                          <p:attrName>style.visibility</p:attrName>
                                        </p:attrNameLst>
                                      </p:cBhvr>
                                      <p:to>
                                        <p:strVal val="visible"/>
                                      </p:to>
                                    </p:set>
                                    <p:animEffect transition="in" filter="wipe(up)">
                                      <p:cBhvr>
                                        <p:cTn id="57" dur="500"/>
                                        <p:tgtEl>
                                          <p:spTgt spid="837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8381"/>
                                        </p:tgtEl>
                                        <p:attrNameLst>
                                          <p:attrName>style.visibility</p:attrName>
                                        </p:attrNameLst>
                                      </p:cBhvr>
                                      <p:to>
                                        <p:strVal val="visible"/>
                                      </p:to>
                                    </p:set>
                                    <p:animEffect transition="in" filter="wipe(left)">
                                      <p:cBhvr>
                                        <p:cTn id="62" dur="500"/>
                                        <p:tgtEl>
                                          <p:spTgt spid="838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8293"/>
                                        </p:tgtEl>
                                        <p:attrNameLst>
                                          <p:attrName>style.visibility</p:attrName>
                                        </p:attrNameLst>
                                      </p:cBhvr>
                                      <p:to>
                                        <p:strVal val="visible"/>
                                      </p:to>
                                    </p:set>
                                    <p:anim calcmode="lin" valueType="num">
                                      <p:cBhvr additive="base">
                                        <p:cTn id="67" dur="500" fill="hold"/>
                                        <p:tgtEl>
                                          <p:spTgt spid="8293"/>
                                        </p:tgtEl>
                                        <p:attrNameLst>
                                          <p:attrName>ppt_x</p:attrName>
                                        </p:attrNameLst>
                                      </p:cBhvr>
                                      <p:tavLst>
                                        <p:tav tm="0">
                                          <p:val>
                                            <p:strVal val="0-#ppt_w/2"/>
                                          </p:val>
                                        </p:tav>
                                        <p:tav tm="100000">
                                          <p:val>
                                            <p:strVal val="#ppt_x"/>
                                          </p:val>
                                        </p:tav>
                                      </p:tavLst>
                                    </p:anim>
                                    <p:anim calcmode="lin" valueType="num">
                                      <p:cBhvr additive="base">
                                        <p:cTn id="68" dur="500" fill="hold"/>
                                        <p:tgtEl>
                                          <p:spTgt spid="8293"/>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500"/>
                            </p:stCondLst>
                            <p:childTnLst>
                              <p:par>
                                <p:cTn id="70" presetID="22" presetClass="entr" presetSubtype="1" fill="hold" nodeType="afterEffect">
                                  <p:stCondLst>
                                    <p:cond delay="0"/>
                                  </p:stCondLst>
                                  <p:childTnLst>
                                    <p:set>
                                      <p:cBhvr>
                                        <p:cTn id="71" dur="1" fill="hold">
                                          <p:stCondLst>
                                            <p:cond delay="0"/>
                                          </p:stCondLst>
                                        </p:cTn>
                                        <p:tgtEl>
                                          <p:spTgt spid="8389"/>
                                        </p:tgtEl>
                                        <p:attrNameLst>
                                          <p:attrName>style.visibility</p:attrName>
                                        </p:attrNameLst>
                                      </p:cBhvr>
                                      <p:to>
                                        <p:strVal val="visible"/>
                                      </p:to>
                                    </p:set>
                                    <p:animEffect transition="in" filter="wipe(up)">
                                      <p:cBhvr>
                                        <p:cTn id="72" dur="500"/>
                                        <p:tgtEl>
                                          <p:spTgt spid="838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8385"/>
                                        </p:tgtEl>
                                        <p:attrNameLst>
                                          <p:attrName>style.visibility</p:attrName>
                                        </p:attrNameLst>
                                      </p:cBhvr>
                                      <p:to>
                                        <p:strVal val="visible"/>
                                      </p:to>
                                    </p:set>
                                    <p:animEffect transition="in" filter="wipe(left)">
                                      <p:cBhvr>
                                        <p:cTn id="77" dur="500"/>
                                        <p:tgtEl>
                                          <p:spTgt spid="838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8" fill="hold" grpId="0" nodeType="clickEffect">
                                  <p:stCondLst>
                                    <p:cond delay="0"/>
                                  </p:stCondLst>
                                  <p:childTnLst>
                                    <p:set>
                                      <p:cBhvr>
                                        <p:cTn id="81" dur="1" fill="hold">
                                          <p:stCondLst>
                                            <p:cond delay="0"/>
                                          </p:stCondLst>
                                        </p:cTn>
                                        <p:tgtEl>
                                          <p:spTgt spid="8294"/>
                                        </p:tgtEl>
                                        <p:attrNameLst>
                                          <p:attrName>style.visibility</p:attrName>
                                        </p:attrNameLst>
                                      </p:cBhvr>
                                      <p:to>
                                        <p:strVal val="visible"/>
                                      </p:to>
                                    </p:set>
                                    <p:anim calcmode="lin" valueType="num">
                                      <p:cBhvr additive="base">
                                        <p:cTn id="82" dur="500" fill="hold"/>
                                        <p:tgtEl>
                                          <p:spTgt spid="8294"/>
                                        </p:tgtEl>
                                        <p:attrNameLst>
                                          <p:attrName>ppt_x</p:attrName>
                                        </p:attrNameLst>
                                      </p:cBhvr>
                                      <p:tavLst>
                                        <p:tav tm="0">
                                          <p:val>
                                            <p:strVal val="0-#ppt_w/2"/>
                                          </p:val>
                                        </p:tav>
                                        <p:tav tm="100000">
                                          <p:val>
                                            <p:strVal val="#ppt_x"/>
                                          </p:val>
                                        </p:tav>
                                      </p:tavLst>
                                    </p:anim>
                                    <p:anim calcmode="lin" valueType="num">
                                      <p:cBhvr additive="base">
                                        <p:cTn id="83" dur="500" fill="hold"/>
                                        <p:tgtEl>
                                          <p:spTgt spid="8294"/>
                                        </p:tgtEl>
                                        <p:attrNameLst>
                                          <p:attrName>ppt_y</p:attrName>
                                        </p:attrNameLst>
                                      </p:cBhvr>
                                      <p:tavLst>
                                        <p:tav tm="0">
                                          <p:val>
                                            <p:strVal val="#ppt_y"/>
                                          </p:val>
                                        </p:tav>
                                        <p:tav tm="100000">
                                          <p:val>
                                            <p:strVal val="#ppt_y"/>
                                          </p:val>
                                        </p:tav>
                                      </p:tavLst>
                                    </p:anim>
                                  </p:childTnLst>
                                </p:cTn>
                              </p:par>
                            </p:childTnLst>
                          </p:cTn>
                        </p:par>
                        <p:par>
                          <p:cTn id="84" fill="hold" nodeType="afterGroup">
                            <p:stCondLst>
                              <p:cond delay="500"/>
                            </p:stCondLst>
                            <p:childTnLst>
                              <p:par>
                                <p:cTn id="85" presetID="22" presetClass="entr" presetSubtype="1" fill="hold" grpId="0" nodeType="afterEffect">
                                  <p:stCondLst>
                                    <p:cond delay="0"/>
                                  </p:stCondLst>
                                  <p:childTnLst>
                                    <p:set>
                                      <p:cBhvr>
                                        <p:cTn id="86" dur="1" fill="hold">
                                          <p:stCondLst>
                                            <p:cond delay="0"/>
                                          </p:stCondLst>
                                        </p:cTn>
                                        <p:tgtEl>
                                          <p:spTgt spid="8391"/>
                                        </p:tgtEl>
                                        <p:attrNameLst>
                                          <p:attrName>style.visibility</p:attrName>
                                        </p:attrNameLst>
                                      </p:cBhvr>
                                      <p:to>
                                        <p:strVal val="visible"/>
                                      </p:to>
                                    </p:set>
                                    <p:animEffect transition="in" filter="wipe(up)">
                                      <p:cBhvr>
                                        <p:cTn id="87" dur="500"/>
                                        <p:tgtEl>
                                          <p:spTgt spid="839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8204"/>
                                        </p:tgtEl>
                                        <p:attrNameLst>
                                          <p:attrName>style.visibility</p:attrName>
                                        </p:attrNameLst>
                                      </p:cBhvr>
                                      <p:to>
                                        <p:strVal val="visible"/>
                                      </p:to>
                                    </p:set>
                                    <p:animEffect transition="in" filter="wipe(up)">
                                      <p:cBhvr>
                                        <p:cTn id="92" dur="500"/>
                                        <p:tgtEl>
                                          <p:spTgt spid="820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nodeType="clickEffect">
                                  <p:stCondLst>
                                    <p:cond delay="0"/>
                                  </p:stCondLst>
                                  <p:childTnLst>
                                    <p:set>
                                      <p:cBhvr>
                                        <p:cTn id="96" dur="1" fill="hold">
                                          <p:stCondLst>
                                            <p:cond delay="0"/>
                                          </p:stCondLst>
                                        </p:cTn>
                                        <p:tgtEl>
                                          <p:spTgt spid="8295"/>
                                        </p:tgtEl>
                                        <p:attrNameLst>
                                          <p:attrName>style.visibility</p:attrName>
                                        </p:attrNameLst>
                                      </p:cBhvr>
                                      <p:to>
                                        <p:strVal val="visible"/>
                                      </p:to>
                                    </p:set>
                                    <p:anim calcmode="lin" valueType="num">
                                      <p:cBhvr additive="base">
                                        <p:cTn id="97" dur="500" fill="hold"/>
                                        <p:tgtEl>
                                          <p:spTgt spid="8295"/>
                                        </p:tgtEl>
                                        <p:attrNameLst>
                                          <p:attrName>ppt_x</p:attrName>
                                        </p:attrNameLst>
                                      </p:cBhvr>
                                      <p:tavLst>
                                        <p:tav tm="0">
                                          <p:val>
                                            <p:strVal val="0-#ppt_w/2"/>
                                          </p:val>
                                        </p:tav>
                                        <p:tav tm="100000">
                                          <p:val>
                                            <p:strVal val="#ppt_x"/>
                                          </p:val>
                                        </p:tav>
                                      </p:tavLst>
                                    </p:anim>
                                    <p:anim calcmode="lin" valueType="num">
                                      <p:cBhvr additive="base">
                                        <p:cTn id="98" dur="500" fill="hold"/>
                                        <p:tgtEl>
                                          <p:spTgt spid="8295"/>
                                        </p:tgtEl>
                                        <p:attrNameLst>
                                          <p:attrName>ppt_y</p:attrName>
                                        </p:attrNameLst>
                                      </p:cBhvr>
                                      <p:tavLst>
                                        <p:tav tm="0">
                                          <p:val>
                                            <p:strVal val="#ppt_y"/>
                                          </p:val>
                                        </p:tav>
                                        <p:tav tm="100000">
                                          <p:val>
                                            <p:strVal val="#ppt_y"/>
                                          </p:val>
                                        </p:tav>
                                      </p:tavLst>
                                    </p:anim>
                                  </p:childTnLst>
                                </p:cTn>
                              </p:par>
                            </p:childTnLst>
                          </p:cTn>
                        </p:par>
                        <p:par>
                          <p:cTn id="99" fill="hold" nodeType="afterGroup">
                            <p:stCondLst>
                              <p:cond delay="500"/>
                            </p:stCondLst>
                            <p:childTnLst>
                              <p:par>
                                <p:cTn id="100" presetID="22" presetClass="entr" presetSubtype="1" fill="hold" grpId="0" nodeType="afterEffect">
                                  <p:stCondLst>
                                    <p:cond delay="0"/>
                                  </p:stCondLst>
                                  <p:childTnLst>
                                    <p:set>
                                      <p:cBhvr>
                                        <p:cTn id="101" dur="1" fill="hold">
                                          <p:stCondLst>
                                            <p:cond delay="0"/>
                                          </p:stCondLst>
                                        </p:cTn>
                                        <p:tgtEl>
                                          <p:spTgt spid="8375"/>
                                        </p:tgtEl>
                                        <p:attrNameLst>
                                          <p:attrName>style.visibility</p:attrName>
                                        </p:attrNameLst>
                                      </p:cBhvr>
                                      <p:to>
                                        <p:strVal val="visible"/>
                                      </p:to>
                                    </p:set>
                                    <p:animEffect transition="in" filter="wipe(up)">
                                      <p:cBhvr>
                                        <p:cTn id="102" dur="500"/>
                                        <p:tgtEl>
                                          <p:spTgt spid="8375"/>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8382"/>
                                        </p:tgtEl>
                                        <p:attrNameLst>
                                          <p:attrName>style.visibility</p:attrName>
                                        </p:attrNameLst>
                                      </p:cBhvr>
                                      <p:to>
                                        <p:strVal val="visible"/>
                                      </p:to>
                                    </p:set>
                                    <p:animEffect transition="in" filter="wipe(left)">
                                      <p:cBhvr>
                                        <p:cTn id="107" dur="500"/>
                                        <p:tgtEl>
                                          <p:spTgt spid="8382"/>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 presetClass="entr" presetSubtype="8" fill="hold" nodeType="clickEffect">
                                  <p:stCondLst>
                                    <p:cond delay="0"/>
                                  </p:stCondLst>
                                  <p:childTnLst>
                                    <p:set>
                                      <p:cBhvr>
                                        <p:cTn id="111" dur="1" fill="hold">
                                          <p:stCondLst>
                                            <p:cond delay="0"/>
                                          </p:stCondLst>
                                        </p:cTn>
                                        <p:tgtEl>
                                          <p:spTgt spid="8329"/>
                                        </p:tgtEl>
                                        <p:attrNameLst>
                                          <p:attrName>style.visibility</p:attrName>
                                        </p:attrNameLst>
                                      </p:cBhvr>
                                      <p:to>
                                        <p:strVal val="visible"/>
                                      </p:to>
                                    </p:set>
                                    <p:anim calcmode="lin" valueType="num">
                                      <p:cBhvr additive="base">
                                        <p:cTn id="112" dur="500" fill="hold"/>
                                        <p:tgtEl>
                                          <p:spTgt spid="8329"/>
                                        </p:tgtEl>
                                        <p:attrNameLst>
                                          <p:attrName>ppt_x</p:attrName>
                                        </p:attrNameLst>
                                      </p:cBhvr>
                                      <p:tavLst>
                                        <p:tav tm="0">
                                          <p:val>
                                            <p:strVal val="0-#ppt_w/2"/>
                                          </p:val>
                                        </p:tav>
                                        <p:tav tm="100000">
                                          <p:val>
                                            <p:strVal val="#ppt_x"/>
                                          </p:val>
                                        </p:tav>
                                      </p:tavLst>
                                    </p:anim>
                                    <p:anim calcmode="lin" valueType="num">
                                      <p:cBhvr additive="base">
                                        <p:cTn id="113" dur="500" fill="hold"/>
                                        <p:tgtEl>
                                          <p:spTgt spid="8329"/>
                                        </p:tgtEl>
                                        <p:attrNameLst>
                                          <p:attrName>ppt_y</p:attrName>
                                        </p:attrNameLst>
                                      </p:cBhvr>
                                      <p:tavLst>
                                        <p:tav tm="0">
                                          <p:val>
                                            <p:strVal val="#ppt_y"/>
                                          </p:val>
                                        </p:tav>
                                        <p:tav tm="100000">
                                          <p:val>
                                            <p:strVal val="#ppt_y"/>
                                          </p:val>
                                        </p:tav>
                                      </p:tavLst>
                                    </p:anim>
                                  </p:childTnLst>
                                </p:cTn>
                              </p:par>
                            </p:childTnLst>
                          </p:cTn>
                        </p:par>
                        <p:par>
                          <p:cTn id="114" fill="hold" nodeType="afterGroup">
                            <p:stCondLst>
                              <p:cond delay="500"/>
                            </p:stCondLst>
                            <p:childTnLst>
                              <p:par>
                                <p:cTn id="115" presetID="22" presetClass="entr" presetSubtype="1" fill="hold" grpId="0" nodeType="afterEffect">
                                  <p:stCondLst>
                                    <p:cond delay="0"/>
                                  </p:stCondLst>
                                  <p:childTnLst>
                                    <p:set>
                                      <p:cBhvr>
                                        <p:cTn id="116" dur="1" fill="hold">
                                          <p:stCondLst>
                                            <p:cond delay="0"/>
                                          </p:stCondLst>
                                        </p:cTn>
                                        <p:tgtEl>
                                          <p:spTgt spid="8377"/>
                                        </p:tgtEl>
                                        <p:attrNameLst>
                                          <p:attrName>style.visibility</p:attrName>
                                        </p:attrNameLst>
                                      </p:cBhvr>
                                      <p:to>
                                        <p:strVal val="visible"/>
                                      </p:to>
                                    </p:set>
                                    <p:animEffect transition="in" filter="wipe(up)">
                                      <p:cBhvr>
                                        <p:cTn id="117" dur="500"/>
                                        <p:tgtEl>
                                          <p:spTgt spid="8377"/>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8386"/>
                                        </p:tgtEl>
                                        <p:attrNameLst>
                                          <p:attrName>style.visibility</p:attrName>
                                        </p:attrNameLst>
                                      </p:cBhvr>
                                      <p:to>
                                        <p:strVal val="visible"/>
                                      </p:to>
                                    </p:set>
                                    <p:animEffect transition="in" filter="wipe(left)">
                                      <p:cBhvr>
                                        <p:cTn id="122" dur="500"/>
                                        <p:tgtEl>
                                          <p:spTgt spid="8386"/>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8" fill="hold" nodeType="clickEffect">
                                  <p:stCondLst>
                                    <p:cond delay="0"/>
                                  </p:stCondLst>
                                  <p:childTnLst>
                                    <p:set>
                                      <p:cBhvr>
                                        <p:cTn id="126" dur="1" fill="hold">
                                          <p:stCondLst>
                                            <p:cond delay="0"/>
                                          </p:stCondLst>
                                        </p:cTn>
                                        <p:tgtEl>
                                          <p:spTgt spid="8342"/>
                                        </p:tgtEl>
                                        <p:attrNameLst>
                                          <p:attrName>style.visibility</p:attrName>
                                        </p:attrNameLst>
                                      </p:cBhvr>
                                      <p:to>
                                        <p:strVal val="visible"/>
                                      </p:to>
                                    </p:set>
                                    <p:anim calcmode="lin" valueType="num">
                                      <p:cBhvr additive="base">
                                        <p:cTn id="127" dur="500" fill="hold"/>
                                        <p:tgtEl>
                                          <p:spTgt spid="8342"/>
                                        </p:tgtEl>
                                        <p:attrNameLst>
                                          <p:attrName>ppt_x</p:attrName>
                                        </p:attrNameLst>
                                      </p:cBhvr>
                                      <p:tavLst>
                                        <p:tav tm="0">
                                          <p:val>
                                            <p:strVal val="0-#ppt_w/2"/>
                                          </p:val>
                                        </p:tav>
                                        <p:tav tm="100000">
                                          <p:val>
                                            <p:strVal val="#ppt_x"/>
                                          </p:val>
                                        </p:tav>
                                      </p:tavLst>
                                    </p:anim>
                                    <p:anim calcmode="lin" valueType="num">
                                      <p:cBhvr additive="base">
                                        <p:cTn id="128" dur="500" fill="hold"/>
                                        <p:tgtEl>
                                          <p:spTgt spid="8342"/>
                                        </p:tgtEl>
                                        <p:attrNameLst>
                                          <p:attrName>ppt_y</p:attrName>
                                        </p:attrNameLst>
                                      </p:cBhvr>
                                      <p:tavLst>
                                        <p:tav tm="0">
                                          <p:val>
                                            <p:strVal val="#ppt_y"/>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8384"/>
                                        </p:tgtEl>
                                        <p:attrNameLst>
                                          <p:attrName>style.visibility</p:attrName>
                                        </p:attrNameLst>
                                      </p:cBhvr>
                                      <p:to>
                                        <p:strVal val="visible"/>
                                      </p:to>
                                    </p:set>
                                    <p:animEffect transition="in" filter="wipe(left)">
                                      <p:cBhvr>
                                        <p:cTn id="133" dur="500"/>
                                        <p:tgtEl>
                                          <p:spTgt spid="8384"/>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2" presetClass="entr" presetSubtype="8" fill="hold" nodeType="clickEffect">
                                  <p:stCondLst>
                                    <p:cond delay="0"/>
                                  </p:stCondLst>
                                  <p:childTnLst>
                                    <p:set>
                                      <p:cBhvr>
                                        <p:cTn id="137" dur="1" fill="hold">
                                          <p:stCondLst>
                                            <p:cond delay="0"/>
                                          </p:stCondLst>
                                        </p:cTn>
                                        <p:tgtEl>
                                          <p:spTgt spid="8348"/>
                                        </p:tgtEl>
                                        <p:attrNameLst>
                                          <p:attrName>style.visibility</p:attrName>
                                        </p:attrNameLst>
                                      </p:cBhvr>
                                      <p:to>
                                        <p:strVal val="visible"/>
                                      </p:to>
                                    </p:set>
                                    <p:animEffect transition="in" filter="wipe(left)">
                                      <p:cBhvr>
                                        <p:cTn id="138" dur="500"/>
                                        <p:tgtEl>
                                          <p:spTgt spid="8348"/>
                                        </p:tgtEl>
                                      </p:cBhvr>
                                    </p:animEffect>
                                  </p:childTnLst>
                                </p:cTn>
                              </p:par>
                            </p:childTnLst>
                          </p:cTn>
                        </p:par>
                        <p:par>
                          <p:cTn id="139" fill="hold" nodeType="afterGroup">
                            <p:stCondLst>
                              <p:cond delay="500"/>
                            </p:stCondLst>
                            <p:childTnLst>
                              <p:par>
                                <p:cTn id="140" presetID="22" presetClass="entr" presetSubtype="1" fill="hold" grpId="0" nodeType="afterEffect">
                                  <p:stCondLst>
                                    <p:cond delay="0"/>
                                  </p:stCondLst>
                                  <p:childTnLst>
                                    <p:set>
                                      <p:cBhvr>
                                        <p:cTn id="141" dur="1" fill="hold">
                                          <p:stCondLst>
                                            <p:cond delay="0"/>
                                          </p:stCondLst>
                                        </p:cTn>
                                        <p:tgtEl>
                                          <p:spTgt spid="8392"/>
                                        </p:tgtEl>
                                        <p:attrNameLst>
                                          <p:attrName>style.visibility</p:attrName>
                                        </p:attrNameLst>
                                      </p:cBhvr>
                                      <p:to>
                                        <p:strVal val="visible"/>
                                      </p:to>
                                    </p:set>
                                    <p:animEffect transition="in" filter="wipe(up)">
                                      <p:cBhvr>
                                        <p:cTn id="142" dur="500"/>
                                        <p:tgtEl>
                                          <p:spTgt spid="8392"/>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1" fill="hold" grpId="0" nodeType="clickEffect">
                                  <p:stCondLst>
                                    <p:cond delay="0"/>
                                  </p:stCondLst>
                                  <p:childTnLst>
                                    <p:set>
                                      <p:cBhvr>
                                        <p:cTn id="146" dur="1" fill="hold">
                                          <p:stCondLst>
                                            <p:cond delay="0"/>
                                          </p:stCondLst>
                                        </p:cTn>
                                        <p:tgtEl>
                                          <p:spTgt spid="8205"/>
                                        </p:tgtEl>
                                        <p:attrNameLst>
                                          <p:attrName>style.visibility</p:attrName>
                                        </p:attrNameLst>
                                      </p:cBhvr>
                                      <p:to>
                                        <p:strVal val="visible"/>
                                      </p:to>
                                    </p:set>
                                    <p:animEffect transition="in" filter="wipe(up)">
                                      <p:cBhvr>
                                        <p:cTn id="147" dur="500"/>
                                        <p:tgtEl>
                                          <p:spTgt spid="8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autoUpdateAnimBg="0"/>
      <p:bldP spid="8204" grpId="0" autoUpdateAnimBg="0"/>
      <p:bldP spid="8205" grpId="0" autoUpdateAnimBg="0"/>
      <p:bldP spid="8294" grpId="0" animBg="1"/>
      <p:bldP spid="8374" grpId="0"/>
      <p:bldP spid="8375" grpId="0"/>
      <p:bldP spid="8376" grpId="0"/>
      <p:bldP spid="8377" grpId="0"/>
      <p:bldP spid="8379" grpId="0"/>
      <p:bldP spid="8380" grpId="0" animBg="1"/>
      <p:bldP spid="8381" grpId="0" animBg="1"/>
      <p:bldP spid="8382" grpId="0" animBg="1"/>
      <p:bldP spid="8383" grpId="0" animBg="1"/>
      <p:bldP spid="8384" grpId="0" animBg="1"/>
      <p:bldP spid="8385" grpId="0" animBg="1"/>
      <p:bldP spid="8386" grpId="0" animBg="1"/>
      <p:bldP spid="8390" grpId="0"/>
      <p:bldP spid="8391" grpId="0"/>
      <p:bldP spid="83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ic Sa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F1650341942445942F6FBD17B28DA0" ma:contentTypeVersion="0" ma:contentTypeDescription="Create a new document." ma:contentTypeScope="" ma:versionID="6b49303e7b8201470583dc8147ef565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B02AD7-E0FD-4611-8686-5B64311ED5E5}">
  <ds:schemaRefs>
    <ds:schemaRef ds:uri="http://schemas.microsoft.com/sharepoint/v3/contenttype/forms"/>
  </ds:schemaRefs>
</ds:datastoreItem>
</file>

<file path=customXml/itemProps2.xml><?xml version="1.0" encoding="utf-8"?>
<ds:datastoreItem xmlns:ds="http://schemas.openxmlformats.org/officeDocument/2006/customXml" ds:itemID="{E04DFC5C-6B0E-4FA8-8355-275512E94B69}">
  <ds:schemaRefs>
    <ds:schemaRef ds:uri="http://purl.org/dc/elements/1.1/"/>
    <ds:schemaRef ds:uri="http://schemas.microsoft.com/office/infopath/2007/PartnerControls"/>
    <ds:schemaRef ds:uri="http://www.w3.org/XML/1998/namespace"/>
    <ds:schemaRef ds:uri="http://purl.org/dc/terms/"/>
    <ds:schemaRef ds:uri="http://purl.org/dc/dcmitype/"/>
    <ds:schemaRef ds:uri="http://schemas.microsoft.com/office/2006/metadata/properties"/>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CEDAF2B0-4C5C-4F3D-B296-EC0587ADEC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483</TotalTime>
  <Words>1056</Words>
  <Application>Microsoft Office PowerPoint</Application>
  <PresentationFormat>Custom</PresentationFormat>
  <Paragraphs>187</Paragraphs>
  <Slides>30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Black</vt:lpstr>
      <vt:lpstr>Calibri</vt:lpstr>
      <vt:lpstr>Comic Sans MS</vt:lpstr>
      <vt:lpstr>Monotype Sorts</vt:lpstr>
      <vt:lpstr>Symbol</vt:lpstr>
      <vt:lpstr>Office Theme</vt:lpstr>
      <vt:lpstr>OCR 21st Century Science  Unit P6 a Revision </vt:lpstr>
      <vt:lpstr>PowerPoint Presentation</vt:lpstr>
      <vt:lpstr>Introduction to Radioactivity</vt:lpstr>
      <vt:lpstr>Structure of the atom</vt:lpstr>
      <vt:lpstr>The Rutherford Scattering Experiment</vt:lpstr>
      <vt:lpstr>Radioactivity</vt:lpstr>
      <vt:lpstr>Isotopes</vt:lpstr>
      <vt:lpstr>Isotopes</vt:lpstr>
      <vt:lpstr>Types of radiation summary</vt:lpstr>
      <vt:lpstr>Alpha radiation</vt:lpstr>
      <vt:lpstr>Beta radiation</vt:lpstr>
      <vt:lpstr>Beta radiation</vt:lpstr>
      <vt:lpstr>Gamma radiation</vt:lpstr>
      <vt:lpstr>Gamma radiation</vt:lpstr>
      <vt:lpstr>Blocking Radiation</vt:lpstr>
      <vt:lpstr>Penetration of radiation</vt:lpstr>
      <vt:lpstr>Ionisation</vt:lpstr>
      <vt:lpstr>Ionisation</vt:lpstr>
      <vt:lpstr>Half life</vt:lpstr>
      <vt:lpstr>PowerPoint Presentation</vt:lpstr>
      <vt:lpstr>Uses of Radioactivity 1</vt:lpstr>
      <vt:lpstr>Uses of Radioactivity 2 - Tracers</vt:lpstr>
      <vt:lpstr>Uses of Radioactivity 3 - Treating Cancer</vt:lpstr>
      <vt:lpstr>PowerPoint Presentation</vt:lpstr>
      <vt:lpstr>PowerPoint Presentation</vt:lpstr>
      <vt:lpstr>PowerPoint Presentation</vt:lpstr>
      <vt:lpstr>PowerPoint Presentation</vt:lpstr>
      <vt:lpstr>PowerPoint Presentation</vt:lpstr>
      <vt:lpstr>3 Types of nuclear waste.</vt:lpstr>
      <vt:lpstr>Where does intermediate level waste come from?</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OCR 21st Century Science  Unit B4 Revision</dc:title>
  <dc:creator>user</dc:creator>
  <cp:lastModifiedBy>Kate Critchley</cp:lastModifiedBy>
  <cp:revision>42</cp:revision>
  <dcterms:created xsi:type="dcterms:W3CDTF">2014-01-20T22:42:49Z</dcterms:created>
  <dcterms:modified xsi:type="dcterms:W3CDTF">2014-04-10T06:16:06Z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0x010100AEF1650341942445942F6FBD17B28DA0</vt:lpwstr>
  </property>
</Properties>
</file>