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BDA-1499-4370-8F7F-F0B6B053428D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EA00-FA56-4CD4-BE50-DC12CEA38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8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BDA-1499-4370-8F7F-F0B6B053428D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EA00-FA56-4CD4-BE50-DC12CEA38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BDA-1499-4370-8F7F-F0B6B053428D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EA00-FA56-4CD4-BE50-DC12CEA38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9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BDA-1499-4370-8F7F-F0B6B053428D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EA00-FA56-4CD4-BE50-DC12CEA38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BDA-1499-4370-8F7F-F0B6B053428D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EA00-FA56-4CD4-BE50-DC12CEA38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BDA-1499-4370-8F7F-F0B6B053428D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EA00-FA56-4CD4-BE50-DC12CEA38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40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BDA-1499-4370-8F7F-F0B6B053428D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EA00-FA56-4CD4-BE50-DC12CEA38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8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BDA-1499-4370-8F7F-F0B6B053428D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EA00-FA56-4CD4-BE50-DC12CEA38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49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BDA-1499-4370-8F7F-F0B6B053428D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EA00-FA56-4CD4-BE50-DC12CEA38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2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BDA-1499-4370-8F7F-F0B6B053428D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EA00-FA56-4CD4-BE50-DC12CEA38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8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BDA-1499-4370-8F7F-F0B6B053428D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EA00-FA56-4CD4-BE50-DC12CEA38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1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0BDA-1499-4370-8F7F-F0B6B053428D}" type="datetimeFigureOut">
              <a:rPr lang="en-GB" smtClean="0"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EA00-FA56-4CD4-BE50-DC12CEA38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76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hinx_Observatory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wiss_Alps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hinx_Observatory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wiss_Alps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9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2697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P7.4: The Sun, the stars and their surroundings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 descr="http://t2.gstatic.com/images?q=tbn:ANd9GcQ6xUUxFlKPQphrpmAAT_wv7OS9VH7AOHMY12oVVtDlFoyhj5hb2g:www.elevationnetworks.org/wp-content/uploads/2013/05/physic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89" y="2807027"/>
            <a:ext cx="9176111" cy="41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>
            <a:normAutofit/>
          </a:bodyPr>
          <a:lstStyle/>
          <a:p>
            <a:r>
              <a:rPr lang="en-GB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Spectra</a:t>
            </a:r>
            <a:r>
              <a:rPr lang="en-GB" sz="5400" b="1" dirty="0"/>
              <a:t> and </a:t>
            </a: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80728"/>
            <a:ext cx="9144000" cy="5877272"/>
          </a:xfrm>
        </p:spPr>
        <p:txBody>
          <a:bodyPr/>
          <a:lstStyle/>
          <a:p>
            <a:r>
              <a:rPr lang="en-GB" dirty="0" smtClean="0"/>
              <a:t>Hot objects (including stars) emit energy across all wavelengths of the EM radiation spectrum</a:t>
            </a:r>
          </a:p>
          <a:p>
            <a:r>
              <a:rPr lang="en-GB" dirty="0" smtClean="0"/>
              <a:t>Different stars emit different amounts of radiation and different frequencies depending on their </a:t>
            </a:r>
            <a:r>
              <a:rPr lang="en-GB" b="1" dirty="0" smtClean="0">
                <a:solidFill>
                  <a:srgbClr val="FF0000"/>
                </a:solidFill>
              </a:rPr>
              <a:t>temperature. 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482669"/>
            <a:ext cx="6677174" cy="363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8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2466" name="Picture 2" descr="http://docs.kde.org/stable/en/kdeedu/kstars/star_col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675456"/>
            <a:ext cx="9211201" cy="71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6093296"/>
            <a:ext cx="9144000" cy="7647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8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2466" name="Picture 2" descr="http://docs.kde.org/stable/en/kdeedu/kstars/star_col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675456"/>
            <a:ext cx="9211201" cy="71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6093296"/>
            <a:ext cx="9144000" cy="7647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1631504" y="4581128"/>
            <a:ext cx="9036496" cy="93610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INCREASING TEMPERATURE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Spectrometer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/>
          <a:lstStyle/>
          <a:p>
            <a:r>
              <a:rPr lang="en-GB" dirty="0" smtClean="0"/>
              <a:t>Used by astronomers to:</a:t>
            </a:r>
          </a:p>
          <a:p>
            <a:pPr lvl="1"/>
            <a:r>
              <a:rPr lang="en-GB" sz="3200" dirty="0"/>
              <a:t>Measure radiation emitted at each frequency</a:t>
            </a:r>
          </a:p>
          <a:p>
            <a:pPr lvl="1"/>
            <a:r>
              <a:rPr lang="en-GB" sz="3200" dirty="0"/>
              <a:t>Identify the peak frequency of a star</a:t>
            </a:r>
          </a:p>
          <a:p>
            <a:pPr lvl="1"/>
            <a:endParaRPr lang="en-GB" sz="800" dirty="0"/>
          </a:p>
          <a:p>
            <a:r>
              <a:rPr lang="en-GB" dirty="0" smtClean="0"/>
              <a:t>The peak frequency gives an accurate value for the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r>
              <a:rPr lang="en-GB" dirty="0" smtClean="0"/>
              <a:t> of a star. 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05544" y="4252633"/>
          <a:ext cx="92354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08"/>
                <a:gridCol w="648072"/>
                <a:gridCol w="43289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ysClr val="windowText" lastClr="000000"/>
                          </a:solidFill>
                        </a:rPr>
                        <a:t>Peak frequency</a:t>
                      </a:r>
                      <a:endParaRPr lang="en-GB" sz="3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Higher temperature</a:t>
                      </a:r>
                      <a:endParaRPr lang="en-GB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 rot="10800000">
            <a:off x="1524000" y="4077072"/>
            <a:ext cx="528100" cy="9361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6096000" y="4077072"/>
            <a:ext cx="528100" cy="93610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Identifying elements in stars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r>
              <a:rPr lang="en-GB" dirty="0" smtClean="0"/>
              <a:t>Astronomers use spectra from stars to identify their elements. </a:t>
            </a:r>
          </a:p>
          <a:p>
            <a:r>
              <a:rPr lang="en-GB" dirty="0" smtClean="0"/>
              <a:t>The surface of the Sun emits white light. As the light travels through the Sun’s atmosphere, atoms in this atmosphere absorb light of certain frequencies. </a:t>
            </a:r>
          </a:p>
          <a:p>
            <a:r>
              <a:rPr lang="en-GB" sz="3000" dirty="0"/>
              <a:t>The light that travels on has these frequencies missing. </a:t>
            </a:r>
          </a:p>
          <a:p>
            <a:r>
              <a:rPr lang="en-GB" dirty="0" smtClean="0"/>
              <a:t>When the light is spread into a spectrum, there are dark lines across it. </a:t>
            </a:r>
          </a:p>
          <a:p>
            <a:r>
              <a:rPr lang="en-GB" dirty="0" smtClean="0"/>
              <a:t>This is the </a:t>
            </a:r>
            <a:r>
              <a:rPr lang="en-GB" b="1" dirty="0" smtClean="0"/>
              <a:t>absorption spectrum </a:t>
            </a:r>
            <a:r>
              <a:rPr lang="en-GB" dirty="0" smtClean="0"/>
              <a:t>of the sun</a:t>
            </a:r>
            <a:endParaRPr lang="en-GB" dirty="0"/>
          </a:p>
        </p:txBody>
      </p:sp>
      <p:pic>
        <p:nvPicPr>
          <p:cNvPr id="66562" name="Picture 2" descr="http://saburchill.com/HOS/astronomy/images/181105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96" y="5494558"/>
            <a:ext cx="9137104" cy="19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Identifying elements in stars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80728"/>
            <a:ext cx="9144000" cy="5877272"/>
          </a:xfrm>
        </p:spPr>
        <p:txBody>
          <a:bodyPr/>
          <a:lstStyle/>
          <a:p>
            <a:r>
              <a:rPr lang="en-GB" dirty="0" smtClean="0"/>
              <a:t>Each element produces a unique pattern of lines in its absorption spectrum</a:t>
            </a:r>
          </a:p>
          <a:p>
            <a:r>
              <a:rPr lang="en-GB" dirty="0" smtClean="0"/>
              <a:t>Astronomers identify the elements in stars by comparing star absorption spectra to those of elements in the lab</a:t>
            </a:r>
            <a:endParaRPr lang="en-GB" dirty="0"/>
          </a:p>
        </p:txBody>
      </p:sp>
      <p:pic>
        <p:nvPicPr>
          <p:cNvPr id="66562" name="Picture 2" descr="http://saburchill.com/HOS/astronomy/images/181105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06" y="3573017"/>
            <a:ext cx="9176289" cy="19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How do gases behave?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r>
              <a:rPr lang="en-GB" dirty="0" smtClean="0"/>
              <a:t>Stars are balls of hot gases</a:t>
            </a:r>
          </a:p>
          <a:p>
            <a:r>
              <a:rPr lang="en-GB" dirty="0" smtClean="0"/>
              <a:t>To understand stars, you need to understand gases</a:t>
            </a:r>
          </a:p>
          <a:p>
            <a:r>
              <a:rPr lang="en-GB" dirty="0" smtClean="0"/>
              <a:t>The particles of a gas move very quickly in random directions</a:t>
            </a:r>
          </a:p>
          <a:p>
            <a:r>
              <a:rPr lang="en-GB" dirty="0" smtClean="0"/>
              <a:t>When they hit the sides of a container they exert a force as they change direction </a:t>
            </a:r>
            <a:r>
              <a:rPr lang="en-GB" dirty="0" smtClean="0">
                <a:sym typeface="Wingdings" pitchFamily="2" charset="2"/>
              </a:rPr>
              <a:t> this causes </a:t>
            </a:r>
            <a:r>
              <a:rPr lang="en-GB" b="1" dirty="0" smtClean="0">
                <a:sym typeface="Wingdings" pitchFamily="2" charset="2"/>
              </a:rPr>
              <a:t>gas pressure</a:t>
            </a:r>
            <a:endParaRPr lang="en-GB" b="1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4014192"/>
            <a:ext cx="2843808" cy="284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7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Pressure and volume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r>
              <a:rPr lang="en-GB" sz="3600" dirty="0"/>
              <a:t>If you </a:t>
            </a:r>
            <a:r>
              <a:rPr lang="en-GB" sz="3600" b="1" dirty="0"/>
              <a:t>decrease the volume </a:t>
            </a:r>
            <a:r>
              <a:rPr lang="en-GB" sz="3600" dirty="0"/>
              <a:t>of the container, the particles hit the sides more often and the </a:t>
            </a:r>
            <a:r>
              <a:rPr lang="en-GB" sz="3600" b="1" dirty="0"/>
              <a:t>pressure increases</a:t>
            </a:r>
            <a:endParaRPr lang="en-GB" sz="3600" b="1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36" y="2564905"/>
            <a:ext cx="9110464" cy="432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8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8" y="3717049"/>
            <a:ext cx="3176140" cy="312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>
            <a:normAutofit/>
          </a:bodyPr>
          <a:lstStyle/>
          <a:p>
            <a:r>
              <a:rPr lang="en-GB" sz="5400" b="1" dirty="0"/>
              <a:t>Pressure and volume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r>
              <a:rPr lang="en-GB" sz="3600" dirty="0"/>
              <a:t>Volume and pressure are </a:t>
            </a:r>
            <a:r>
              <a:rPr lang="en-GB" sz="3600" b="1" dirty="0"/>
              <a:t>inversely proportional</a:t>
            </a:r>
          </a:p>
          <a:p>
            <a:r>
              <a:rPr lang="en-GB" sz="3600" dirty="0"/>
              <a:t>For a fixed mass of gas at constant temp as volume decreases pressure increases</a:t>
            </a:r>
          </a:p>
          <a:p>
            <a:pPr marL="0" indent="0" algn="ctr">
              <a:buNone/>
            </a:pPr>
            <a:r>
              <a:rPr lang="en-GB" sz="3600" b="1" dirty="0"/>
              <a:t>p</a:t>
            </a:r>
            <a:r>
              <a:rPr lang="en-GB" sz="3600" b="1" dirty="0"/>
              <a:t>ressure x volume = constant</a:t>
            </a:r>
            <a:endParaRPr lang="en-GB" sz="3600" b="1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514338"/>
            <a:ext cx="5004048" cy="237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3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w_02_amend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3301562"/>
            <a:ext cx="4320480" cy="356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>
            <a:noAutofit/>
          </a:bodyPr>
          <a:lstStyle/>
          <a:p>
            <a:r>
              <a:rPr lang="en-GB" sz="3400" b="1" dirty="0"/>
              <a:t>Calculating the distance to a Cepheid variable star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92696"/>
            <a:ext cx="9144000" cy="61653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3000" dirty="0"/>
              <a:t>Measure the period – 5 days</a:t>
            </a:r>
          </a:p>
          <a:p>
            <a:pPr>
              <a:spcAft>
                <a:spcPts val="1200"/>
              </a:spcAft>
            </a:pPr>
            <a:r>
              <a:rPr lang="en-GB" sz="3000" dirty="0"/>
              <a:t>Use the period to work out the luminosity</a:t>
            </a:r>
          </a:p>
          <a:p>
            <a:pPr>
              <a:spcAft>
                <a:spcPts val="1200"/>
              </a:spcAft>
            </a:pPr>
            <a:r>
              <a:rPr lang="en-GB" sz="3000" dirty="0"/>
              <a:t>Measure the observed brightness</a:t>
            </a:r>
          </a:p>
          <a:p>
            <a:pPr>
              <a:spcAft>
                <a:spcPts val="1200"/>
              </a:spcAft>
            </a:pPr>
            <a:r>
              <a:rPr lang="en-GB" sz="3000" dirty="0"/>
              <a:t>Compare the observed brightness with the luminosity to work out the distance</a:t>
            </a: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5303912" y="4326574"/>
            <a:ext cx="5246712" cy="1515402"/>
          </a:xfrm>
          <a:prstGeom prst="roundRect">
            <a:avLst>
              <a:gd name="adj" fmla="val 5495"/>
            </a:avLst>
          </a:prstGeom>
          <a:solidFill>
            <a:schemeClr val="bg1">
              <a:alpha val="85097"/>
            </a:scheme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square" tIns="144000" bIns="1440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sz="3200" dirty="0">
                <a:solidFill>
                  <a:schemeClr val="tx2"/>
                </a:solidFill>
              </a:rPr>
              <a:t>The period–luminosity relation for Cepheid variables</a:t>
            </a:r>
          </a:p>
        </p:txBody>
      </p:sp>
    </p:spTree>
    <p:extLst>
      <p:ext uri="{BB962C8B-B14F-4D97-AF65-F5344CB8AC3E}">
        <p14:creationId xmlns:p14="http://schemas.microsoft.com/office/powerpoint/2010/main" val="8931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RtcG-U54SEggSOfusskc9Wl2xPlw8X4VcsrfXkUjcbtmqfk4Y1Yw:www.globalspec.com/ImageRepository/LearnMore/20125/PressureTemperatureGraph583d68dea601413ba1f9d1b274cc37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1952945"/>
            <a:ext cx="5868144" cy="49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Pressure and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hotter</a:t>
            </a:r>
            <a:r>
              <a:rPr lang="en-GB" dirty="0" smtClean="0"/>
              <a:t> the gas, the </a:t>
            </a:r>
            <a:r>
              <a:rPr lang="en-GB" b="1" dirty="0" smtClean="0"/>
              <a:t>more energy </a:t>
            </a:r>
            <a:r>
              <a:rPr lang="en-GB" dirty="0" smtClean="0"/>
              <a:t>the particles have and the </a:t>
            </a:r>
            <a:r>
              <a:rPr lang="en-GB" b="1" dirty="0" smtClean="0"/>
              <a:t>faster</a:t>
            </a:r>
            <a:r>
              <a:rPr lang="en-GB" dirty="0" smtClean="0"/>
              <a:t> they </a:t>
            </a:r>
            <a:r>
              <a:rPr lang="en-GB" b="1" dirty="0" smtClean="0"/>
              <a:t>move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b="1" dirty="0" smtClean="0"/>
              <a:t>faster</a:t>
            </a:r>
            <a:r>
              <a:rPr lang="en-GB" dirty="0" smtClean="0"/>
              <a:t> the                                                      particles move, the                                                 </a:t>
            </a:r>
            <a:r>
              <a:rPr lang="en-GB" b="1" dirty="0" smtClean="0"/>
              <a:t>harder</a:t>
            </a:r>
            <a:r>
              <a:rPr lang="en-GB" dirty="0" smtClean="0"/>
              <a:t> and </a:t>
            </a:r>
            <a:r>
              <a:rPr lang="en-GB" b="1" dirty="0" smtClean="0"/>
              <a:t>more                                                      often</a:t>
            </a:r>
            <a:r>
              <a:rPr lang="en-GB" dirty="0" smtClean="0"/>
              <a:t> they </a:t>
            </a:r>
            <a:r>
              <a:rPr lang="en-GB" b="1" dirty="0" smtClean="0"/>
              <a:t>hit                                                                  the sides of the                                                              container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3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3.gstatic.com/images?q=tbn:ANd9GcRtcG-U54SEggSOfusskc9Wl2xPlw8X4VcsrfXkUjcbtmqfk4Y1Yw:www.globalspec.com/ImageRepository/LearnMore/20125/PressureTemperatureGraph583d68dea601413ba1f9d1b274cc37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05" y="3789040"/>
            <a:ext cx="365498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/>
              <a:t>Pressure and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68863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Temperature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/>
              <a:t>and pressure are </a:t>
            </a:r>
            <a:r>
              <a:rPr lang="en-GB" sz="3600" b="1" dirty="0"/>
              <a:t>directly proportional</a:t>
            </a:r>
          </a:p>
          <a:p>
            <a:r>
              <a:rPr lang="en-GB" sz="3600" dirty="0"/>
              <a:t>For a fixed mass of gas at constant volume as temperature (K) increases pressure increases</a:t>
            </a:r>
          </a:p>
          <a:p>
            <a:pPr marL="0" indent="0" algn="ctr">
              <a:buNone/>
            </a:pPr>
            <a:r>
              <a:rPr lang="en-GB" sz="3600" b="1" dirty="0"/>
              <a:t>p</a:t>
            </a:r>
            <a:r>
              <a:rPr lang="en-GB" sz="3600" b="1" dirty="0"/>
              <a:t>ressure / </a:t>
            </a:r>
            <a:r>
              <a:rPr lang="en-GB" sz="3600" b="1" dirty="0">
                <a:solidFill>
                  <a:srgbClr val="FF0000"/>
                </a:solidFill>
              </a:rPr>
              <a:t>temperature</a:t>
            </a:r>
            <a:r>
              <a:rPr lang="en-GB" sz="3600" b="1" dirty="0"/>
              <a:t> = constant</a:t>
            </a:r>
          </a:p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5450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en-GB" b="1" dirty="0" smtClean="0"/>
              <a:t> a gas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/>
          <a:lstStyle/>
          <a:p>
            <a:r>
              <a:rPr lang="en-GB" dirty="0" smtClean="0"/>
              <a:t>As a gas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cools</a:t>
            </a:r>
            <a:r>
              <a:rPr lang="en-GB" dirty="0" smtClean="0"/>
              <a:t>, the particles lose energy </a:t>
            </a:r>
            <a:r>
              <a:rPr lang="en-GB" dirty="0" smtClean="0">
                <a:sym typeface="Wingdings" pitchFamily="2" charset="2"/>
              </a:rPr>
              <a:t>&amp; they move more slowly</a:t>
            </a:r>
          </a:p>
          <a:p>
            <a:r>
              <a:rPr lang="en-GB" dirty="0" smtClean="0">
                <a:sym typeface="Wingdings" pitchFamily="2" charset="2"/>
              </a:rPr>
              <a:t>At the lowest temperatures particles stop moving and therefore would never hit the sides of the container.</a:t>
            </a:r>
          </a:p>
          <a:p>
            <a:r>
              <a:rPr lang="en-GB" dirty="0" smtClean="0">
                <a:sym typeface="Wingdings" pitchFamily="2" charset="2"/>
              </a:rPr>
              <a:t>Lowest theoretical temp = </a:t>
            </a:r>
            <a:r>
              <a:rPr lang="en-GB" b="1" dirty="0" smtClean="0">
                <a:sym typeface="Wingdings" pitchFamily="2" charset="2"/>
              </a:rPr>
              <a:t>absolute zero </a:t>
            </a:r>
            <a:r>
              <a:rPr lang="en-GB" dirty="0" smtClean="0">
                <a:sym typeface="Wingdings" pitchFamily="2" charset="2"/>
              </a:rPr>
              <a:t>(-273</a:t>
            </a:r>
            <a:r>
              <a:rPr lang="en-GB" baseline="30000" dirty="0" smtClean="0">
                <a:sym typeface="Wingdings" pitchFamily="2" charset="2"/>
              </a:rPr>
              <a:t>o</a:t>
            </a:r>
            <a:r>
              <a:rPr lang="en-GB" dirty="0" smtClean="0">
                <a:sym typeface="Wingdings" pitchFamily="2" charset="2"/>
              </a:rPr>
              <a:t>C)</a:t>
            </a: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>
              <a:sym typeface="Wingdings" pitchFamily="2" charset="2"/>
            </a:endParaRP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4204074"/>
            <a:ext cx="3049513" cy="25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4516949"/>
            <a:ext cx="2158177" cy="215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3672" y="4018681"/>
            <a:ext cx="230178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indows2universe.org/physical_science/basic_tools/images/thermometers_kelvin_celsius_fahrenheit_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8700"/>
            <a:ext cx="8276236" cy="68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3491880" cy="1143000"/>
          </a:xfrm>
        </p:spPr>
        <p:txBody>
          <a:bodyPr anchor="t">
            <a:noAutofit/>
          </a:bodyPr>
          <a:lstStyle/>
          <a:p>
            <a:r>
              <a:rPr lang="en-GB" sz="4800" b="1" dirty="0"/>
              <a:t>Kelvin Scale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08720"/>
            <a:ext cx="3275856" cy="5949280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Starts at the lowest </a:t>
            </a:r>
            <a:r>
              <a:rPr lang="en-GB" dirty="0">
                <a:sym typeface="Wingdings" pitchFamily="2" charset="2"/>
              </a:rPr>
              <a:t>theoretical temp = </a:t>
            </a:r>
            <a:r>
              <a:rPr lang="en-GB" b="1" dirty="0">
                <a:sym typeface="Wingdings" pitchFamily="2" charset="2"/>
              </a:rPr>
              <a:t>absolute zero </a:t>
            </a:r>
            <a:r>
              <a:rPr lang="en-GB" dirty="0">
                <a:sym typeface="Wingdings" pitchFamily="2" charset="2"/>
              </a:rPr>
              <a:t>(-273</a:t>
            </a:r>
            <a:r>
              <a:rPr lang="en-GB" baseline="30000" dirty="0">
                <a:sym typeface="Wingdings" pitchFamily="2" charset="2"/>
              </a:rPr>
              <a:t>o</a:t>
            </a:r>
            <a:r>
              <a:rPr lang="en-GB" dirty="0">
                <a:sym typeface="Wingdings" pitchFamily="2" charset="2"/>
              </a:rPr>
              <a:t>C)</a:t>
            </a:r>
          </a:p>
          <a:p>
            <a:endParaRPr lang="en-GB" dirty="0" smtClean="0"/>
          </a:p>
          <a:p>
            <a:r>
              <a:rPr lang="en-GB" dirty="0" smtClean="0"/>
              <a:t>Zero on the Kelvin scale is     </a:t>
            </a:r>
            <a:r>
              <a:rPr lang="en-GB" dirty="0" smtClean="0">
                <a:sym typeface="Wingdings" pitchFamily="2" charset="2"/>
              </a:rPr>
              <a:t>-273</a:t>
            </a:r>
            <a:r>
              <a:rPr lang="en-GB" baseline="30000" dirty="0" smtClean="0">
                <a:sym typeface="Wingdings" pitchFamily="2" charset="2"/>
              </a:rPr>
              <a:t>o</a:t>
            </a:r>
            <a:r>
              <a:rPr lang="en-GB" dirty="0" smtClean="0">
                <a:sym typeface="Wingdings" pitchFamily="2" charset="2"/>
              </a:rPr>
              <a:t>C = absolute zero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3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2699709"/>
            <a:ext cx="4270113" cy="414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Volume and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/>
          <a:lstStyle/>
          <a:p>
            <a:r>
              <a:rPr lang="en-GB" dirty="0"/>
              <a:t>If you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the temperature </a:t>
            </a:r>
            <a:r>
              <a:rPr lang="en-GB" dirty="0"/>
              <a:t>of a gas at constant pressure, the volume decreases.</a:t>
            </a:r>
            <a:endParaRPr lang="en-GB" dirty="0"/>
          </a:p>
          <a:p>
            <a:r>
              <a:rPr lang="en-GB" dirty="0"/>
              <a:t>At absolute zero, the volume would </a:t>
            </a:r>
            <a:r>
              <a:rPr lang="en-GB" i="1" dirty="0"/>
              <a:t>theoretically </a:t>
            </a:r>
            <a:r>
              <a:rPr lang="en-GB" dirty="0"/>
              <a:t>be zero</a:t>
            </a:r>
            <a:endParaRPr lang="en-GB" dirty="0"/>
          </a:p>
          <a:p>
            <a:r>
              <a:rPr lang="en-GB" u="sng" dirty="0"/>
              <a:t>For a fixed mass of gas at a fixed pressure:</a:t>
            </a:r>
          </a:p>
          <a:p>
            <a:pPr>
              <a:buFont typeface="Courier New" pitchFamily="49" charset="0"/>
              <a:buChar char="o"/>
            </a:pPr>
            <a:r>
              <a:rPr lang="en-GB" dirty="0"/>
              <a:t>As temp increases, vol increases</a:t>
            </a:r>
          </a:p>
          <a:p>
            <a:pPr>
              <a:buFont typeface="Courier New" pitchFamily="49" charset="0"/>
              <a:buChar char="o"/>
            </a:pPr>
            <a:r>
              <a:rPr lang="en-GB" dirty="0"/>
              <a:t>Volume is </a:t>
            </a:r>
            <a:r>
              <a:rPr lang="en-GB" b="1" dirty="0"/>
              <a:t>directly                                                    proportional </a:t>
            </a:r>
            <a:r>
              <a:rPr lang="en-GB" dirty="0"/>
              <a:t>to temp (K)</a:t>
            </a:r>
            <a:endParaRPr lang="en-GB" b="1" dirty="0"/>
          </a:p>
          <a:p>
            <a:pPr marL="57150" indent="0">
              <a:buNone/>
            </a:pPr>
            <a:endParaRPr lang="en-GB" b="1" dirty="0"/>
          </a:p>
          <a:p>
            <a:pPr marL="57150" indent="0">
              <a:buNone/>
            </a:pPr>
            <a:r>
              <a:rPr lang="en-GB" sz="3600" b="1" dirty="0"/>
              <a:t>     </a:t>
            </a:r>
            <a:r>
              <a:rPr lang="en-GB" sz="3600" b="1" u="sng" dirty="0"/>
              <a:t>volume</a:t>
            </a:r>
            <a:r>
              <a:rPr lang="en-GB" sz="3600" b="1" dirty="0"/>
              <a:t> =    constant</a:t>
            </a:r>
          </a:p>
          <a:p>
            <a:pPr marL="57150" indent="0">
              <a:buNone/>
            </a:pPr>
            <a:r>
              <a:rPr lang="en-GB" sz="3600" b="1" dirty="0">
                <a:solidFill>
                  <a:srgbClr val="FF0000"/>
                </a:solidFill>
              </a:rPr>
              <a:t> temperature</a:t>
            </a:r>
            <a:endParaRPr lang="en-GB" sz="3600" b="1" dirty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-6750"/>
            <a:ext cx="7020272" cy="681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3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Inside stars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42584"/>
            <a:ext cx="9144000" cy="60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9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Protostars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/>
          <a:lstStyle/>
          <a:p>
            <a:r>
              <a:rPr lang="en-GB" dirty="0" smtClean="0"/>
              <a:t>Gravity compresses a cloud of H and He gas</a:t>
            </a:r>
          </a:p>
          <a:p>
            <a:r>
              <a:rPr lang="en-GB" dirty="0" smtClean="0"/>
              <a:t>The gas particles get closer and closer</a:t>
            </a:r>
          </a:p>
          <a:p>
            <a:r>
              <a:rPr lang="en-GB" dirty="0" smtClean="0"/>
              <a:t>The volume of the gas cloud decreases</a:t>
            </a:r>
          </a:p>
          <a:p>
            <a:r>
              <a:rPr lang="en-GB" dirty="0" smtClean="0"/>
              <a:t>As they get closer they move faster</a:t>
            </a:r>
          </a:p>
          <a:p>
            <a:r>
              <a:rPr lang="en-GB" dirty="0" smtClean="0"/>
              <a:t>Temperature and pressure increase</a:t>
            </a:r>
          </a:p>
          <a:p>
            <a:endParaRPr lang="en-GB" dirty="0"/>
          </a:p>
          <a:p>
            <a:r>
              <a:rPr lang="en-GB" dirty="0" smtClean="0"/>
              <a:t>This mass of gas is called a </a:t>
            </a:r>
            <a:r>
              <a:rPr lang="en-GB" b="1" dirty="0" smtClean="0"/>
              <a:t>protostar</a:t>
            </a:r>
            <a:endParaRPr lang="en-GB" b="1" dirty="0"/>
          </a:p>
        </p:txBody>
      </p:sp>
      <p:pic>
        <p:nvPicPr>
          <p:cNvPr id="36866" name="Picture 2" descr="http://592f46.medialib.glogster.com/media/b32c834f0dd742abe82eaa77c760adf79bfdf7b3df65d85b37fa60a0dcd7f9e9/protosta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077072"/>
            <a:ext cx="2400003" cy="18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n 6"/>
          <p:cNvSpPr/>
          <p:nvPr/>
        </p:nvSpPr>
        <p:spPr>
          <a:xfrm>
            <a:off x="9696400" y="3931800"/>
            <a:ext cx="971600" cy="93736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7-Point Star 5"/>
          <p:cNvSpPr/>
          <p:nvPr/>
        </p:nvSpPr>
        <p:spPr>
          <a:xfrm>
            <a:off x="4367808" y="3501009"/>
            <a:ext cx="1152128" cy="765891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Explosion 1 3"/>
          <p:cNvSpPr/>
          <p:nvPr/>
        </p:nvSpPr>
        <p:spPr>
          <a:xfrm rot="438448">
            <a:off x="5310730" y="2151051"/>
            <a:ext cx="2015250" cy="1368152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Protostars and Nuclear Fusion</a:t>
            </a:r>
            <a:endParaRPr lang="en-GB" b="1" dirty="0"/>
          </a:p>
        </p:txBody>
      </p:sp>
      <p:sp>
        <p:nvSpPr>
          <p:cNvPr id="5" name="Right Arrow 4"/>
          <p:cNvSpPr/>
          <p:nvPr/>
        </p:nvSpPr>
        <p:spPr>
          <a:xfrm>
            <a:off x="3543609" y="3769781"/>
            <a:ext cx="792088" cy="32403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/>
          <a:lstStyle/>
          <a:p>
            <a:r>
              <a:rPr lang="en-GB" dirty="0" smtClean="0"/>
              <a:t>When H nuclei get close enough they form He nuclei – </a:t>
            </a:r>
            <a:r>
              <a:rPr lang="en-GB" b="1" dirty="0" smtClean="0"/>
              <a:t>nuclear fusion</a:t>
            </a:r>
          </a:p>
          <a:p>
            <a:r>
              <a:rPr lang="en-GB" dirty="0" smtClean="0"/>
              <a:t>This process releases  energy.</a:t>
            </a:r>
          </a:p>
          <a:p>
            <a:endParaRPr lang="en-GB" dirty="0"/>
          </a:p>
          <a:p>
            <a:r>
              <a:rPr lang="en-GB" dirty="0" smtClean="0"/>
              <a:t>Protostar            star  when fusion begins</a:t>
            </a:r>
          </a:p>
          <a:p>
            <a:r>
              <a:rPr lang="en-GB" dirty="0" smtClean="0"/>
              <a:t>Nuclear fusion happens in all stars including our Sun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4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146" name="Picture 2" descr="http://boojum.as.arizona.edu/~jill/NS102_2006/Lectures/Starformation/17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-675456"/>
            <a:ext cx="9505056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t2.gstatic.com/images?q=tbn:ANd9GcTf3j0_J77pmJRjXcP4sSPtQ_3PIANBYzCABVfxe37WrMRbqNkT:upload.wikimedia.org/wikipedia/commons/thumb/3/36/HAWK-I_NGC_1300.jpg/220px-HAWK-I_NGC_1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218" y="4293097"/>
            <a:ext cx="2072624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Observing nebulae and galaxies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80728"/>
            <a:ext cx="9144000" cy="5877272"/>
          </a:xfrm>
        </p:spPr>
        <p:txBody>
          <a:bodyPr/>
          <a:lstStyle/>
          <a:p>
            <a:r>
              <a:rPr lang="en-GB" dirty="0" smtClean="0"/>
              <a:t>We know from telescope observations that our galaxy (Milky Way) is made up of millions of stars.</a:t>
            </a:r>
          </a:p>
          <a:p>
            <a:r>
              <a:rPr lang="en-GB" dirty="0" smtClean="0"/>
              <a:t>The sun is one of the stars in our galaxy</a:t>
            </a:r>
          </a:p>
          <a:p>
            <a:r>
              <a:rPr lang="en-GB" dirty="0" smtClean="0"/>
              <a:t>In the 1920s astronomers were puzzled by fuzzy patches of light seen through telescopes.</a:t>
            </a:r>
          </a:p>
          <a:p>
            <a:r>
              <a:rPr lang="en-GB" dirty="0" smtClean="0"/>
              <a:t>They called these fuzzy patches </a:t>
            </a:r>
            <a:r>
              <a:rPr lang="en-GB" b="1" dirty="0" smtClean="0"/>
              <a:t>nebulae.</a:t>
            </a:r>
          </a:p>
          <a:p>
            <a:r>
              <a:rPr lang="en-GB" dirty="0" smtClean="0"/>
              <a:t>Nebulae have different shapes including      </a:t>
            </a:r>
            <a:r>
              <a:rPr lang="en-GB" sz="3600" dirty="0">
                <a:solidFill>
                  <a:schemeClr val="bg1"/>
                </a:solidFill>
              </a:rPr>
              <a:t>spirals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goodtoknow.media.ipcdigital.co.uk/111/0000081b7/33c2_orh100000w614/chocolate-chocolate-b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700" y="1394565"/>
            <a:ext cx="1647088" cy="798448"/>
          </a:xfrm>
          <a:prstGeom prst="rect">
            <a:avLst/>
          </a:prstGeom>
          <a:noFill/>
        </p:spPr>
      </p:pic>
      <p:pic>
        <p:nvPicPr>
          <p:cNvPr id="6" name="Picture 5" descr="http://www.chocablog.com/wp-content/uploads/2009/08/galaxy-cookie-crumbl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537" y="1430779"/>
            <a:ext cx="1113455" cy="695909"/>
          </a:xfrm>
          <a:prstGeom prst="rect">
            <a:avLst/>
          </a:prstGeom>
          <a:noFill/>
        </p:spPr>
      </p:pic>
      <p:pic>
        <p:nvPicPr>
          <p:cNvPr id="7" name="Picture 6" descr="http://www.chocablog.com/wp-content/uploads/2009/08/galaxy-cookie-crumbl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6" y="1936482"/>
            <a:ext cx="1351114" cy="84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7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192" y="1340768"/>
            <a:ext cx="2411760" cy="1143000"/>
          </a:xfrm>
        </p:spPr>
        <p:txBody>
          <a:bodyPr anchor="t">
            <a:normAutofit fontScale="90000"/>
          </a:bodyPr>
          <a:lstStyle/>
          <a:p>
            <a:r>
              <a:rPr lang="en-GB" dirty="0" smtClean="0"/>
              <a:t>Protostar 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03449"/>
            <a:ext cx="6444208" cy="772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0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Nuclear fusion in the Sun</a:t>
            </a:r>
            <a:endParaRPr lang="en-GB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6713"/>
            <a:ext cx="6170738" cy="579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104" y="5069338"/>
            <a:ext cx="2699792" cy="17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/>
              <a:t>0</a:t>
            </a:r>
          </a:p>
          <a:p>
            <a:pPr marL="0" indent="0">
              <a:buNone/>
            </a:pPr>
            <a:r>
              <a:rPr lang="en-GB" sz="4000" b="1" dirty="0"/>
              <a:t>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28048" y="5445224"/>
            <a:ext cx="3888432" cy="177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/>
              <a:t>+     e</a:t>
            </a:r>
            <a:r>
              <a:rPr lang="en-GB" sz="4000" b="1" baseline="30000" dirty="0"/>
              <a:t>+</a:t>
            </a:r>
            <a:r>
              <a:rPr lang="en-GB" sz="4000" b="1" dirty="0"/>
              <a:t> </a:t>
            </a:r>
            <a:r>
              <a:rPr lang="en-GB" sz="4000" dirty="0"/>
              <a:t>(positron)</a:t>
            </a:r>
          </a:p>
        </p:txBody>
      </p:sp>
    </p:spTree>
    <p:extLst>
      <p:ext uri="{BB962C8B-B14F-4D97-AF65-F5344CB8AC3E}">
        <p14:creationId xmlns:p14="http://schemas.microsoft.com/office/powerpoint/2010/main" val="19068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27669"/>
            <a:ext cx="7236296" cy="609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/>
              <a:t>Nuclear fusion in the Sun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56" y="2564904"/>
            <a:ext cx="3888432" cy="29523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The product of the previous reaction may then fuse with another hydrogen nucleus to form an isotope of helium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1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88" y="2420889"/>
            <a:ext cx="2637386" cy="269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4778"/>
            <a:ext cx="5489702" cy="365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638096"/>
            <a:ext cx="1224136" cy="173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3" y="5289573"/>
            <a:ext cx="3295109" cy="143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6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>
            <a:normAutofit/>
          </a:bodyPr>
          <a:lstStyle/>
          <a:p>
            <a:r>
              <a:rPr lang="en-GB" sz="6000" b="1" dirty="0"/>
              <a:t>Positrons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/>
          <a:lstStyle/>
          <a:p>
            <a:r>
              <a:rPr lang="en-GB" dirty="0" smtClean="0"/>
              <a:t>Like an electron, but with a positive charge</a:t>
            </a:r>
          </a:p>
          <a:p>
            <a:r>
              <a:rPr lang="en-GB" dirty="0" smtClean="0"/>
              <a:t>Emitted in some nuclear reactions to conserve charge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712276"/>
            <a:ext cx="2517998" cy="3189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7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Nuclear equations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r>
              <a:rPr lang="en-GB" sz="3000" dirty="0"/>
              <a:t>You must balance:</a:t>
            </a:r>
          </a:p>
          <a:p>
            <a:pPr lvl="1"/>
            <a:r>
              <a:rPr lang="en-GB" sz="3000" dirty="0"/>
              <a:t>Mass (top number)</a:t>
            </a:r>
          </a:p>
          <a:p>
            <a:pPr lvl="1"/>
            <a:r>
              <a:rPr lang="en-GB" sz="3000" dirty="0"/>
              <a:t>Charge (lower numbers)</a:t>
            </a:r>
            <a:endParaRPr lang="en-GB" sz="3000" dirty="0"/>
          </a:p>
          <a:p>
            <a:r>
              <a:rPr lang="en-GB" sz="3000" dirty="0"/>
              <a:t>In fusion reactions the total mass of product particles is slightly less than the total mass of reactant particles. </a:t>
            </a:r>
          </a:p>
          <a:p>
            <a:r>
              <a:rPr lang="en-GB" sz="3000" dirty="0"/>
              <a:t>The mass that is lost has been released as energy</a:t>
            </a:r>
          </a:p>
          <a:p>
            <a:endParaRPr lang="en-GB" sz="1600" dirty="0"/>
          </a:p>
          <a:p>
            <a:r>
              <a:rPr lang="en-GB" sz="3000" dirty="0"/>
              <a:t>You can use </a:t>
            </a:r>
            <a:r>
              <a:rPr lang="en-GB" sz="3000" b="1" dirty="0"/>
              <a:t>Einstein’s equation </a:t>
            </a:r>
            <a:r>
              <a:rPr lang="en-GB" sz="3000" dirty="0"/>
              <a:t>to calculate energy released in nuclear fusion / fission reactions</a:t>
            </a:r>
          </a:p>
          <a:p>
            <a:pPr marL="3657600" lvl="8" indent="0">
              <a:buNone/>
            </a:pPr>
            <a:endParaRPr lang="en-GB" sz="2800" dirty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5157192"/>
            <a:ext cx="34194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978972" y="5321404"/>
          <a:ext cx="550951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069"/>
                <a:gridCol w="389617"/>
                <a:gridCol w="933343"/>
                <a:gridCol w="388893"/>
                <a:gridCol w="23205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ysClr val="windowText" lastClr="000000"/>
                          </a:solidFill>
                        </a:rPr>
                        <a:t>Energy released</a:t>
                      </a:r>
                      <a:endParaRPr lang="en-GB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endParaRPr lang="en-GB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ysClr val="windowText" lastClr="000000"/>
                          </a:solidFill>
                        </a:rPr>
                        <a:t>mass lost</a:t>
                      </a:r>
                      <a:endParaRPr lang="en-GB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ysClr val="windowText" lastClr="000000"/>
                          </a:solidFill>
                        </a:rPr>
                        <a:t>(speed</a:t>
                      </a:r>
                      <a:r>
                        <a:rPr lang="en-GB" sz="2800" baseline="0" dirty="0" smtClean="0">
                          <a:solidFill>
                            <a:sysClr val="windowText" lastClr="000000"/>
                          </a:solidFill>
                        </a:rPr>
                        <a:t> of light in a vacuum)</a:t>
                      </a:r>
                      <a:r>
                        <a:rPr lang="en-GB" sz="2800" baseline="30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sz="2800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4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Inside stars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42584"/>
            <a:ext cx="9144000" cy="60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007768" y="2348880"/>
            <a:ext cx="1872208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1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d/d4/Sun_poster.svg/420px-Sun_post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-14604"/>
            <a:ext cx="11449272" cy="75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36160" y="0"/>
            <a:ext cx="4608512" cy="1196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904312" y="404664"/>
            <a:ext cx="4608512" cy="1196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-888776" y="0"/>
            <a:ext cx="5040560" cy="256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Stars which fuse H to form He are </a:t>
            </a:r>
            <a:r>
              <a:rPr lang="en-GB" b="1" dirty="0" smtClean="0">
                <a:solidFill>
                  <a:schemeClr val="bg1"/>
                </a:solidFill>
              </a:rPr>
              <a:t>main-sequence stars </a:t>
            </a:r>
            <a:r>
              <a:rPr lang="en-GB" dirty="0" smtClean="0">
                <a:solidFill>
                  <a:schemeClr val="bg1"/>
                </a:solidFill>
              </a:rPr>
              <a:t>(e.g. the sun)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256" y="6669360"/>
            <a:ext cx="4896544" cy="19015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-672752" y="5610743"/>
            <a:ext cx="4896544" cy="19015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-240704" y="6093296"/>
            <a:ext cx="4896544" cy="19015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-1392832" y="3573016"/>
            <a:ext cx="4896544" cy="19015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9840416" y="4365104"/>
            <a:ext cx="4896544" cy="19015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9849870" y="1771307"/>
            <a:ext cx="4608512" cy="1196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3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955540" y="2240868"/>
            <a:ext cx="2808312" cy="28083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261026" y="2564904"/>
            <a:ext cx="2197341" cy="216024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567608" y="2852936"/>
            <a:ext cx="1584176" cy="158417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855639" y="3140968"/>
            <a:ext cx="1008112" cy="10081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9696" y="1628800"/>
            <a:ext cx="1" cy="1872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11624" y="978297"/>
            <a:ext cx="2092468" cy="6505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</a:rPr>
              <a:t>Core</a:t>
            </a:r>
          </a:p>
        </p:txBody>
      </p: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>
            <a:off x="3647728" y="1519572"/>
            <a:ext cx="1584176" cy="16213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31905" y="978296"/>
            <a:ext cx="2414385" cy="10825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</a:rPr>
              <a:t>Radiative zone</a:t>
            </a:r>
            <a:endParaRPr lang="en-GB" sz="40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223793" y="3027523"/>
            <a:ext cx="2664295" cy="3159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88088" y="2492896"/>
            <a:ext cx="2736304" cy="11521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</a:rPr>
              <a:t>Convective zone</a:t>
            </a:r>
          </a:p>
        </p:txBody>
      </p:sp>
      <p:cxnSp>
        <p:nvCxnSpPr>
          <p:cNvPr id="20" name="Straight Arrow Connector 19"/>
          <p:cNvCxnSpPr>
            <a:stCxn id="21" idx="1"/>
          </p:cNvCxnSpPr>
          <p:nvPr/>
        </p:nvCxnSpPr>
        <p:spPr>
          <a:xfrm flipH="1" flipV="1">
            <a:off x="4458367" y="4149083"/>
            <a:ext cx="1493616" cy="6840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51984" y="4149082"/>
            <a:ext cx="3672409" cy="13681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</a:rPr>
              <a:t>Photosphere ~ surface of star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21" y="2996952"/>
            <a:ext cx="7024752" cy="3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6420" y="10734"/>
            <a:ext cx="2824249" cy="262617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3200" dirty="0">
                <a:solidFill>
                  <a:schemeClr val="tx1"/>
                </a:solidFill>
              </a:rPr>
              <a:t>Temperature and density are highest. Most nuclear fusion happens here</a:t>
            </a:r>
          </a:p>
          <a:p>
            <a:pPr algn="l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1824" y="-1"/>
            <a:ext cx="2808312" cy="26369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3200" dirty="0">
                <a:solidFill>
                  <a:schemeClr val="tx1"/>
                </a:solidFill>
              </a:rPr>
              <a:t>Energy is transported outwards from the core by radiation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4152" y="1412776"/>
            <a:ext cx="3203848" cy="261749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3200" dirty="0">
                <a:solidFill>
                  <a:schemeClr val="tx1"/>
                </a:solidFill>
              </a:rPr>
              <a:t>Convection currents flow here, carrying heat energy to the photosphere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8288" y="4293097"/>
            <a:ext cx="1979712" cy="21380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3200" dirty="0">
                <a:solidFill>
                  <a:schemeClr val="tx1"/>
                </a:solidFill>
              </a:rPr>
              <a:t>Energy is radiated into space from here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sz="5400" b="1" dirty="0"/>
              <a:t>Shapeley vs. Curtis</a:t>
            </a:r>
            <a:endParaRPr lang="en-GB" sz="5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0" y="1556792"/>
            <a:ext cx="4283968" cy="639762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en-GB" sz="4000" dirty="0"/>
              <a:t>Shapeley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0" y="2196554"/>
            <a:ext cx="4644008" cy="3951288"/>
          </a:xfrm>
        </p:spPr>
        <p:txBody>
          <a:bodyPr/>
          <a:lstStyle/>
          <a:p>
            <a:r>
              <a:rPr lang="en-GB" sz="3600" dirty="0"/>
              <a:t>Thought Milky Way was entire universe</a:t>
            </a:r>
          </a:p>
          <a:p>
            <a:r>
              <a:rPr lang="en-GB" sz="3600" dirty="0"/>
              <a:t>Thought nebulae were clouds of gas within Milky Way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12025" y="1556792"/>
            <a:ext cx="4338852" cy="639762"/>
          </a:xfrm>
        </p:spPr>
        <p:txBody>
          <a:bodyPr anchor="ctr">
            <a:noAutofit/>
          </a:bodyPr>
          <a:lstStyle/>
          <a:p>
            <a:pPr algn="ctr"/>
            <a:r>
              <a:rPr lang="en-GB" sz="4000" dirty="0"/>
              <a:t>Curtis</a:t>
            </a:r>
            <a:endParaRPr lang="en-GB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312025" y="2196554"/>
            <a:ext cx="4338852" cy="3951288"/>
          </a:xfrm>
        </p:spPr>
        <p:txBody>
          <a:bodyPr>
            <a:normAutofit/>
          </a:bodyPr>
          <a:lstStyle/>
          <a:p>
            <a:r>
              <a:rPr lang="en-GB" sz="3600" dirty="0"/>
              <a:t>Thought spiral nebulae were huge distant clusters of stars – other galaxies outside the Milky Way</a:t>
            </a:r>
            <a:endParaRPr lang="en-GB" sz="36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8500" r="18332" b="8667"/>
          <a:stretch/>
        </p:blipFill>
        <p:spPr bwMode="auto">
          <a:xfrm>
            <a:off x="1524001" y="2"/>
            <a:ext cx="1187171" cy="1556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848" y="-9467"/>
            <a:ext cx="1336152" cy="17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0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Inside stars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42584"/>
            <a:ext cx="9144000" cy="60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00056" y="842584"/>
            <a:ext cx="2664296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8616280" y="2708920"/>
            <a:ext cx="180020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6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Red giants and supergiant stars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main sequence stars, H nuclei fuse to form He.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Eventually the H runs out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pressure decreases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core collapses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Hydrogen containing outer layers of the star fall inwards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New fusion reactions happen in the core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These reactions make the outer layers of the star expand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photosphere cools and its colour changes from</a:t>
            </a:r>
          </a:p>
          <a:p>
            <a:pPr marL="0" indent="0" algn="ctr">
              <a:buNone/>
            </a:pPr>
            <a:r>
              <a:rPr lang="en-GB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en-GB" sz="3900" dirty="0"/>
              <a:t> </a:t>
            </a:r>
            <a:r>
              <a:rPr lang="en-GB" sz="3900" dirty="0">
                <a:sym typeface="Wingdings" pitchFamily="2" charset="2"/>
              </a:rPr>
              <a:t> </a:t>
            </a:r>
            <a:r>
              <a:rPr lang="en-GB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red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GB" dirty="0" smtClean="0">
                <a:sym typeface="Wingdings" pitchFamily="2" charset="2"/>
              </a:rPr>
              <a:t>A red giant / supergiant has formed</a:t>
            </a:r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22" y="5250933"/>
            <a:ext cx="2532649" cy="158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9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94" y="5943280"/>
            <a:ext cx="1223289" cy="91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Red giants and supergiant stars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rmAutofit/>
          </a:bodyPr>
          <a:lstStyle/>
          <a:p>
            <a:r>
              <a:rPr lang="en-GB" dirty="0" smtClean="0"/>
              <a:t>While the outer layers of a red giant / supergiant expand, its core gets smaller</a:t>
            </a:r>
          </a:p>
          <a:p>
            <a:r>
              <a:rPr lang="en-GB" dirty="0" smtClean="0"/>
              <a:t>It becomes hot enough for He nuclei to fuse together to form heavier nuclei</a:t>
            </a:r>
          </a:p>
          <a:p>
            <a:r>
              <a:rPr lang="en-GB" dirty="0" smtClean="0"/>
              <a:t>The more </a:t>
            </a:r>
            <a:r>
              <a:rPr lang="en-GB" dirty="0"/>
              <a:t>m</a:t>
            </a:r>
            <a:r>
              <a:rPr lang="en-GB" dirty="0" smtClean="0"/>
              <a:t>a</a:t>
            </a:r>
            <a:r>
              <a:rPr lang="en-GB" sz="3600" dirty="0"/>
              <a:t>s</a:t>
            </a:r>
            <a:r>
              <a:rPr lang="en-GB" sz="4000" dirty="0"/>
              <a:t>s</a:t>
            </a:r>
            <a:r>
              <a:rPr lang="en-GB" sz="4400" dirty="0"/>
              <a:t>i</a:t>
            </a:r>
            <a:r>
              <a:rPr lang="en-GB" sz="4800" dirty="0"/>
              <a:t>v</a:t>
            </a:r>
            <a:r>
              <a:rPr lang="en-GB" sz="5400" dirty="0"/>
              <a:t>e</a:t>
            </a:r>
            <a:r>
              <a:rPr lang="en-GB" dirty="0" smtClean="0"/>
              <a:t> the star, the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hotter</a:t>
            </a:r>
            <a:r>
              <a:rPr lang="en-GB" dirty="0" smtClean="0"/>
              <a:t> the core, the </a:t>
            </a:r>
            <a:r>
              <a:rPr lang="en-GB" dirty="0" smtClean="0">
                <a:latin typeface="Gill Sans Ultra Bold" pitchFamily="34" charset="0"/>
              </a:rPr>
              <a:t>heavier</a:t>
            </a:r>
            <a:r>
              <a:rPr lang="en-GB" dirty="0" smtClean="0"/>
              <a:t> the nuclei it can produce by fusion</a:t>
            </a:r>
          </a:p>
          <a:p>
            <a:pPr lvl="1"/>
            <a:r>
              <a:rPr lang="en-GB" sz="3200" b="1" dirty="0"/>
              <a:t>Red giants </a:t>
            </a:r>
            <a:r>
              <a:rPr lang="en-GB" sz="3200" dirty="0"/>
              <a:t>– fusion reactions produce nuclei of carbon, then nitrogen and oxygen</a:t>
            </a:r>
          </a:p>
          <a:p>
            <a:pPr lvl="1"/>
            <a:r>
              <a:rPr lang="en-GB" sz="3200" b="1" dirty="0"/>
              <a:t>Supergiants</a:t>
            </a:r>
            <a:r>
              <a:rPr lang="en-GB" sz="3200" dirty="0"/>
              <a:t> (core pressure and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 higher</a:t>
            </a:r>
            <a:r>
              <a:rPr lang="en-GB" sz="3200" dirty="0"/>
              <a:t>) – fusion reactions produce elements with nuclei as heavy as iron!!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8400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Inside stars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42584"/>
            <a:ext cx="9144000" cy="60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575720" y="3933056"/>
            <a:ext cx="273630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5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dirty="0" smtClean="0"/>
              <a:t>White dwarf stars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80728"/>
            <a:ext cx="9144000" cy="587727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The Sun has a relatively low mass</a:t>
            </a:r>
          </a:p>
          <a:p>
            <a:r>
              <a:rPr lang="en-GB" dirty="0" smtClean="0"/>
              <a:t>When it becomes a 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ill Sans Ultra Bold" pitchFamily="34" charset="0"/>
              </a:rPr>
              <a:t>red giant </a:t>
            </a:r>
            <a:r>
              <a:rPr lang="en-GB" dirty="0" smtClean="0"/>
              <a:t>it will not be compressed further once its He has been used up</a:t>
            </a:r>
          </a:p>
          <a:p>
            <a:r>
              <a:rPr lang="en-GB" dirty="0"/>
              <a:t>The star will shrink to become a 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white dwarf</a:t>
            </a:r>
            <a:r>
              <a:rPr lang="en-GB" dirty="0"/>
              <a:t> </a:t>
            </a:r>
            <a:r>
              <a:rPr lang="en-GB" dirty="0" smtClean="0"/>
              <a:t>star</a:t>
            </a:r>
          </a:p>
          <a:p>
            <a:r>
              <a:rPr lang="en-GB" dirty="0" smtClean="0"/>
              <a:t>There is no fusion in a white dwarf. </a:t>
            </a:r>
          </a:p>
          <a:p>
            <a:r>
              <a:rPr lang="en-GB" dirty="0" smtClean="0"/>
              <a:t>It will gradually cool and fade</a:t>
            </a:r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602" y="4437113"/>
            <a:ext cx="3743641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0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49" y="1988840"/>
            <a:ext cx="5467536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>
                <a:solidFill>
                  <a:schemeClr val="bg1"/>
                </a:solidFill>
              </a:rPr>
              <a:t>Supernova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80728"/>
            <a:ext cx="9144000" cy="587727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When the core of a supergiant is mainly iron, it explodes - this is a </a:t>
            </a:r>
            <a:r>
              <a:rPr lang="en-GB" sz="3600" b="1" dirty="0">
                <a:solidFill>
                  <a:schemeClr val="bg1"/>
                </a:solidFill>
              </a:rPr>
              <a:t>supernova</a:t>
            </a:r>
          </a:p>
          <a:p>
            <a:endParaRPr lang="en-GB" sz="1200" b="1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It is so hot that fusion                                        reactions produce                                                   atoms of elements                                                         as heavy as uranium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1844824"/>
            <a:ext cx="2987824" cy="5013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After a supernova explosion,  a dense core remains. 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079776" y="3429000"/>
            <a:ext cx="4248472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2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0"/>
            <a:ext cx="327585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After a supernova explosion,  a dense core remains. 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Smaller core – </a:t>
            </a:r>
            <a:r>
              <a:rPr lang="en-GB" sz="2800" b="1" dirty="0">
                <a:solidFill>
                  <a:schemeClr val="tx1"/>
                </a:solidFill>
              </a:rPr>
              <a:t>neutron star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Bigger core </a:t>
            </a:r>
            <a:r>
              <a:rPr lang="en-GB" sz="2800" dirty="0">
                <a:solidFill>
                  <a:schemeClr val="tx1"/>
                </a:solidFill>
              </a:rPr>
              <a:t>– </a:t>
            </a:r>
            <a:r>
              <a:rPr lang="en-GB" sz="2800" b="1" u="sng" dirty="0">
                <a:solidFill>
                  <a:schemeClr val="tx1"/>
                </a:solidFill>
              </a:rPr>
              <a:t>black hole </a:t>
            </a:r>
            <a:r>
              <a:rPr lang="en-GB" sz="2800" dirty="0">
                <a:solidFill>
                  <a:schemeClr val="tx1"/>
                </a:solidFill>
              </a:rPr>
              <a:t>(so much mass concentrated into a tiny space that even </a:t>
            </a:r>
            <a:r>
              <a:rPr lang="en-GB" sz="2800" b="1" dirty="0">
                <a:solidFill>
                  <a:schemeClr val="tx1"/>
                </a:solidFill>
              </a:rPr>
              <a:t>light</a:t>
            </a:r>
            <a:r>
              <a:rPr lang="en-GB" sz="2800" dirty="0">
                <a:solidFill>
                  <a:schemeClr val="tx1"/>
                </a:solidFill>
              </a:rPr>
              <a:t> cannot escape from it)</a:t>
            </a:r>
            <a:endParaRPr lang="en-GB" sz="28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51784" y="2348880"/>
            <a:ext cx="6120680" cy="38884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55840" y="4445496"/>
            <a:ext cx="5472608" cy="3516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6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0"/>
            <a:ext cx="3131840" cy="2348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Clouds of dust and gas blown outwards by a supernova may eventually form new protostars</a:t>
            </a:r>
            <a:endParaRPr lang="en-GB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23792" y="2060848"/>
            <a:ext cx="432048" cy="41764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2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dirty="0" smtClean="0"/>
              <a:t>Hertzsprung-Russell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/>
          <a:lstStyle/>
          <a:p>
            <a:r>
              <a:rPr lang="en-GB" dirty="0" smtClean="0"/>
              <a:t>H-R diagram plots luminosity against temperature</a:t>
            </a:r>
          </a:p>
          <a:p>
            <a:endParaRPr lang="en-GB" dirty="0" smtClean="0"/>
          </a:p>
          <a:p>
            <a:r>
              <a:rPr lang="en-GB" dirty="0" smtClean="0"/>
              <a:t>For main sequence stars there is a correlation: the hotter the star, the more radiation emitted and so the greater its luminosity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73" y="1988840"/>
            <a:ext cx="9144000" cy="463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7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Shapeley vs. Curtis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>
            <a:normAutofit/>
          </a:bodyPr>
          <a:lstStyle/>
          <a:p>
            <a:r>
              <a:rPr lang="en-GB" dirty="0" smtClean="0"/>
              <a:t>Neither astronomer had enough evidence to win the argument</a:t>
            </a:r>
          </a:p>
          <a:p>
            <a:r>
              <a:rPr lang="en-GB" dirty="0" smtClean="0"/>
              <a:t>Later </a:t>
            </a:r>
            <a:r>
              <a:rPr lang="en-GB" b="1" u="sng" dirty="0" smtClean="0"/>
              <a:t>HUBBLE</a:t>
            </a:r>
            <a:r>
              <a:rPr lang="en-GB" b="1" dirty="0" smtClean="0"/>
              <a:t> </a:t>
            </a:r>
            <a:r>
              <a:rPr lang="en-GB" dirty="0" smtClean="0"/>
              <a:t>found a Cepheid                           variable in a spiral nebula, Andromeda.</a:t>
            </a:r>
          </a:p>
          <a:p>
            <a:r>
              <a:rPr lang="en-GB" dirty="0" smtClean="0"/>
              <a:t>Hubble measured the distance from Earth </a:t>
            </a:r>
            <a:r>
              <a:rPr lang="en-GB" dirty="0" smtClean="0">
                <a:sym typeface="Wingdings" pitchFamily="2" charset="2"/>
              </a:rPr>
              <a:t> star.</a:t>
            </a:r>
          </a:p>
          <a:p>
            <a:r>
              <a:rPr lang="en-GB" dirty="0" smtClean="0">
                <a:sym typeface="Wingdings" pitchFamily="2" charset="2"/>
              </a:rPr>
              <a:t>It was further than any star in the Milky Way galaxy</a:t>
            </a:r>
          </a:p>
          <a:p>
            <a:r>
              <a:rPr lang="en-GB" dirty="0" smtClean="0">
                <a:sym typeface="Wingdings" pitchFamily="2" charset="2"/>
              </a:rPr>
              <a:t>He concluded that the star was in a separate galaxy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b="1" dirty="0" smtClean="0">
                <a:sym typeface="Wingdings" pitchFamily="2" charset="2"/>
              </a:rPr>
              <a:t>Cepheid variable stars </a:t>
            </a:r>
            <a:r>
              <a:rPr lang="en-GB" dirty="0" smtClean="0">
                <a:sym typeface="Wingdings" pitchFamily="2" charset="2"/>
              </a:rPr>
              <a:t>have been used to show that most spiral nebulae are distant galaxies, of which there are billions in the Universe. </a:t>
            </a: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2244" r="3107" b="2338"/>
          <a:stretch/>
        </p:blipFill>
        <p:spPr bwMode="auto">
          <a:xfrm>
            <a:off x="8528993" y="1412777"/>
            <a:ext cx="1094865" cy="1512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goodtoknow.media.ipcdigital.co.uk/111/0000081b7/33c2_orh100000w614/chocolate-chocolate-b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3429000"/>
            <a:ext cx="1728192" cy="798448"/>
          </a:xfrm>
          <a:prstGeom prst="rect">
            <a:avLst/>
          </a:prstGeom>
          <a:noFill/>
        </p:spPr>
      </p:pic>
      <p:pic>
        <p:nvPicPr>
          <p:cNvPr id="6" name="Picture 5" descr="http://www.chocablog.com/wp-content/uploads/2009/08/galaxy-cookie-crumbl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7316" y="3429000"/>
            <a:ext cx="1351114" cy="844446"/>
          </a:xfrm>
          <a:prstGeom prst="rect">
            <a:avLst/>
          </a:prstGeom>
          <a:noFill/>
        </p:spPr>
      </p:pic>
      <p:pic>
        <p:nvPicPr>
          <p:cNvPr id="7" name="Picture 6" descr="http://www.chocablog.com/wp-content/uploads/2009/08/galaxy-cookie-crumbl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7316" y="4227448"/>
            <a:ext cx="1351114" cy="844446"/>
          </a:xfrm>
          <a:prstGeom prst="rect">
            <a:avLst/>
          </a:prstGeom>
          <a:noFill/>
        </p:spPr>
      </p:pic>
      <p:pic>
        <p:nvPicPr>
          <p:cNvPr id="8" name="Picture 7" descr="http://www.chocablog.com/wp-content/uploads/2009/08/galaxy-cookie-crumbl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0035" y="5733256"/>
            <a:ext cx="1351114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8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dirty="0" smtClean="0"/>
              <a:t>Hertzsprung-Russell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/>
          <a:lstStyle/>
          <a:p>
            <a:r>
              <a:rPr lang="en-GB" dirty="0" smtClean="0"/>
              <a:t>H-R diagram plots luminosity against temperature</a:t>
            </a:r>
          </a:p>
          <a:p>
            <a:endParaRPr lang="en-GB" sz="1200" dirty="0"/>
          </a:p>
          <a:p>
            <a:r>
              <a:rPr lang="en-GB" dirty="0" smtClean="0"/>
              <a:t>For main sequence stars there is a correlation: the </a:t>
            </a: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hotter</a:t>
            </a:r>
            <a:r>
              <a:rPr lang="en-GB" dirty="0" smtClean="0"/>
              <a:t> the star, the more radiation emitted and so the 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greater its luminosity</a:t>
            </a:r>
            <a:endParaRPr lang="en-GB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7" y="3356993"/>
            <a:ext cx="6875657" cy="348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591944" y="4221088"/>
            <a:ext cx="1368152" cy="6480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0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>
            <a:normAutofit/>
          </a:bodyPr>
          <a:lstStyle/>
          <a:p>
            <a:r>
              <a:rPr lang="en-GB" sz="4800" dirty="0">
                <a:solidFill>
                  <a:srgbClr val="FFFF00"/>
                </a:solidFill>
              </a:rPr>
              <a:t>Hertzsprung-Russell diagram</a:t>
            </a:r>
            <a:endParaRPr lang="en-GB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/>
          <a:lstStyle/>
          <a:p>
            <a:r>
              <a:rPr lang="en-GB" dirty="0" smtClean="0"/>
              <a:t>H-R diagram plots luminosity against temperature</a:t>
            </a:r>
          </a:p>
          <a:p>
            <a:endParaRPr lang="en-GB" dirty="0" smtClean="0"/>
          </a:p>
          <a:p>
            <a:r>
              <a:rPr lang="en-GB" dirty="0" smtClean="0"/>
              <a:t>For main sequence stars there is a correlation: the hotter the star, the more radiation emitted and so the greater its luminosity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764704"/>
            <a:ext cx="824778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1775520" y="5661248"/>
            <a:ext cx="8784976" cy="1080120"/>
          </a:xfrm>
          <a:prstGeom prst="lef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Increasing temperature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0469" y="590892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FF0000"/>
                </a:solidFill>
              </a:rPr>
              <a:t>HOT</a:t>
            </a:r>
            <a:r>
              <a:rPr lang="en-GB" dirty="0"/>
              <a:t> 							             </a:t>
            </a: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COOL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5400000">
            <a:off x="-543506" y="2438227"/>
            <a:ext cx="5365919" cy="1080120"/>
          </a:xfrm>
          <a:prstGeom prst="lef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0445" y="2717518"/>
            <a:ext cx="4263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/>
              <a:t>Increasing luminosity</a:t>
            </a:r>
          </a:p>
        </p:txBody>
      </p:sp>
    </p:spTree>
    <p:extLst>
      <p:ext uri="{BB962C8B-B14F-4D97-AF65-F5344CB8AC3E}">
        <p14:creationId xmlns:p14="http://schemas.microsoft.com/office/powerpoint/2010/main" val="1829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>
            <a:normAutofit/>
          </a:bodyPr>
          <a:lstStyle/>
          <a:p>
            <a:r>
              <a:rPr lang="en-GB" sz="4800" dirty="0">
                <a:solidFill>
                  <a:srgbClr val="FFFF00"/>
                </a:solidFill>
              </a:rPr>
              <a:t>Hertzsprung-Russell diagram</a:t>
            </a:r>
            <a:endParaRPr lang="en-GB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/>
          <a:lstStyle/>
          <a:p>
            <a:r>
              <a:rPr lang="en-GB" dirty="0" smtClean="0"/>
              <a:t>H-R diagram plots luminosity against temperature</a:t>
            </a:r>
          </a:p>
          <a:p>
            <a:endParaRPr lang="en-GB" dirty="0" smtClean="0"/>
          </a:p>
          <a:p>
            <a:r>
              <a:rPr lang="en-GB" dirty="0" smtClean="0"/>
              <a:t>For main sequence stars there is a correlation: the hotter the star, the more radiation emitted and so the greater its luminosity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881336"/>
            <a:ext cx="950785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Ribbon 6"/>
          <p:cNvSpPr/>
          <p:nvPr/>
        </p:nvSpPr>
        <p:spPr>
          <a:xfrm>
            <a:off x="1883024" y="4413979"/>
            <a:ext cx="8784976" cy="2376264"/>
          </a:xfrm>
          <a:prstGeom prst="ribbon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You may be asked to identify regions of the   H-R in which different types of star are located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>
            <a:normAutofit/>
          </a:bodyPr>
          <a:lstStyle/>
          <a:p>
            <a:r>
              <a:rPr lang="en-GB" sz="6000" b="1" dirty="0"/>
              <a:t>Exoplanets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/>
          <a:lstStyle/>
          <a:p>
            <a:r>
              <a:rPr lang="en-GB" dirty="0" smtClean="0"/>
              <a:t>Astronomers have found evidence of planets orbiting nearby stars.</a:t>
            </a:r>
          </a:p>
          <a:p>
            <a:r>
              <a:rPr lang="en-GB" dirty="0" smtClean="0"/>
              <a:t>These are </a:t>
            </a:r>
            <a:r>
              <a:rPr lang="en-GB" b="1" dirty="0" smtClean="0"/>
              <a:t>exoplanets</a:t>
            </a:r>
          </a:p>
          <a:p>
            <a:r>
              <a:rPr lang="en-GB" dirty="0" smtClean="0"/>
              <a:t>Some may have the right conditions for life</a:t>
            </a:r>
          </a:p>
          <a:p>
            <a:r>
              <a:rPr lang="en-GB" dirty="0" smtClean="0"/>
              <a:t>Because of this scientists think there may be life elsewhere in the Universe</a:t>
            </a:r>
          </a:p>
          <a:p>
            <a:r>
              <a:rPr lang="en-GB" dirty="0" smtClean="0"/>
              <a:t>No evidence of ET life has yet been discovered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67275"/>
            <a:ext cx="2667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03419"/>
            <a:ext cx="2872772" cy="215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1544" y="4203352"/>
            <a:ext cx="230178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9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GB" sz="32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208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2697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P7.5: The astronomy community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 descr="http://t2.gstatic.com/images?q=tbn:ANd9GcQ6xUUxFlKPQphrpmAAT_wv7OS9VH7AOHMY12oVVtDlFoyhj5hb2g:www.elevationnetworks.org/wp-content/uploads/2013/05/physic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89" y="2807027"/>
            <a:ext cx="9176111" cy="41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Choosing your observatory site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r>
              <a:rPr lang="en-GB" dirty="0" smtClean="0"/>
              <a:t>Astronomers use huge telescopes to collect weak radiation from faint or very distant sources. </a:t>
            </a:r>
          </a:p>
          <a:p>
            <a:r>
              <a:rPr lang="en-GB" dirty="0" smtClean="0"/>
              <a:t>Major optical and infrared telescopes on Earth are in:</a:t>
            </a:r>
          </a:p>
          <a:p>
            <a:pPr lvl="1"/>
            <a:r>
              <a:rPr lang="en-GB" sz="3100" dirty="0"/>
              <a:t>Chile</a:t>
            </a:r>
          </a:p>
          <a:p>
            <a:pPr lvl="1"/>
            <a:r>
              <a:rPr lang="en-GB" sz="3100" dirty="0"/>
              <a:t>Hawaii</a:t>
            </a:r>
          </a:p>
          <a:p>
            <a:pPr lvl="1"/>
            <a:r>
              <a:rPr lang="en-GB" sz="3100" dirty="0"/>
              <a:t>Australia</a:t>
            </a:r>
          </a:p>
          <a:p>
            <a:pPr lvl="1"/>
            <a:r>
              <a:rPr lang="en-GB" sz="3100" dirty="0"/>
              <a:t>Canary Islands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24476"/>
            <a:ext cx="9144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7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Choosing your observatory site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r>
              <a:rPr lang="en-GB" sz="3100" dirty="0"/>
              <a:t>When choosing a site, astronomers consider a number of factors</a:t>
            </a:r>
          </a:p>
          <a:p>
            <a:endParaRPr lang="en-GB" sz="900" dirty="0"/>
          </a:p>
          <a:p>
            <a:r>
              <a:rPr lang="en-GB" sz="3100" dirty="0"/>
              <a:t>If you have a question in the exam about evaluating telescope sites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700" dirty="0"/>
              <a:t>Compare the advantages and disadvantages of each 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700" dirty="0"/>
              <a:t>State </a:t>
            </a:r>
            <a:r>
              <a:rPr lang="en-GB" sz="2700" b="1" dirty="0"/>
              <a:t>with reasons </a:t>
            </a:r>
            <a:r>
              <a:rPr lang="en-GB" sz="2700" dirty="0"/>
              <a:t>which site you believe to be best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24476"/>
            <a:ext cx="9144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2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Choosing your observatory site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en-GB" sz="2700" dirty="0"/>
              <a:t>When choosing a site, astronomers consider a number of factors</a:t>
            </a:r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37128" y="1268760"/>
          <a:ext cx="9130872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436"/>
                <a:gridCol w="4565436"/>
              </a:tblGrid>
              <a:tr h="90976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Factor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Solution</a:t>
                      </a:r>
                      <a:endParaRPr lang="en-GB" sz="3200" b="1" dirty="0"/>
                    </a:p>
                  </a:txBody>
                  <a:tcPr/>
                </a:tc>
              </a:tr>
              <a:tr h="4679478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Atmosphere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reflects light</a:t>
                      </a:r>
                    </a:p>
                    <a:p>
                      <a:pPr algn="l"/>
                      <a:endParaRPr lang="en-GB" sz="3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This distorts images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Choose a high altitude location (e.g. a mountain) to reduce this problem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http://upload.wikimedia.org/wikipedia/commons/thumb/d/de/Sphinx_Observatory.jpg/220px-Sphinx_Observa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703375"/>
            <a:ext cx="2271630" cy="30357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51984" y="4067075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The </a:t>
            </a:r>
            <a:r>
              <a:rPr lang="en-GB" sz="3600" dirty="0">
                <a:hlinkClick r:id="rId3" tooltip="Sphinx Observatory"/>
              </a:rPr>
              <a:t>Sphinx Observatory</a:t>
            </a:r>
            <a:r>
              <a:rPr lang="en-GB" sz="3600" dirty="0"/>
              <a:t> </a:t>
            </a:r>
            <a:r>
              <a:rPr lang="en-GB" sz="3600" dirty="0"/>
              <a:t>in the</a:t>
            </a:r>
            <a:r>
              <a:rPr lang="en-GB" sz="3600" dirty="0"/>
              <a:t> </a:t>
            </a:r>
            <a:r>
              <a:rPr lang="en-GB" sz="3600" dirty="0">
                <a:hlinkClick r:id="rId4" tooltip="Swiss Alps"/>
              </a:rPr>
              <a:t>Swiss Alps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6168008" y="2276872"/>
            <a:ext cx="4320480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7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Choosing your observatory site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en-GB" sz="2700" dirty="0"/>
              <a:t>When choosing a site, astronomers consider a number of factors</a:t>
            </a:r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37128" y="1268760"/>
          <a:ext cx="9130872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436"/>
                <a:gridCol w="4565436"/>
              </a:tblGrid>
              <a:tr h="90976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Factor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Solution</a:t>
                      </a:r>
                      <a:endParaRPr lang="en-GB" sz="3200" b="1" dirty="0"/>
                    </a:p>
                  </a:txBody>
                  <a:tcPr/>
                </a:tc>
              </a:tr>
              <a:tr h="4679478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Atmosphere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reflects light</a:t>
                      </a:r>
                    </a:p>
                    <a:p>
                      <a:pPr algn="l"/>
                      <a:endParaRPr lang="en-GB" sz="3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This distorts images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Choose a high altitude location (e.g. a mountain) to reduce this problem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http://upload.wikimedia.org/wikipedia/commons/thumb/d/de/Sphinx_Observatory.jpg/220px-Sphinx_Observa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703375"/>
            <a:ext cx="2271630" cy="30357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51984" y="4067075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The </a:t>
            </a:r>
            <a:r>
              <a:rPr lang="en-GB" sz="3600" dirty="0">
                <a:hlinkClick r:id="rId3" tooltip="Sphinx Observatory"/>
              </a:rPr>
              <a:t>Sphinx Observatory</a:t>
            </a:r>
            <a:r>
              <a:rPr lang="en-GB" sz="3600" dirty="0"/>
              <a:t> </a:t>
            </a:r>
            <a:r>
              <a:rPr lang="en-GB" sz="3600" dirty="0"/>
              <a:t>in the</a:t>
            </a:r>
            <a:r>
              <a:rPr lang="en-GB" sz="3600" dirty="0"/>
              <a:t> </a:t>
            </a:r>
            <a:r>
              <a:rPr lang="en-GB" sz="3600" dirty="0">
                <a:hlinkClick r:id="rId4" tooltip="Swiss Alps"/>
              </a:rPr>
              <a:t>Swiss Alps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787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Choosing your observatory site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en-GB" sz="2700" dirty="0"/>
              <a:t>When choosing a site, astronomers consider a number of factors</a:t>
            </a:r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37128" y="1268760"/>
          <a:ext cx="9130872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436"/>
                <a:gridCol w="4565436"/>
              </a:tblGrid>
              <a:tr h="90976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Factor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Solution</a:t>
                      </a:r>
                      <a:endParaRPr lang="en-GB" sz="3200" b="1" dirty="0"/>
                    </a:p>
                  </a:txBody>
                  <a:tcPr/>
                </a:tc>
              </a:tr>
              <a:tr h="4679478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Light is refracted more if the air is damp or polluted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Locate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your telescope in an area with dry, clean air for higher-quality images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951984" y="4067075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Clear </a:t>
            </a:r>
            <a:r>
              <a:rPr lang="en-GB" sz="3600" dirty="0"/>
              <a:t>skies, dry air </a:t>
            </a:r>
            <a:r>
              <a:rPr lang="en-GB" sz="3600" dirty="0"/>
              <a:t>and low pollution make Arizona a hotspot for astronomy.</a:t>
            </a:r>
          </a:p>
        </p:txBody>
      </p:sp>
      <p:pic>
        <p:nvPicPr>
          <p:cNvPr id="20482" name="Picture 2" descr="http://www.canadiantraveller.net/media/images/3215_m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22" y="3876457"/>
            <a:ext cx="4139952" cy="33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68008" y="2276872"/>
            <a:ext cx="4320480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2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The amazing and expanding Universe!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80728"/>
            <a:ext cx="5724128" cy="5877272"/>
          </a:xfrm>
        </p:spPr>
        <p:txBody>
          <a:bodyPr/>
          <a:lstStyle/>
          <a:p>
            <a:r>
              <a:rPr lang="en-GB" dirty="0" smtClean="0"/>
              <a:t>Astronomers study absorption spectra from distant galaxies</a:t>
            </a:r>
          </a:p>
          <a:p>
            <a:r>
              <a:rPr lang="en-GB" dirty="0" smtClean="0"/>
              <a:t>Compared to spectra from nearby stars, the black absorption lines for distant galaxies are shifted towards the red end of the spectrum. This is </a:t>
            </a:r>
            <a:r>
              <a:rPr lang="en-GB" b="1" dirty="0" smtClean="0"/>
              <a:t>REDSHIFT</a:t>
            </a:r>
            <a:endParaRPr lang="en-GB" dirty="0"/>
          </a:p>
          <a:p>
            <a:r>
              <a:rPr lang="en-GB" dirty="0" smtClean="0"/>
              <a:t>Redshift shows us that galaxies are moving away from us. </a:t>
            </a:r>
            <a:endParaRPr lang="en-GB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31" y="836712"/>
            <a:ext cx="2867025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5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Choosing your observatory site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en-GB" sz="2700" dirty="0"/>
              <a:t>When choosing a site, astronomers consider a number of factors</a:t>
            </a:r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37128" y="1268760"/>
          <a:ext cx="9130872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436"/>
                <a:gridCol w="4565436"/>
              </a:tblGrid>
              <a:tr h="90976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Factor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Solution</a:t>
                      </a:r>
                      <a:endParaRPr lang="en-GB" sz="3200" b="1" dirty="0"/>
                    </a:p>
                  </a:txBody>
                  <a:tcPr/>
                </a:tc>
              </a:tr>
              <a:tr h="4679478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Light is refracted more if the air is damp or polluted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Locate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your telescope in an area with dry, clean air for higher-quality images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951984" y="4067075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Clear </a:t>
            </a:r>
            <a:r>
              <a:rPr lang="en-GB" sz="3600" dirty="0"/>
              <a:t>skies, dry air </a:t>
            </a:r>
            <a:r>
              <a:rPr lang="en-GB" sz="3600" dirty="0"/>
              <a:t>and low pollution make Arizona a hotspot for astronomy.</a:t>
            </a:r>
          </a:p>
        </p:txBody>
      </p:sp>
      <p:pic>
        <p:nvPicPr>
          <p:cNvPr id="20482" name="Picture 2" descr="http://www.canadiantraveller.net/media/images/3215_m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22" y="3876457"/>
            <a:ext cx="4139952" cy="33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Choosing your observatory site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en-GB" sz="2700" dirty="0"/>
              <a:t>When choosing a site, astronomers consider a number of factors</a:t>
            </a:r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37128" y="1268760"/>
          <a:ext cx="9130872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436"/>
                <a:gridCol w="4565436"/>
              </a:tblGrid>
              <a:tr h="90976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Factor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Solution</a:t>
                      </a:r>
                      <a:endParaRPr lang="en-GB" sz="3200" b="1" dirty="0"/>
                    </a:p>
                  </a:txBody>
                  <a:tcPr/>
                </a:tc>
              </a:tr>
              <a:tr h="4679478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Astronomical observation cannot be made in cloudy conditions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Choose an area with frequent cloudless nights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951984" y="4067075"/>
            <a:ext cx="471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Clear </a:t>
            </a:r>
            <a:r>
              <a:rPr lang="en-GB" sz="3600" dirty="0"/>
              <a:t>skies, dry air </a:t>
            </a:r>
            <a:r>
              <a:rPr lang="en-GB" sz="3600" dirty="0"/>
              <a:t>and low pollution make Arizona a hotspot for astronomy.</a:t>
            </a:r>
          </a:p>
        </p:txBody>
      </p:sp>
      <p:pic>
        <p:nvPicPr>
          <p:cNvPr id="20482" name="Picture 2" descr="http://www.canadiantraveller.net/media/images/3215_m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22" y="3876457"/>
            <a:ext cx="4139952" cy="33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68008" y="2276872"/>
            <a:ext cx="4320480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5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Choosing your observatory site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en-GB" sz="2700" dirty="0"/>
              <a:t>When choosing a site, astronomers consider a number of factors</a:t>
            </a:r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37128" y="1268760"/>
          <a:ext cx="9130872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436"/>
                <a:gridCol w="4565436"/>
              </a:tblGrid>
              <a:tr h="90976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Factor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Solution</a:t>
                      </a:r>
                      <a:endParaRPr lang="en-GB" sz="3200" b="1" dirty="0"/>
                    </a:p>
                  </a:txBody>
                  <a:tcPr/>
                </a:tc>
              </a:tr>
              <a:tr h="4679478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Astronomical observation cannot be made in cloudy conditions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Choose an area with frequent cloudless nights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951984" y="4067075"/>
            <a:ext cx="471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Clear </a:t>
            </a:r>
            <a:r>
              <a:rPr lang="en-GB" sz="3600" dirty="0"/>
              <a:t>skies, dry air </a:t>
            </a:r>
            <a:r>
              <a:rPr lang="en-GB" sz="3600" dirty="0"/>
              <a:t>and low pollution make Arizona a hotspot for astronomy.</a:t>
            </a:r>
          </a:p>
        </p:txBody>
      </p:sp>
      <p:pic>
        <p:nvPicPr>
          <p:cNvPr id="20482" name="Picture 2" descr="http://www.canadiantraveller.net/media/images/3215_m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22" y="3876457"/>
            <a:ext cx="4139952" cy="33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Choosing your observatory site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en-GB" sz="2700" dirty="0"/>
              <a:t>When choosing a site, astronomers consider a number of factors</a:t>
            </a:r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37128" y="1268760"/>
          <a:ext cx="9130872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436"/>
                <a:gridCol w="4565436"/>
              </a:tblGrid>
              <a:tr h="90976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Factor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Solution</a:t>
                      </a:r>
                      <a:endParaRPr lang="en-GB" sz="3200" b="1" dirty="0"/>
                    </a:p>
                  </a:txBody>
                  <a:tcPr/>
                </a:tc>
              </a:tr>
              <a:tr h="4679478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Cities cause light pollution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Choose an area far from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cities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951984" y="4067075"/>
            <a:ext cx="471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Clear </a:t>
            </a:r>
            <a:r>
              <a:rPr lang="en-GB" sz="3600" dirty="0"/>
              <a:t>skies, dry air </a:t>
            </a:r>
            <a:r>
              <a:rPr lang="en-GB" sz="3600" dirty="0"/>
              <a:t>and low pollution make Arizona a hotspot for astronomy.</a:t>
            </a:r>
          </a:p>
        </p:txBody>
      </p:sp>
      <p:pic>
        <p:nvPicPr>
          <p:cNvPr id="21506" name="Picture 2" descr="http://www.astro.caltech.edu/palomar/images/MilkyWayPacho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98562"/>
            <a:ext cx="9178318" cy="30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68008" y="2274331"/>
            <a:ext cx="4320480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7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Choosing your observatory site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en-GB" sz="2700" dirty="0"/>
              <a:t>When choosing a site, astronomers consider a number of factors</a:t>
            </a:r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37128" y="1268760"/>
          <a:ext cx="9130872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436"/>
                <a:gridCol w="4565436"/>
              </a:tblGrid>
              <a:tr h="90976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Factor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Solution</a:t>
                      </a:r>
                      <a:endParaRPr lang="en-GB" sz="3200" b="1" dirty="0"/>
                    </a:p>
                  </a:txBody>
                  <a:tcPr/>
                </a:tc>
              </a:tr>
              <a:tr h="4679478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Cities cause light pollution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Choose an area far from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cities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951984" y="4067075"/>
            <a:ext cx="471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Clear </a:t>
            </a:r>
            <a:r>
              <a:rPr lang="en-GB" sz="3600" dirty="0"/>
              <a:t>skies, dry air </a:t>
            </a:r>
            <a:r>
              <a:rPr lang="en-GB" sz="3600" dirty="0"/>
              <a:t>and low pollution make Arizona a hotspot for astronomy.</a:t>
            </a:r>
          </a:p>
        </p:txBody>
      </p:sp>
      <p:pic>
        <p:nvPicPr>
          <p:cNvPr id="21506" name="Picture 2" descr="http://www.astro.caltech.edu/palomar/images/MilkyWayPacho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98562"/>
            <a:ext cx="9178318" cy="30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Choosing your observatory site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</p:spPr>
        <p:txBody>
          <a:bodyPr/>
          <a:lstStyle/>
          <a:p>
            <a:r>
              <a:rPr lang="en-GB" sz="3100" dirty="0"/>
              <a:t>When choosing a site, astronomers consider a number of factors</a:t>
            </a:r>
          </a:p>
          <a:p>
            <a:r>
              <a:rPr lang="en-GB" sz="3100" dirty="0"/>
              <a:t>Other factors:</a:t>
            </a:r>
          </a:p>
          <a:p>
            <a:pPr lvl="1"/>
            <a:r>
              <a:rPr lang="en-GB" sz="3200" dirty="0"/>
              <a:t>Cost (inc. travel to and from telescope for supplies and workers)</a:t>
            </a:r>
          </a:p>
          <a:p>
            <a:pPr lvl="1"/>
            <a:r>
              <a:rPr lang="en-GB" sz="3200" dirty="0"/>
              <a:t>Environmental impact near the observatory</a:t>
            </a:r>
          </a:p>
          <a:p>
            <a:pPr lvl="1"/>
            <a:r>
              <a:rPr lang="en-GB" sz="3200" dirty="0"/>
              <a:t>Impact on local people</a:t>
            </a:r>
          </a:p>
          <a:p>
            <a:pPr lvl="1"/>
            <a:r>
              <a:rPr lang="en-GB" sz="3200" dirty="0"/>
              <a:t>Working conditions for employees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24476"/>
            <a:ext cx="9144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65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so.org/public/teles-instr/lasilla/ntt/images/ib-la-silla15_p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49080"/>
            <a:ext cx="923925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6732"/>
            <a:ext cx="8229600" cy="1143000"/>
          </a:xfrm>
        </p:spPr>
        <p:txBody>
          <a:bodyPr anchor="t"/>
          <a:lstStyle/>
          <a:p>
            <a:r>
              <a:rPr lang="en-GB" b="1" dirty="0" smtClean="0"/>
              <a:t>Computer controlled telescopes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335" y="908721"/>
            <a:ext cx="9136665" cy="4525963"/>
          </a:xfrm>
        </p:spPr>
        <p:txBody>
          <a:bodyPr/>
          <a:lstStyle/>
          <a:p>
            <a:r>
              <a:rPr lang="en-GB" dirty="0" smtClean="0"/>
              <a:t>Allows astronomers to use a telescope thousands of miles away</a:t>
            </a:r>
          </a:p>
          <a:p>
            <a:r>
              <a:rPr lang="en-GB" dirty="0" smtClean="0"/>
              <a:t>Images are recorded digitally and sent electronically to computers</a:t>
            </a:r>
          </a:p>
          <a:p>
            <a:r>
              <a:rPr lang="en-GB" dirty="0" smtClean="0"/>
              <a:t>Computers can then be used to analyse images and improve their quality (e.g. adding colour)</a:t>
            </a:r>
          </a:p>
          <a:p>
            <a:r>
              <a:rPr lang="en-GB" sz="3100" dirty="0"/>
              <a:t>Observations can then                        be </a:t>
            </a:r>
            <a:r>
              <a:rPr lang="en-GB" dirty="0" smtClean="0"/>
              <a:t>shared with other astronomers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5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6732"/>
            <a:ext cx="8229600" cy="1143000"/>
          </a:xfrm>
        </p:spPr>
        <p:txBody>
          <a:bodyPr anchor="t"/>
          <a:lstStyle/>
          <a:p>
            <a:r>
              <a:rPr lang="en-GB" b="1" dirty="0" smtClean="0"/>
              <a:t>Why put telescopes in space???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335" y="908721"/>
            <a:ext cx="9136665" cy="4525963"/>
          </a:xfrm>
        </p:spPr>
        <p:txBody>
          <a:bodyPr/>
          <a:lstStyle/>
          <a:p>
            <a:r>
              <a:rPr lang="en-GB" dirty="0" smtClean="0"/>
              <a:t>Telescopes on Earth are affected by:</a:t>
            </a:r>
          </a:p>
          <a:p>
            <a:pPr lvl="1"/>
            <a:r>
              <a:rPr lang="en-GB" sz="3200" dirty="0"/>
              <a:t>Atmosphere (which absorbs most IR, UV, X-ray and gamma radiation)</a:t>
            </a:r>
          </a:p>
          <a:p>
            <a:pPr lvl="1"/>
            <a:r>
              <a:rPr lang="en-GB" sz="3200" dirty="0"/>
              <a:t>Atmospheric refraction (distorts images and makes stars ‘twinkle’)</a:t>
            </a:r>
          </a:p>
          <a:p>
            <a:pPr lvl="1"/>
            <a:r>
              <a:rPr lang="en-GB" sz="3200" dirty="0"/>
              <a:t>Light pollution</a:t>
            </a:r>
          </a:p>
          <a:p>
            <a:pPr lvl="1"/>
            <a:r>
              <a:rPr lang="en-GB" sz="3200" dirty="0"/>
              <a:t>Bad weather</a:t>
            </a:r>
            <a:endParaRPr lang="en-GB" sz="3200" dirty="0"/>
          </a:p>
        </p:txBody>
      </p:sp>
      <p:pic>
        <p:nvPicPr>
          <p:cNvPr id="30722" name="Picture 2" descr="http://www.independent.co.uk/migration_catalog/article5155845.ece/ALTERNATES/w460/telescopeReuters-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04" y="3717032"/>
            <a:ext cx="4381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6732"/>
            <a:ext cx="8229600" cy="1143000"/>
          </a:xfrm>
        </p:spPr>
        <p:txBody>
          <a:bodyPr anchor="t"/>
          <a:lstStyle/>
          <a:p>
            <a:r>
              <a:rPr lang="en-GB" b="1" dirty="0" smtClean="0"/>
              <a:t>Why put telescopes in space???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335" y="908721"/>
            <a:ext cx="9136665" cy="4525963"/>
          </a:xfrm>
        </p:spPr>
        <p:txBody>
          <a:bodyPr>
            <a:normAutofit/>
          </a:bodyPr>
          <a:lstStyle/>
          <a:p>
            <a:r>
              <a:rPr lang="en-GB" sz="2000" dirty="0"/>
              <a:t>Telescopes on Earth are affected by:</a:t>
            </a:r>
          </a:p>
          <a:p>
            <a:pPr lvl="1"/>
            <a:r>
              <a:rPr lang="en-GB" sz="2000" dirty="0"/>
              <a:t>Atmosphere (which absorbs most IR, UV, X-ray and gamma radiation)</a:t>
            </a:r>
          </a:p>
          <a:p>
            <a:pPr lvl="1"/>
            <a:r>
              <a:rPr lang="en-GB" sz="2000" dirty="0"/>
              <a:t>Atmospheric refraction (distorts images and makes stars ‘twinkle’)</a:t>
            </a:r>
          </a:p>
          <a:p>
            <a:pPr lvl="1"/>
            <a:r>
              <a:rPr lang="en-GB" sz="2000" dirty="0"/>
              <a:t>Light pollution</a:t>
            </a:r>
          </a:p>
          <a:p>
            <a:pPr lvl="1"/>
            <a:r>
              <a:rPr lang="en-GB" sz="2000" dirty="0"/>
              <a:t>Bad weather</a:t>
            </a:r>
          </a:p>
          <a:p>
            <a:r>
              <a:rPr lang="en-GB" dirty="0" smtClean="0"/>
              <a:t>All of these problems are overcome by putting a telescope in space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Hubble Space Telescope </a:t>
            </a:r>
            <a:r>
              <a:rPr lang="en-GB" dirty="0" smtClean="0"/>
              <a:t>has a better resolution than any telescope on Earth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347294"/>
            <a:ext cx="3203848" cy="254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528048" y="4347294"/>
            <a:ext cx="2016224" cy="8819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0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2.bp.blogspot.com/_AcBUSVxs82w/S-I0nFXB0mI/AAAAAAAAcd0/hwScBoS0tZg/s400/UK-Pound-Symbol-Pho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700808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6732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GB" b="1" dirty="0" smtClean="0"/>
              <a:t>Problems with telescopes in space???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335" y="908721"/>
            <a:ext cx="9136665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High cost of setting up</a:t>
            </a:r>
          </a:p>
          <a:p>
            <a:r>
              <a:rPr lang="en-GB" dirty="0" smtClean="0"/>
              <a:t>High cost of on-going maintenance and repairing a telescope in space</a:t>
            </a:r>
          </a:p>
          <a:p>
            <a:r>
              <a:rPr lang="en-GB" dirty="0" smtClean="0"/>
              <a:t>Uncertainties of future funding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501009"/>
            <a:ext cx="4282568" cy="339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4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Speed of recession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/>
          <a:lstStyle/>
          <a:p>
            <a:r>
              <a:rPr lang="en-GB" dirty="0" smtClean="0"/>
              <a:t>Redshift shows us that galaxies are moving away from us. 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speed of recession of a galaxy is the speed at which it is moving away from us</a:t>
            </a:r>
            <a:r>
              <a:rPr lang="en-GB" dirty="0" smtClean="0"/>
              <a:t>. This can be found from the redshift of the galaxy.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/>
              <a:t>(you can use either set of units)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047" y="3933056"/>
            <a:ext cx="9035817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0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eauc.org.uk/image_uploads/international_collaboration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79" y="2924945"/>
            <a:ext cx="4677281" cy="46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 anchor="t"/>
          <a:lstStyle/>
          <a:p>
            <a:r>
              <a:rPr lang="en-GB" b="1" dirty="0" smtClean="0"/>
              <a:t>International collaboration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52737"/>
            <a:ext cx="9144000" cy="4309939"/>
          </a:xfrm>
        </p:spPr>
        <p:txBody>
          <a:bodyPr/>
          <a:lstStyle/>
          <a:p>
            <a:r>
              <a:rPr lang="en-GB" dirty="0" smtClean="0"/>
              <a:t>Allows the cost of a major telescope to be shared</a:t>
            </a:r>
          </a:p>
          <a:p>
            <a:r>
              <a:rPr lang="en-GB" dirty="0" smtClean="0"/>
              <a:t>Allows expertise to be pooled</a:t>
            </a:r>
          </a:p>
          <a:p>
            <a:endParaRPr lang="en-GB" dirty="0"/>
          </a:p>
          <a:p>
            <a:r>
              <a:rPr lang="en-GB" b="1" dirty="0" smtClean="0"/>
              <a:t>Exam tip: </a:t>
            </a:r>
            <a:r>
              <a:rPr lang="en-GB" dirty="0" smtClean="0"/>
              <a:t>Know two examples showing how international co-operation is essential for progress in astronomy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1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eauc.org.uk/image_uploads/international_collaboration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79" y="2924945"/>
            <a:ext cx="4677281" cy="46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 anchor="t">
            <a:normAutofit fontScale="90000"/>
          </a:bodyPr>
          <a:lstStyle/>
          <a:p>
            <a:r>
              <a:rPr lang="en-GB" b="1" dirty="0" smtClean="0"/>
              <a:t>International collaboration –        European Southern Observatory (ESO)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84785"/>
            <a:ext cx="9144000" cy="3877891"/>
          </a:xfrm>
        </p:spPr>
        <p:txBody>
          <a:bodyPr/>
          <a:lstStyle/>
          <a:p>
            <a:r>
              <a:rPr lang="en-GB" dirty="0" smtClean="0"/>
              <a:t>Involves 14 European countries + Brazil</a:t>
            </a:r>
          </a:p>
          <a:p>
            <a:r>
              <a:rPr lang="en-GB" dirty="0" smtClean="0"/>
              <a:t>Consists of several telescopes in Chile</a:t>
            </a:r>
          </a:p>
          <a:p>
            <a:r>
              <a:rPr lang="en-GB" dirty="0" smtClean="0"/>
              <a:t>Chile provides the base and the office staff</a:t>
            </a:r>
          </a:p>
          <a:p>
            <a:r>
              <a:rPr lang="en-GB" dirty="0" smtClean="0"/>
              <a:t>1000+ astronomers from all over the world use the facility each year</a:t>
            </a:r>
          </a:p>
        </p:txBody>
      </p:sp>
      <p:pic>
        <p:nvPicPr>
          <p:cNvPr id="34818" name="Picture 2" descr="Paranal Observ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4437112"/>
            <a:ext cx="3347864" cy="23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eauc.org.uk/image_uploads/international_collaboration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79" y="2924945"/>
            <a:ext cx="4677281" cy="46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 anchor="t">
            <a:noAutofit/>
          </a:bodyPr>
          <a:lstStyle/>
          <a:p>
            <a:r>
              <a:rPr lang="en-GB" sz="4000" b="1" dirty="0"/>
              <a:t>International collaboration –                  Gran Telescopio Canarias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68761"/>
            <a:ext cx="9396536" cy="4093915"/>
          </a:xfrm>
        </p:spPr>
        <p:txBody>
          <a:bodyPr/>
          <a:lstStyle/>
          <a:p>
            <a:r>
              <a:rPr lang="en-GB" dirty="0" smtClean="0"/>
              <a:t>In the Canary Islands</a:t>
            </a:r>
          </a:p>
          <a:p>
            <a:r>
              <a:rPr lang="en-GB" dirty="0" smtClean="0"/>
              <a:t>At the top of a high volcanic peak</a:t>
            </a:r>
          </a:p>
          <a:p>
            <a:r>
              <a:rPr lang="en-GB" dirty="0" smtClean="0"/>
              <a:t>Funded mainly by Spain, with contributions from Mexico and the USA</a:t>
            </a:r>
          </a:p>
          <a:p>
            <a:r>
              <a:rPr lang="en-GB" sz="3150" dirty="0"/>
              <a:t>Planning involved 1000+ people from 100 companies</a:t>
            </a:r>
          </a:p>
        </p:txBody>
      </p:sp>
      <p:pic>
        <p:nvPicPr>
          <p:cNvPr id="35842" name="Picture 2" descr="http://www.iac.es/proyecto/consolider-ingenio-gtc/components/com_joomgallery/img_originals/fotos_del_gtc_2009_5/fotos_del_gtc_20090626_1388661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4365104"/>
            <a:ext cx="3167033" cy="211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13842_P7H_AW_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4382" y="1340768"/>
            <a:ext cx="432763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>
            <a:normAutofit fontScale="90000"/>
          </a:bodyPr>
          <a:lstStyle/>
          <a:p>
            <a:r>
              <a:rPr lang="en-GB" b="1" dirty="0" smtClean="0"/>
              <a:t>Hubble, Cepheid Variables and Recession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52736"/>
            <a:ext cx="5724128" cy="5805264"/>
          </a:xfrm>
        </p:spPr>
        <p:txBody>
          <a:bodyPr/>
          <a:lstStyle/>
          <a:p>
            <a:r>
              <a:rPr lang="en-GB" dirty="0" smtClean="0"/>
              <a:t>Hubble measured the distance to Cepheid variable stars in several galaxies. </a:t>
            </a:r>
          </a:p>
          <a:p>
            <a:r>
              <a:rPr lang="en-GB" dirty="0" smtClean="0"/>
              <a:t>He found the further away a galaxy is, the greater its speed of recession. 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3911" y="4437112"/>
            <a:ext cx="9035817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76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66"/>
            <a:ext cx="9144000" cy="1143000"/>
          </a:xfrm>
        </p:spPr>
        <p:txBody>
          <a:bodyPr anchor="t"/>
          <a:lstStyle/>
          <a:p>
            <a:r>
              <a:rPr lang="en-GB" b="1" dirty="0" smtClean="0"/>
              <a:t>Hubble’s constant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rmAutofit/>
          </a:bodyPr>
          <a:lstStyle/>
          <a:p>
            <a:r>
              <a:rPr lang="en-GB" dirty="0" smtClean="0"/>
              <a:t>Since Hubble, many astronomers have         gathered data from Cepheid variable                         stars in different galaxies. </a:t>
            </a:r>
          </a:p>
          <a:p>
            <a:r>
              <a:rPr lang="en-GB" dirty="0" smtClean="0"/>
              <a:t>These data have given better values of the Hubble constant.</a:t>
            </a:r>
          </a:p>
          <a:p>
            <a:r>
              <a:rPr lang="en-GB" dirty="0" smtClean="0"/>
              <a:t>The fact that galaxies are moving away from us suggests that the Universe began with a </a:t>
            </a:r>
            <a:r>
              <a:rPr lang="en-GB" b="1" dirty="0" smtClean="0"/>
              <a:t>big bang </a:t>
            </a:r>
            <a:r>
              <a:rPr lang="en-GB" dirty="0" smtClean="0"/>
              <a:t>about 14 thousand million years ago. </a:t>
            </a:r>
          </a:p>
          <a:p>
            <a:r>
              <a:rPr lang="en-GB" dirty="0" smtClean="0"/>
              <a:t>Distant galaxies seem to be moving away faster than nearby galaxies, hence scientists conclude that space itself is expanding. 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2244" r="3107" b="2338"/>
          <a:stretch/>
        </p:blipFill>
        <p:spPr bwMode="auto">
          <a:xfrm>
            <a:off x="8973798" y="133219"/>
            <a:ext cx="1598921" cy="2208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2518</Words>
  <Application>Microsoft Office PowerPoint</Application>
  <PresentationFormat>Widescreen</PresentationFormat>
  <Paragraphs>336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Calibri Light</vt:lpstr>
      <vt:lpstr>Courier New</vt:lpstr>
      <vt:lpstr>Gill Sans Ultra Bold</vt:lpstr>
      <vt:lpstr>Wingdings</vt:lpstr>
      <vt:lpstr>Office Theme</vt:lpstr>
      <vt:lpstr>PowerPoint Presentation</vt:lpstr>
      <vt:lpstr>Calculating the distance to a Cepheid variable star</vt:lpstr>
      <vt:lpstr>Observing nebulae and galaxies</vt:lpstr>
      <vt:lpstr>Shapeley vs. Curtis</vt:lpstr>
      <vt:lpstr>Shapeley vs. Curtis</vt:lpstr>
      <vt:lpstr>The amazing and expanding Universe!</vt:lpstr>
      <vt:lpstr>Speed of recession</vt:lpstr>
      <vt:lpstr>Hubble, Cepheid Variables and Recession</vt:lpstr>
      <vt:lpstr>Hubble’s constant</vt:lpstr>
      <vt:lpstr>P7.4: The Sun, the stars and their surroundings</vt:lpstr>
      <vt:lpstr>Star Spectra and Temperature</vt:lpstr>
      <vt:lpstr>PowerPoint Presentation</vt:lpstr>
      <vt:lpstr>PowerPoint Presentation</vt:lpstr>
      <vt:lpstr>Spectrometer </vt:lpstr>
      <vt:lpstr>Identifying elements in stars</vt:lpstr>
      <vt:lpstr>Identifying elements in stars</vt:lpstr>
      <vt:lpstr>How do gases behave?</vt:lpstr>
      <vt:lpstr>Pressure and volume</vt:lpstr>
      <vt:lpstr>Pressure and volume</vt:lpstr>
      <vt:lpstr>Pressure and temperature</vt:lpstr>
      <vt:lpstr>Pressure and temperature</vt:lpstr>
      <vt:lpstr>Cooling a gas</vt:lpstr>
      <vt:lpstr>Kelvin Scale</vt:lpstr>
      <vt:lpstr>Volume and temperature</vt:lpstr>
      <vt:lpstr>PowerPoint Presentation</vt:lpstr>
      <vt:lpstr>Inside stars</vt:lpstr>
      <vt:lpstr>Protostars</vt:lpstr>
      <vt:lpstr>Protostars and Nuclear Fusion</vt:lpstr>
      <vt:lpstr>PowerPoint Presentation</vt:lpstr>
      <vt:lpstr>Protostar formation</vt:lpstr>
      <vt:lpstr>Nuclear fusion in the Sun</vt:lpstr>
      <vt:lpstr>Nuclear fusion in the Sun</vt:lpstr>
      <vt:lpstr>PowerPoint Presentation</vt:lpstr>
      <vt:lpstr>Positrons</vt:lpstr>
      <vt:lpstr>Nuclear equations</vt:lpstr>
      <vt:lpstr>Inside stars</vt:lpstr>
      <vt:lpstr>PowerPoint Presentation</vt:lpstr>
      <vt:lpstr>PowerPoint Presentation</vt:lpstr>
      <vt:lpstr>PowerPoint Presentation</vt:lpstr>
      <vt:lpstr>Inside stars</vt:lpstr>
      <vt:lpstr>Red giants and supergiant stars</vt:lpstr>
      <vt:lpstr>Red giants and supergiant stars</vt:lpstr>
      <vt:lpstr>Inside stars</vt:lpstr>
      <vt:lpstr>White dwarf stars</vt:lpstr>
      <vt:lpstr>Supernova</vt:lpstr>
      <vt:lpstr>PowerPoint Presentation</vt:lpstr>
      <vt:lpstr>PowerPoint Presentation</vt:lpstr>
      <vt:lpstr>PowerPoint Presentation</vt:lpstr>
      <vt:lpstr>Hertzsprung-Russell diagram</vt:lpstr>
      <vt:lpstr>Hertzsprung-Russell diagram</vt:lpstr>
      <vt:lpstr>Hertzsprung-Russell diagram</vt:lpstr>
      <vt:lpstr>Hertzsprung-Russell diagram</vt:lpstr>
      <vt:lpstr>Exoplanets</vt:lpstr>
      <vt:lpstr>P7.5: The astronomy community</vt:lpstr>
      <vt:lpstr>Choosing your observatory site</vt:lpstr>
      <vt:lpstr>Choosing your observatory site</vt:lpstr>
      <vt:lpstr>Choosing your observatory site</vt:lpstr>
      <vt:lpstr>Choosing your observatory site</vt:lpstr>
      <vt:lpstr>Choosing your observatory site</vt:lpstr>
      <vt:lpstr>Choosing your observatory site</vt:lpstr>
      <vt:lpstr>Choosing your observatory site</vt:lpstr>
      <vt:lpstr>Choosing your observatory site</vt:lpstr>
      <vt:lpstr>Choosing your observatory site</vt:lpstr>
      <vt:lpstr>Choosing your observatory site</vt:lpstr>
      <vt:lpstr>Choosing your observatory site</vt:lpstr>
      <vt:lpstr>Computer controlled telescopes</vt:lpstr>
      <vt:lpstr>Why put telescopes in space???</vt:lpstr>
      <vt:lpstr>Why put telescopes in space???</vt:lpstr>
      <vt:lpstr>Problems with telescopes in space???</vt:lpstr>
      <vt:lpstr>International collaboration</vt:lpstr>
      <vt:lpstr>International collaboration –        European Southern Observatory (ESO)</vt:lpstr>
      <vt:lpstr>International collaboration –                  Gran Telescopio Canarias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Critchley</dc:creator>
  <cp:lastModifiedBy>Kate Critchley</cp:lastModifiedBy>
  <cp:revision>1</cp:revision>
  <dcterms:created xsi:type="dcterms:W3CDTF">2015-02-19T13:24:38Z</dcterms:created>
  <dcterms:modified xsi:type="dcterms:W3CDTF">2015-02-19T13:25:05Z</dcterms:modified>
</cp:coreProperties>
</file>