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71" r:id="rId8"/>
    <p:sldId id="282" r:id="rId9"/>
    <p:sldId id="273" r:id="rId10"/>
    <p:sldId id="262" r:id="rId11"/>
    <p:sldId id="263" r:id="rId12"/>
    <p:sldId id="264" r:id="rId13"/>
    <p:sldId id="265" r:id="rId14"/>
    <p:sldId id="266" r:id="rId15"/>
    <p:sldId id="267" r:id="rId16"/>
    <p:sldId id="268" r:id="rId17"/>
    <p:sldId id="269" r:id="rId18"/>
    <p:sldId id="277" r:id="rId19"/>
    <p:sldId id="279" r:id="rId20"/>
    <p:sldId id="281" r:id="rId21"/>
    <p:sldId id="278"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FEB6B-7B0B-470C-A504-7405B6C1D834}" type="datetimeFigureOut">
              <a:rPr lang="en-GB" smtClean="0"/>
              <a:pPr/>
              <a:t>11/09/2014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ECE84-CC29-4E49-830C-F1B3AC4E8676}" type="slidenum">
              <a:rPr lang="en-GB" smtClean="0"/>
              <a:pPr/>
              <a:t>‹#›</a:t>
            </a:fld>
            <a:endParaRPr lang="en-GB"/>
          </a:p>
        </p:txBody>
      </p:sp>
    </p:spTree>
    <p:extLst>
      <p:ext uri="{BB962C8B-B14F-4D97-AF65-F5344CB8AC3E}">
        <p14:creationId xmlns:p14="http://schemas.microsoft.com/office/powerpoint/2010/main" val="132426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ECE84-CC29-4E49-830C-F1B3AC4E8676}" type="slidenum">
              <a:rPr lang="en-GB" smtClean="0"/>
              <a:pPr/>
              <a:t>16</a:t>
            </a:fld>
            <a:endParaRPr lang="en-GB"/>
          </a:p>
        </p:txBody>
      </p:sp>
    </p:spTree>
    <p:extLst>
      <p:ext uri="{BB962C8B-B14F-4D97-AF65-F5344CB8AC3E}">
        <p14:creationId xmlns:p14="http://schemas.microsoft.com/office/powerpoint/2010/main" val="13815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u="sng"/>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bbc.co.uk/learningzone/clips/bacterial-growth/209.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resources.schoolscience.co.uk/abpi/immune/immune3.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68313" y="0"/>
            <a:ext cx="8229600" cy="1143000"/>
          </a:xfrm>
        </p:spPr>
        <p:txBody>
          <a:bodyPr>
            <a:normAutofit/>
          </a:bodyPr>
          <a:lstStyle/>
          <a:p>
            <a:pPr eaLnBrk="1" hangingPunct="1"/>
            <a:r>
              <a:rPr lang="en-GB" sz="4000" b="1" u="sng" dirty="0" smtClean="0">
                <a:latin typeface="+mn-lt"/>
              </a:rPr>
              <a:t>Infectious Disease</a:t>
            </a:r>
          </a:p>
        </p:txBody>
      </p:sp>
      <p:sp>
        <p:nvSpPr>
          <p:cNvPr id="2051" name="Text Placeholder 9"/>
          <p:cNvSpPr>
            <a:spLocks noGrp="1"/>
          </p:cNvSpPr>
          <p:nvPr>
            <p:ph type="body" idx="1"/>
          </p:nvPr>
        </p:nvSpPr>
        <p:spPr>
          <a:xfrm>
            <a:off x="304800" y="1066800"/>
            <a:ext cx="8762999" cy="835025"/>
          </a:xfrm>
        </p:spPr>
        <p:txBody>
          <a:bodyPr>
            <a:normAutofit/>
          </a:bodyPr>
          <a:lstStyle/>
          <a:p>
            <a:pPr eaLnBrk="1" hangingPunct="1"/>
            <a:r>
              <a:rPr lang="en-GB" sz="2600" dirty="0" smtClean="0"/>
              <a:t>Starter</a:t>
            </a:r>
            <a:r>
              <a:rPr lang="en-GB" sz="2600" b="0" dirty="0" smtClean="0"/>
              <a:t>: Match these pathogens to the symptoms they cause</a:t>
            </a:r>
          </a:p>
          <a:p>
            <a:pPr eaLnBrk="1" hangingPunct="1"/>
            <a:endParaRPr lang="en-GB" dirty="0" smtClean="0"/>
          </a:p>
        </p:txBody>
      </p:sp>
      <p:sp>
        <p:nvSpPr>
          <p:cNvPr id="2052" name="Content Placeholder 2"/>
          <p:cNvSpPr>
            <a:spLocks noGrp="1"/>
          </p:cNvSpPr>
          <p:nvPr>
            <p:ph sz="half" idx="2"/>
          </p:nvPr>
        </p:nvSpPr>
        <p:spPr>
          <a:xfrm>
            <a:off x="1066800" y="2174875"/>
            <a:ext cx="4040188" cy="3951288"/>
          </a:xfrm>
        </p:spPr>
        <p:txBody>
          <a:bodyPr/>
          <a:lstStyle/>
          <a:p>
            <a:pPr eaLnBrk="1" hangingPunct="1">
              <a:buFont typeface="Arial" charset="0"/>
              <a:buNone/>
            </a:pPr>
            <a:r>
              <a:rPr lang="en-GB" sz="2800" smtClean="0"/>
              <a:t>A</a:t>
            </a:r>
          </a:p>
          <a:p>
            <a:pPr eaLnBrk="1" hangingPunct="1">
              <a:buFont typeface="Arial" charset="0"/>
              <a:buNone/>
            </a:pPr>
            <a:endParaRPr lang="en-GB" sz="2800" smtClean="0"/>
          </a:p>
          <a:p>
            <a:pPr eaLnBrk="1" hangingPunct="1">
              <a:buFont typeface="Arial" charset="0"/>
              <a:buNone/>
            </a:pPr>
            <a:endParaRPr lang="en-GB" sz="2800" smtClean="0"/>
          </a:p>
          <a:p>
            <a:pPr eaLnBrk="1" hangingPunct="1">
              <a:buFont typeface="Arial" charset="0"/>
              <a:buNone/>
            </a:pPr>
            <a:r>
              <a:rPr lang="en-GB" sz="2800" smtClean="0"/>
              <a:t>B</a:t>
            </a:r>
          </a:p>
          <a:p>
            <a:pPr eaLnBrk="1" hangingPunct="1">
              <a:buFont typeface="Arial" charset="0"/>
              <a:buNone/>
            </a:pPr>
            <a:endParaRPr lang="en-GB" sz="2800" smtClean="0"/>
          </a:p>
          <a:p>
            <a:pPr eaLnBrk="1" hangingPunct="1">
              <a:buFont typeface="Arial" charset="0"/>
              <a:buNone/>
            </a:pPr>
            <a:endParaRPr lang="en-GB" sz="2800" smtClean="0"/>
          </a:p>
          <a:p>
            <a:pPr eaLnBrk="1" hangingPunct="1">
              <a:buFont typeface="Arial" charset="0"/>
              <a:buNone/>
            </a:pPr>
            <a:r>
              <a:rPr lang="en-GB" sz="2800" smtClean="0"/>
              <a:t>C</a:t>
            </a:r>
          </a:p>
          <a:p>
            <a:pPr eaLnBrk="1" hangingPunct="1">
              <a:buFont typeface="Arial" charset="0"/>
              <a:buNone/>
            </a:pPr>
            <a:endParaRPr lang="en-GB" sz="2800" smtClean="0"/>
          </a:p>
        </p:txBody>
      </p:sp>
      <p:sp>
        <p:nvSpPr>
          <p:cNvPr id="2053" name="Content Placeholder 11"/>
          <p:cNvSpPr>
            <a:spLocks noGrp="1"/>
          </p:cNvSpPr>
          <p:nvPr>
            <p:ph sz="quarter" idx="4"/>
          </p:nvPr>
        </p:nvSpPr>
        <p:spPr>
          <a:xfrm>
            <a:off x="5254625" y="2174875"/>
            <a:ext cx="4041775" cy="3951288"/>
          </a:xfrm>
        </p:spPr>
        <p:txBody>
          <a:bodyPr/>
          <a:lstStyle/>
          <a:p>
            <a:pPr eaLnBrk="1" hangingPunct="1">
              <a:buFont typeface="Arial" charset="0"/>
              <a:buNone/>
            </a:pPr>
            <a:r>
              <a:rPr lang="en-GB" sz="2800" smtClean="0"/>
              <a:t>1</a:t>
            </a:r>
          </a:p>
          <a:p>
            <a:pPr eaLnBrk="1" hangingPunct="1">
              <a:buFont typeface="Arial" charset="0"/>
              <a:buNone/>
            </a:pPr>
            <a:endParaRPr lang="en-GB" sz="2800" smtClean="0"/>
          </a:p>
          <a:p>
            <a:pPr eaLnBrk="1" hangingPunct="1">
              <a:buFont typeface="Arial" charset="0"/>
              <a:buNone/>
            </a:pPr>
            <a:endParaRPr lang="en-GB" sz="2800" smtClean="0"/>
          </a:p>
          <a:p>
            <a:pPr eaLnBrk="1" hangingPunct="1">
              <a:buFont typeface="Arial" charset="0"/>
              <a:buNone/>
            </a:pPr>
            <a:r>
              <a:rPr lang="en-GB" sz="2800" smtClean="0"/>
              <a:t>2</a:t>
            </a:r>
          </a:p>
          <a:p>
            <a:pPr eaLnBrk="1" hangingPunct="1">
              <a:buFont typeface="Arial" charset="0"/>
              <a:buNone/>
            </a:pPr>
            <a:endParaRPr lang="en-GB" sz="2800" smtClean="0"/>
          </a:p>
          <a:p>
            <a:pPr eaLnBrk="1" hangingPunct="1">
              <a:buFont typeface="Arial" charset="0"/>
              <a:buNone/>
            </a:pPr>
            <a:endParaRPr lang="en-GB" sz="2800" smtClean="0"/>
          </a:p>
          <a:p>
            <a:pPr eaLnBrk="1" hangingPunct="1">
              <a:buFont typeface="Arial" charset="0"/>
              <a:buNone/>
            </a:pPr>
            <a:r>
              <a:rPr lang="en-GB" sz="2800" smtClean="0"/>
              <a:t>3</a:t>
            </a:r>
          </a:p>
        </p:txBody>
      </p:sp>
      <p:pic>
        <p:nvPicPr>
          <p:cNvPr id="2054" name="Picture 2" descr="http://photography.nationalgeographic.com/staticfiles/NGS/Shared/StaticFiles/Photography/Images/POD/a/athletes-foot-fungus-522312-sw.jpg"/>
          <p:cNvPicPr>
            <a:picLocks noChangeAspect="1" noChangeArrowheads="1"/>
          </p:cNvPicPr>
          <p:nvPr/>
        </p:nvPicPr>
        <p:blipFill>
          <a:blip r:embed="rId2" cstate="print"/>
          <a:srcRect l="7088" t="4726" r="6683" b="3926"/>
          <a:stretch>
            <a:fillRect/>
          </a:stretch>
        </p:blipFill>
        <p:spPr bwMode="auto">
          <a:xfrm>
            <a:off x="1436688" y="1700213"/>
            <a:ext cx="2089150" cy="1660525"/>
          </a:xfrm>
          <a:prstGeom prst="rect">
            <a:avLst/>
          </a:prstGeom>
          <a:noFill/>
          <a:ln w="9525">
            <a:noFill/>
            <a:miter lim="800000"/>
            <a:headEnd/>
            <a:tailEnd/>
          </a:ln>
        </p:spPr>
      </p:pic>
      <p:pic>
        <p:nvPicPr>
          <p:cNvPr id="2055" name="Picture 4" descr="http://t2.gstatic.com/images?q=tbn:ANd9GcQB83Fobh4TWQfD-5up8KzMPVCx4uX1zytZWjZ7VLQyvLTQc20-Ww"/>
          <p:cNvPicPr>
            <a:picLocks noChangeAspect="1" noChangeArrowheads="1"/>
          </p:cNvPicPr>
          <p:nvPr/>
        </p:nvPicPr>
        <p:blipFill>
          <a:blip r:embed="rId3" cstate="print"/>
          <a:srcRect/>
          <a:stretch>
            <a:fillRect/>
          </a:stretch>
        </p:blipFill>
        <p:spPr bwMode="auto">
          <a:xfrm>
            <a:off x="5973763" y="5273675"/>
            <a:ext cx="1731962" cy="1584325"/>
          </a:xfrm>
          <a:prstGeom prst="rect">
            <a:avLst/>
          </a:prstGeom>
          <a:noFill/>
          <a:ln w="9525">
            <a:noFill/>
            <a:miter lim="800000"/>
            <a:headEnd/>
            <a:tailEnd/>
          </a:ln>
        </p:spPr>
      </p:pic>
      <p:pic>
        <p:nvPicPr>
          <p:cNvPr id="2056" name="Picture 6" descr="http://t3.gstatic.com/images?q=tbn:ANd9GcTCuJLco1iYSM1HDqbrLvdHtRvfnHCTcSefTyyu2zkKcJZoqUVuAA"/>
          <p:cNvPicPr>
            <a:picLocks noChangeAspect="1" noChangeArrowheads="1"/>
          </p:cNvPicPr>
          <p:nvPr/>
        </p:nvPicPr>
        <p:blipFill>
          <a:blip r:embed="rId4" cstate="print"/>
          <a:srcRect/>
          <a:stretch>
            <a:fillRect/>
          </a:stretch>
        </p:blipFill>
        <p:spPr bwMode="auto">
          <a:xfrm>
            <a:off x="1436688" y="3429000"/>
            <a:ext cx="2160587" cy="1611313"/>
          </a:xfrm>
          <a:prstGeom prst="rect">
            <a:avLst/>
          </a:prstGeom>
          <a:noFill/>
          <a:ln w="9525">
            <a:noFill/>
            <a:miter lim="800000"/>
            <a:headEnd/>
            <a:tailEnd/>
          </a:ln>
        </p:spPr>
      </p:pic>
      <p:pic>
        <p:nvPicPr>
          <p:cNvPr id="2057" name="Picture 8" descr="http://www.humanillnesses.com/original/images/hdc_0001_0003_0_img0251.jpg"/>
          <p:cNvPicPr>
            <a:picLocks noChangeAspect="1" noChangeArrowheads="1"/>
          </p:cNvPicPr>
          <p:nvPr/>
        </p:nvPicPr>
        <p:blipFill>
          <a:blip r:embed="rId5" cstate="print"/>
          <a:srcRect/>
          <a:stretch>
            <a:fillRect/>
          </a:stretch>
        </p:blipFill>
        <p:spPr bwMode="auto">
          <a:xfrm>
            <a:off x="5686425" y="1773238"/>
            <a:ext cx="2379663" cy="1584325"/>
          </a:xfrm>
          <a:prstGeom prst="rect">
            <a:avLst/>
          </a:prstGeom>
          <a:noFill/>
          <a:ln w="9525">
            <a:noFill/>
            <a:miter lim="800000"/>
            <a:headEnd/>
            <a:tailEnd/>
          </a:ln>
        </p:spPr>
      </p:pic>
      <p:pic>
        <p:nvPicPr>
          <p:cNvPr id="2058" name="Picture 10" descr="http://t3.gstatic.com/images?q=tbn:ANd9GcTPiTi1s91v1U3p-Eue5-Xa6B3fl5lNtN3QRbAchEBmMeAErGQnpQ"/>
          <p:cNvPicPr>
            <a:picLocks noChangeAspect="1" noChangeArrowheads="1"/>
          </p:cNvPicPr>
          <p:nvPr/>
        </p:nvPicPr>
        <p:blipFill>
          <a:blip r:embed="rId6" cstate="print"/>
          <a:srcRect/>
          <a:stretch>
            <a:fillRect/>
          </a:stretch>
        </p:blipFill>
        <p:spPr bwMode="auto">
          <a:xfrm>
            <a:off x="1581150" y="5084763"/>
            <a:ext cx="1733550" cy="1773237"/>
          </a:xfrm>
          <a:prstGeom prst="rect">
            <a:avLst/>
          </a:prstGeom>
          <a:noFill/>
          <a:ln w="9525">
            <a:noFill/>
            <a:miter lim="800000"/>
            <a:headEnd/>
            <a:tailEnd/>
          </a:ln>
        </p:spPr>
      </p:pic>
      <p:pic>
        <p:nvPicPr>
          <p:cNvPr id="2059" name="Picture 12" descr="http://cdn.hahajk.com/uploads/2011/01/sneezing-cold-flu-by-foshydog-300x200.jpg"/>
          <p:cNvPicPr>
            <a:picLocks noChangeAspect="1" noChangeArrowheads="1"/>
          </p:cNvPicPr>
          <p:nvPr/>
        </p:nvPicPr>
        <p:blipFill>
          <a:blip r:embed="rId7" cstate="print"/>
          <a:srcRect/>
          <a:stretch>
            <a:fillRect/>
          </a:stretch>
        </p:blipFill>
        <p:spPr bwMode="auto">
          <a:xfrm>
            <a:off x="5686425" y="3500438"/>
            <a:ext cx="2400300" cy="1601787"/>
          </a:xfrm>
          <a:prstGeom prst="rect">
            <a:avLst/>
          </a:prstGeom>
          <a:noFill/>
          <a:ln w="9525">
            <a:noFill/>
            <a:miter lim="800000"/>
            <a:headEnd/>
            <a:tailEnd/>
          </a:ln>
        </p:spPr>
      </p:pic>
    </p:spTree>
    <p:extLst>
      <p:ext uri="{BB962C8B-B14F-4D97-AF65-F5344CB8AC3E}">
        <p14:creationId xmlns:p14="http://schemas.microsoft.com/office/powerpoint/2010/main" val="156869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latin typeface="+mn-lt"/>
              </a:rPr>
              <a:t>Disease pathogens - microbes</a:t>
            </a:r>
          </a:p>
        </p:txBody>
      </p:sp>
      <p:sp>
        <p:nvSpPr>
          <p:cNvPr id="8195" name="Rectangle 3"/>
          <p:cNvSpPr>
            <a:spLocks noGrp="1" noChangeArrowheads="1"/>
          </p:cNvSpPr>
          <p:nvPr>
            <p:ph type="body" idx="1"/>
          </p:nvPr>
        </p:nvSpPr>
        <p:spPr>
          <a:xfrm>
            <a:off x="457200" y="1798637"/>
            <a:ext cx="8229600" cy="4525963"/>
          </a:xfrm>
        </p:spPr>
        <p:txBody>
          <a:bodyPr>
            <a:normAutofit lnSpcReduction="10000"/>
          </a:bodyPr>
          <a:lstStyle/>
          <a:p>
            <a:r>
              <a:rPr lang="en-GB" b="1" dirty="0" smtClean="0"/>
              <a:t>Bacteria and viruses </a:t>
            </a:r>
            <a:r>
              <a:rPr lang="en-GB" dirty="0" smtClean="0"/>
              <a:t>are the most common of disease </a:t>
            </a:r>
            <a:r>
              <a:rPr lang="en-GB" u="sng" dirty="0" smtClean="0"/>
              <a:t>pathogens.</a:t>
            </a:r>
          </a:p>
          <a:p>
            <a:pPr>
              <a:buFontTx/>
              <a:buNone/>
            </a:pPr>
            <a:r>
              <a:rPr lang="en-GB" dirty="0" smtClean="0"/>
              <a:t> </a:t>
            </a:r>
          </a:p>
          <a:p>
            <a:r>
              <a:rPr lang="en-GB" b="1" dirty="0" smtClean="0"/>
              <a:t>Bacteria</a:t>
            </a:r>
            <a:r>
              <a:rPr lang="en-GB" dirty="0" smtClean="0"/>
              <a:t> can survive </a:t>
            </a:r>
            <a:r>
              <a:rPr lang="en-GB" u="sng" dirty="0" smtClean="0"/>
              <a:t>outside of the host organism</a:t>
            </a:r>
            <a:r>
              <a:rPr lang="en-GB" dirty="0" smtClean="0"/>
              <a:t>. Bacteria can be killed by antibiotics.</a:t>
            </a:r>
          </a:p>
          <a:p>
            <a:endParaRPr lang="en-GB" dirty="0" smtClean="0"/>
          </a:p>
          <a:p>
            <a:r>
              <a:rPr lang="en-GB" b="1" dirty="0" smtClean="0"/>
              <a:t>Viruses</a:t>
            </a:r>
            <a:r>
              <a:rPr lang="en-GB" dirty="0" smtClean="0"/>
              <a:t> can only survive and reproduce </a:t>
            </a:r>
            <a:r>
              <a:rPr lang="en-GB" u="sng" dirty="0" smtClean="0"/>
              <a:t>within a host cell</a:t>
            </a:r>
            <a:r>
              <a:rPr lang="en-GB" dirty="0" smtClean="0"/>
              <a:t>. Viruses </a:t>
            </a:r>
            <a:r>
              <a:rPr lang="en-GB" b="1" dirty="0" smtClean="0"/>
              <a:t>cannot</a:t>
            </a:r>
            <a:r>
              <a:rPr lang="en-GB" dirty="0" smtClean="0"/>
              <a:t> be destroyed with antibiotics.</a:t>
            </a:r>
          </a:p>
          <a:p>
            <a:endParaRPr lang="en-GB" dirty="0" smtClean="0"/>
          </a:p>
          <a:p>
            <a:pPr>
              <a:buFontTx/>
              <a:buNone/>
            </a:pPr>
            <a:endParaRPr lang="en-GB" dirty="0" smtClean="0"/>
          </a:p>
        </p:txBody>
      </p:sp>
    </p:spTree>
    <p:extLst>
      <p:ext uri="{BB962C8B-B14F-4D97-AF65-F5344CB8AC3E}">
        <p14:creationId xmlns:p14="http://schemas.microsoft.com/office/powerpoint/2010/main" val="146195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395288" y="692150"/>
            <a:ext cx="3238500" cy="1143000"/>
          </a:xfrm>
        </p:spPr>
        <p:txBody>
          <a:bodyPr/>
          <a:lstStyle/>
          <a:p>
            <a:pPr algn="l"/>
            <a:r>
              <a:rPr lang="en-GB" smtClean="0">
                <a:latin typeface="+mn-lt"/>
              </a:rPr>
              <a:t>Bacteria</a:t>
            </a:r>
          </a:p>
        </p:txBody>
      </p:sp>
      <p:pic>
        <p:nvPicPr>
          <p:cNvPr id="9219" name="Picture 4" descr="bactOnPin"/>
          <p:cNvPicPr>
            <a:picLocks noGrp="1" noChangeAspect="1" noChangeArrowheads="1"/>
          </p:cNvPicPr>
          <p:nvPr>
            <p:ph idx="1"/>
          </p:nvPr>
        </p:nvPicPr>
        <p:blipFill>
          <a:blip r:embed="rId2" cstate="print"/>
          <a:srcRect/>
          <a:stretch>
            <a:fillRect/>
          </a:stretch>
        </p:blipFill>
        <p:spPr>
          <a:xfrm>
            <a:off x="3203575" y="908050"/>
            <a:ext cx="5940425" cy="5753100"/>
          </a:xfrm>
          <a:noFill/>
        </p:spPr>
      </p:pic>
      <p:sp>
        <p:nvSpPr>
          <p:cNvPr id="9220" name="Text Box 7"/>
          <p:cNvSpPr txBox="1">
            <a:spLocks noChangeArrowheads="1"/>
          </p:cNvSpPr>
          <p:nvPr/>
        </p:nvSpPr>
        <p:spPr bwMode="auto">
          <a:xfrm>
            <a:off x="395288" y="2349500"/>
            <a:ext cx="2736850" cy="1384995"/>
          </a:xfrm>
          <a:prstGeom prst="rect">
            <a:avLst/>
          </a:prstGeom>
          <a:noFill/>
          <a:ln w="9525">
            <a:noFill/>
            <a:miter lim="800000"/>
            <a:headEnd/>
            <a:tailEnd/>
          </a:ln>
        </p:spPr>
        <p:txBody>
          <a:bodyPr>
            <a:spAutoFit/>
          </a:bodyPr>
          <a:lstStyle/>
          <a:p>
            <a:pPr>
              <a:spcBef>
                <a:spcPct val="50000"/>
              </a:spcBef>
            </a:pPr>
            <a:r>
              <a:rPr lang="en-GB" sz="2800" dirty="0"/>
              <a:t>This is a pin </a:t>
            </a:r>
            <a:r>
              <a:rPr lang="en-GB" sz="2800" dirty="0" smtClean="0"/>
              <a:t>with </a:t>
            </a:r>
            <a:r>
              <a:rPr lang="en-GB" sz="2800" dirty="0"/>
              <a:t>bacteria growing on it.</a:t>
            </a:r>
          </a:p>
        </p:txBody>
      </p:sp>
    </p:spTree>
    <p:extLst>
      <p:ext uri="{BB962C8B-B14F-4D97-AF65-F5344CB8AC3E}">
        <p14:creationId xmlns:p14="http://schemas.microsoft.com/office/powerpoint/2010/main" val="72987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p:spPr>
        <p:txBody>
          <a:bodyPr/>
          <a:lstStyle/>
          <a:p>
            <a:r>
              <a:rPr lang="en-GB" dirty="0" smtClean="0">
                <a:latin typeface="+mn-lt"/>
              </a:rPr>
              <a:t>Structure of bacteria</a:t>
            </a:r>
          </a:p>
        </p:txBody>
      </p:sp>
      <p:pic>
        <p:nvPicPr>
          <p:cNvPr id="10244" name="Picture 6" descr="Bacteria are everywhere!"/>
          <p:cNvPicPr>
            <a:picLocks noChangeAspect="1" noChangeArrowheads="1"/>
          </p:cNvPicPr>
          <p:nvPr/>
        </p:nvPicPr>
        <p:blipFill>
          <a:blip r:embed="rId2" cstate="print"/>
          <a:srcRect/>
          <a:stretch>
            <a:fillRect/>
          </a:stretch>
        </p:blipFill>
        <p:spPr bwMode="auto">
          <a:xfrm>
            <a:off x="0" y="1340768"/>
            <a:ext cx="4753223" cy="3705503"/>
          </a:xfrm>
          <a:prstGeom prst="rect">
            <a:avLst/>
          </a:prstGeom>
          <a:noFill/>
          <a:ln w="9525">
            <a:noFill/>
            <a:miter lim="800000"/>
            <a:headEnd/>
            <a:tailEnd/>
          </a:ln>
        </p:spPr>
      </p:pic>
      <p:sp>
        <p:nvSpPr>
          <p:cNvPr id="10246" name="Text Box 9"/>
          <p:cNvSpPr txBox="1">
            <a:spLocks noChangeArrowheads="1"/>
          </p:cNvSpPr>
          <p:nvPr/>
        </p:nvSpPr>
        <p:spPr bwMode="auto">
          <a:xfrm>
            <a:off x="381000" y="5638800"/>
            <a:ext cx="8445624" cy="1077218"/>
          </a:xfrm>
          <a:prstGeom prst="rect">
            <a:avLst/>
          </a:prstGeom>
          <a:noFill/>
          <a:ln w="9525">
            <a:noFill/>
            <a:miter lim="800000"/>
            <a:headEnd/>
            <a:tailEnd/>
          </a:ln>
        </p:spPr>
        <p:txBody>
          <a:bodyPr wrap="square">
            <a:spAutoFit/>
          </a:bodyPr>
          <a:lstStyle/>
          <a:p>
            <a:pPr>
              <a:spcBef>
                <a:spcPct val="50000"/>
              </a:spcBef>
            </a:pPr>
            <a:r>
              <a:rPr lang="en-GB" sz="3200" dirty="0"/>
              <a:t>Bacteria produce </a:t>
            </a:r>
            <a:r>
              <a:rPr lang="en-GB" sz="3200" u="sng" dirty="0" smtClean="0"/>
              <a:t>toxins</a:t>
            </a:r>
            <a:r>
              <a:rPr lang="en-GB" sz="3200" dirty="0"/>
              <a:t>.</a:t>
            </a:r>
            <a:r>
              <a:rPr lang="en-GB" sz="3200" dirty="0" smtClean="0"/>
              <a:t> These are the poisons that </a:t>
            </a:r>
            <a:r>
              <a:rPr lang="en-GB" sz="3200" dirty="0"/>
              <a:t>make </a:t>
            </a:r>
            <a:r>
              <a:rPr lang="en-GB" sz="3200" dirty="0" smtClean="0"/>
              <a:t>you feel </a:t>
            </a:r>
            <a:r>
              <a:rPr lang="en-GB" sz="3200" dirty="0"/>
              <a:t>ill</a:t>
            </a:r>
          </a:p>
        </p:txBody>
      </p:sp>
      <p:pic>
        <p:nvPicPr>
          <p:cNvPr id="10243" name="Picture 4" descr="Bacteria g"/>
          <p:cNvPicPr>
            <a:picLocks noChangeAspect="1" noChangeArrowheads="1"/>
          </p:cNvPicPr>
          <p:nvPr/>
        </p:nvPicPr>
        <p:blipFill>
          <a:blip r:embed="rId3" cstate="print"/>
          <a:srcRect/>
          <a:stretch>
            <a:fillRect/>
          </a:stretch>
        </p:blipFill>
        <p:spPr bwMode="auto">
          <a:xfrm>
            <a:off x="4572000" y="1124744"/>
            <a:ext cx="4254624" cy="4230109"/>
          </a:xfrm>
          <a:prstGeom prst="rect">
            <a:avLst/>
          </a:prstGeom>
          <a:noFill/>
          <a:ln w="9525">
            <a:noFill/>
            <a:miter lim="800000"/>
            <a:headEnd/>
            <a:tailEnd/>
          </a:ln>
        </p:spPr>
      </p:pic>
    </p:spTree>
    <p:extLst>
      <p:ext uri="{BB962C8B-B14F-4D97-AF65-F5344CB8AC3E}">
        <p14:creationId xmlns:p14="http://schemas.microsoft.com/office/powerpoint/2010/main" val="1985687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title"/>
          </p:nvPr>
        </p:nvSpPr>
        <p:spPr>
          <a:xfrm>
            <a:off x="457200" y="152400"/>
            <a:ext cx="8229600" cy="1143000"/>
          </a:xfrm>
        </p:spPr>
        <p:txBody>
          <a:bodyPr>
            <a:normAutofit/>
          </a:bodyPr>
          <a:lstStyle/>
          <a:p>
            <a:r>
              <a:rPr lang="en-GB" b="1" u="sng" dirty="0" smtClean="0">
                <a:latin typeface="+mn-lt"/>
              </a:rPr>
              <a:t>Viruses – these are much smaller</a:t>
            </a:r>
          </a:p>
        </p:txBody>
      </p:sp>
      <p:pic>
        <p:nvPicPr>
          <p:cNvPr id="11267" name="Picture 4" descr="virus!"/>
          <p:cNvPicPr>
            <a:picLocks noGrp="1" noChangeAspect="1" noChangeArrowheads="1"/>
          </p:cNvPicPr>
          <p:nvPr>
            <p:ph sz="half" idx="1"/>
          </p:nvPr>
        </p:nvPicPr>
        <p:blipFill>
          <a:blip r:embed="rId2" cstate="print"/>
          <a:srcRect/>
          <a:stretch>
            <a:fillRect/>
          </a:stretch>
        </p:blipFill>
        <p:spPr>
          <a:xfrm>
            <a:off x="251520" y="1124744"/>
            <a:ext cx="2952328" cy="4263345"/>
          </a:xfrm>
          <a:noFill/>
        </p:spPr>
      </p:pic>
      <p:pic>
        <p:nvPicPr>
          <p:cNvPr id="11268" name="Picture 7" descr="EM virus"/>
          <p:cNvPicPr>
            <a:picLocks noGrp="1" noChangeAspect="1" noChangeArrowheads="1"/>
          </p:cNvPicPr>
          <p:nvPr>
            <p:ph sz="half" idx="2"/>
          </p:nvPr>
        </p:nvPicPr>
        <p:blipFill>
          <a:blip r:embed="rId3" cstate="print"/>
          <a:srcRect/>
          <a:stretch>
            <a:fillRect/>
          </a:stretch>
        </p:blipFill>
        <p:spPr>
          <a:xfrm>
            <a:off x="3995936" y="1557207"/>
            <a:ext cx="4715371" cy="3743585"/>
          </a:xfrm>
          <a:noFill/>
        </p:spPr>
      </p:pic>
      <p:sp>
        <p:nvSpPr>
          <p:cNvPr id="11269" name="Text Box 10"/>
          <p:cNvSpPr txBox="1">
            <a:spLocks noChangeArrowheads="1"/>
          </p:cNvSpPr>
          <p:nvPr/>
        </p:nvSpPr>
        <p:spPr bwMode="auto">
          <a:xfrm>
            <a:off x="468313" y="5562600"/>
            <a:ext cx="8137525" cy="954107"/>
          </a:xfrm>
          <a:prstGeom prst="rect">
            <a:avLst/>
          </a:prstGeom>
          <a:noFill/>
          <a:ln w="9525">
            <a:noFill/>
            <a:miter lim="800000"/>
            <a:headEnd/>
            <a:tailEnd/>
          </a:ln>
        </p:spPr>
        <p:txBody>
          <a:bodyPr>
            <a:spAutoFit/>
          </a:bodyPr>
          <a:lstStyle/>
          <a:p>
            <a:pPr>
              <a:spcBef>
                <a:spcPct val="50000"/>
              </a:spcBef>
            </a:pPr>
            <a:r>
              <a:rPr lang="en-GB" sz="2800" dirty="0"/>
              <a:t>Virus invade body cells and then hijack the cells DNA to </a:t>
            </a:r>
            <a:r>
              <a:rPr lang="en-GB" sz="2800" dirty="0" smtClean="0"/>
              <a:t>reproduce. This can cause massive </a:t>
            </a:r>
            <a:r>
              <a:rPr lang="en-GB" sz="2800" dirty="0"/>
              <a:t>cell </a:t>
            </a:r>
            <a:r>
              <a:rPr lang="en-GB" sz="2800" dirty="0" smtClean="0"/>
              <a:t>damage.</a:t>
            </a:r>
            <a:endParaRPr lang="en-GB" sz="2800" dirty="0"/>
          </a:p>
        </p:txBody>
      </p:sp>
    </p:spTree>
    <p:extLst>
      <p:ext uri="{BB962C8B-B14F-4D97-AF65-F5344CB8AC3E}">
        <p14:creationId xmlns:p14="http://schemas.microsoft.com/office/powerpoint/2010/main" val="58214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GB" dirty="0" smtClean="0"/>
          </a:p>
        </p:txBody>
      </p:sp>
      <p:sp>
        <p:nvSpPr>
          <p:cNvPr id="12292" name="Content Placeholder 3"/>
          <p:cNvSpPr>
            <a:spLocks noGrp="1"/>
          </p:cNvSpPr>
          <p:nvPr>
            <p:ph sz="half" idx="2"/>
          </p:nvPr>
        </p:nvSpPr>
        <p:spPr/>
        <p:txBody>
          <a:bodyPr>
            <a:normAutofit/>
          </a:bodyPr>
          <a:lstStyle/>
          <a:p>
            <a:pPr eaLnBrk="1" hangingPunct="1"/>
            <a:endParaRPr lang="en-GB" dirty="0" smtClean="0"/>
          </a:p>
        </p:txBody>
      </p:sp>
      <p:pic>
        <p:nvPicPr>
          <p:cNvPr id="12293" name="Picture 2" descr="http://www.livingscience.co.uk/joomla/images/stories/virus%20reproduction.JPG"/>
          <p:cNvPicPr>
            <a:picLocks noChangeAspect="1" noChangeArrowheads="1"/>
          </p:cNvPicPr>
          <p:nvPr/>
        </p:nvPicPr>
        <p:blipFill>
          <a:blip r:embed="rId2" cstate="print"/>
          <a:srcRect l="38188"/>
          <a:stretch>
            <a:fillRect/>
          </a:stretch>
        </p:blipFill>
        <p:spPr bwMode="auto">
          <a:xfrm>
            <a:off x="1745940" y="0"/>
            <a:ext cx="5652120" cy="6858000"/>
          </a:xfrm>
          <a:prstGeom prst="rect">
            <a:avLst/>
          </a:prstGeom>
          <a:noFill/>
          <a:ln w="9525">
            <a:noFill/>
            <a:miter lim="800000"/>
            <a:headEnd/>
            <a:tailEnd/>
          </a:ln>
        </p:spPr>
      </p:pic>
      <p:sp>
        <p:nvSpPr>
          <p:cNvPr id="12291" name="Content Placeholder 2"/>
          <p:cNvSpPr>
            <a:spLocks noGrp="1"/>
          </p:cNvSpPr>
          <p:nvPr>
            <p:ph sz="half" idx="1"/>
          </p:nvPr>
        </p:nvSpPr>
        <p:spPr>
          <a:xfrm>
            <a:off x="4343400" y="3886200"/>
            <a:ext cx="4267200" cy="838200"/>
          </a:xfrm>
          <a:solidFill>
            <a:schemeClr val="bg1"/>
          </a:solidFill>
        </p:spPr>
        <p:txBody>
          <a:bodyPr>
            <a:normAutofit/>
          </a:bodyPr>
          <a:lstStyle/>
          <a:p>
            <a:pPr eaLnBrk="1" hangingPunct="1">
              <a:buNone/>
            </a:pPr>
            <a:r>
              <a:rPr lang="en-GB" sz="2000" dirty="0" smtClean="0"/>
              <a:t>	Virus proteins are synthesised inside the cell.</a:t>
            </a:r>
          </a:p>
        </p:txBody>
      </p:sp>
    </p:spTree>
    <p:extLst>
      <p:ext uri="{BB962C8B-B14F-4D97-AF65-F5344CB8AC3E}">
        <p14:creationId xmlns:p14="http://schemas.microsoft.com/office/powerpoint/2010/main" val="167486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b="1" u="sng" dirty="0" smtClean="0">
                <a:latin typeface="+mn-lt"/>
              </a:rPr>
              <a:t>Bacterial Growth</a:t>
            </a:r>
          </a:p>
        </p:txBody>
      </p:sp>
      <p:sp>
        <p:nvSpPr>
          <p:cNvPr id="13315" name="Content Placeholder 2"/>
          <p:cNvSpPr>
            <a:spLocks noGrp="1"/>
          </p:cNvSpPr>
          <p:nvPr>
            <p:ph sz="half" idx="1"/>
          </p:nvPr>
        </p:nvSpPr>
        <p:spPr>
          <a:xfrm>
            <a:off x="457200" y="1600200"/>
            <a:ext cx="2601913" cy="4525963"/>
          </a:xfrm>
        </p:spPr>
        <p:txBody>
          <a:bodyPr/>
          <a:lstStyle/>
          <a:p>
            <a:pPr eaLnBrk="1" hangingPunct="1"/>
            <a:r>
              <a:rPr lang="en-GB" smtClean="0">
                <a:hlinkClick r:id="rId2"/>
              </a:rPr>
              <a:t>http://www.bbc.co.uk/learningzone/clips/bacterial-growth/209.html</a:t>
            </a:r>
            <a:endParaRPr lang="en-GB" smtClean="0"/>
          </a:p>
          <a:p>
            <a:pPr eaLnBrk="1" hangingPunct="1"/>
            <a:endParaRPr lang="en-GB" smtClean="0"/>
          </a:p>
        </p:txBody>
      </p:sp>
      <p:sp>
        <p:nvSpPr>
          <p:cNvPr id="13316" name="Content Placeholder 3"/>
          <p:cNvSpPr>
            <a:spLocks noGrp="1"/>
          </p:cNvSpPr>
          <p:nvPr>
            <p:ph sz="half" idx="2"/>
          </p:nvPr>
        </p:nvSpPr>
        <p:spPr/>
        <p:txBody>
          <a:bodyPr/>
          <a:lstStyle/>
          <a:p>
            <a:pPr eaLnBrk="1" hangingPunct="1"/>
            <a:endParaRPr lang="en-GB" smtClean="0"/>
          </a:p>
        </p:txBody>
      </p:sp>
      <p:pic>
        <p:nvPicPr>
          <p:cNvPr id="13317" name="Picture 2" descr="http://fl.biology.usgs.gov/images/pictures/bacteria_agar_640.jpg"/>
          <p:cNvPicPr>
            <a:picLocks noChangeAspect="1" noChangeArrowheads="1"/>
          </p:cNvPicPr>
          <p:nvPr/>
        </p:nvPicPr>
        <p:blipFill>
          <a:blip r:embed="rId3" cstate="print"/>
          <a:srcRect/>
          <a:stretch>
            <a:fillRect/>
          </a:stretch>
        </p:blipFill>
        <p:spPr bwMode="auto">
          <a:xfrm>
            <a:off x="3059113" y="1484313"/>
            <a:ext cx="5876925" cy="4733925"/>
          </a:xfrm>
          <a:prstGeom prst="rect">
            <a:avLst/>
          </a:prstGeom>
          <a:noFill/>
          <a:ln w="9525">
            <a:noFill/>
            <a:miter lim="800000"/>
            <a:headEnd/>
            <a:tailEnd/>
          </a:ln>
        </p:spPr>
      </p:pic>
    </p:spTree>
    <p:extLst>
      <p:ext uri="{BB962C8B-B14F-4D97-AF65-F5344CB8AC3E}">
        <p14:creationId xmlns:p14="http://schemas.microsoft.com/office/powerpoint/2010/main" val="305478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www.livingscience.co.uk/joomla/images/stories/bacterial%20reproduction.jpg"/>
          <p:cNvPicPr>
            <a:picLocks noChangeAspect="1" noChangeArrowheads="1"/>
          </p:cNvPicPr>
          <p:nvPr/>
        </p:nvPicPr>
        <p:blipFill>
          <a:blip r:embed="rId3" cstate="print"/>
          <a:srcRect t="5901"/>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152400" y="6073775"/>
            <a:ext cx="8839200" cy="708025"/>
          </a:xfrm>
        </p:spPr>
        <p:style>
          <a:lnRef idx="2">
            <a:schemeClr val="dk1"/>
          </a:lnRef>
          <a:fillRef idx="1">
            <a:schemeClr val="lt1"/>
          </a:fillRef>
          <a:effectRef idx="0">
            <a:schemeClr val="dk1"/>
          </a:effectRef>
          <a:fontRef idx="minor">
            <a:schemeClr val="dk1"/>
          </a:fontRef>
        </p:style>
        <p:txBody>
          <a:bodyPr rtlCol="0">
            <a:normAutofit fontScale="62500" lnSpcReduction="20000"/>
          </a:bodyPr>
          <a:lstStyle/>
          <a:p>
            <a:pPr marL="0" indent="0" eaLnBrk="1" fontAlgn="auto" hangingPunct="1">
              <a:spcAft>
                <a:spcPts val="0"/>
              </a:spcAft>
              <a:buNone/>
              <a:defRPr/>
            </a:pPr>
            <a:r>
              <a:rPr lang="en-GB" sz="3600" b="1" dirty="0" smtClean="0"/>
              <a:t>Painkillers</a:t>
            </a:r>
            <a:r>
              <a:rPr lang="en-GB" sz="3600" dirty="0" smtClean="0"/>
              <a:t> such as </a:t>
            </a:r>
            <a:r>
              <a:rPr lang="en-GB" sz="3600" b="1" dirty="0" err="1" smtClean="0"/>
              <a:t>paracetamol</a:t>
            </a:r>
            <a:r>
              <a:rPr lang="en-GB" sz="3600" dirty="0" smtClean="0"/>
              <a:t> and </a:t>
            </a:r>
            <a:r>
              <a:rPr lang="en-GB" sz="3600" b="1" dirty="0" smtClean="0"/>
              <a:t>aspirin</a:t>
            </a:r>
            <a:r>
              <a:rPr lang="en-GB" sz="3600" dirty="0" smtClean="0"/>
              <a:t> help to relieve the symptoms of infectious diseases but they </a:t>
            </a:r>
            <a:r>
              <a:rPr lang="en-GB" sz="3600" u="sng" dirty="0" smtClean="0"/>
              <a:t>do not kill the pathogens</a:t>
            </a:r>
            <a:r>
              <a:rPr lang="en-GB" sz="3600" dirty="0" smtClean="0"/>
              <a:t>.</a:t>
            </a:r>
            <a:endParaRPr lang="en-GB" dirty="0" smtClean="0"/>
          </a:p>
        </p:txBody>
      </p:sp>
    </p:spTree>
    <p:extLst>
      <p:ext uri="{BB962C8B-B14F-4D97-AF65-F5344CB8AC3E}">
        <p14:creationId xmlns:p14="http://schemas.microsoft.com/office/powerpoint/2010/main" val="1592197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b="1" u="sng" dirty="0" smtClean="0">
                <a:latin typeface="+mn-lt"/>
              </a:rPr>
              <a:t>Barriers to infection</a:t>
            </a:r>
          </a:p>
        </p:txBody>
      </p:sp>
      <p:sp>
        <p:nvSpPr>
          <p:cNvPr id="3" name="Content Placeholder 2"/>
          <p:cNvSpPr>
            <a:spLocks noGrp="1"/>
          </p:cNvSpPr>
          <p:nvPr>
            <p:ph sz="half" idx="1"/>
          </p:nvPr>
        </p:nvSpPr>
        <p:spPr>
          <a:xfrm>
            <a:off x="539750" y="5041900"/>
            <a:ext cx="8135938" cy="1511300"/>
          </a:xfrm>
        </p:spPr>
        <p:txBody>
          <a:bodyPr>
            <a:normAutofit/>
          </a:bodyPr>
          <a:lstStyle/>
          <a:p>
            <a:pPr marL="0" indent="0" algn="ctr" eaLnBrk="1" hangingPunct="1">
              <a:buNone/>
            </a:pPr>
            <a:r>
              <a:rPr lang="en-GB" sz="2000" dirty="0" smtClean="0">
                <a:hlinkClick r:id="rId2"/>
              </a:rPr>
              <a:t>http://resources.schoolscience.co.uk/abpi/immune/immune3.html</a:t>
            </a:r>
            <a:endParaRPr lang="en-GB" sz="2000" dirty="0" smtClean="0"/>
          </a:p>
          <a:p>
            <a:pPr algn="ctr" eaLnBrk="1" hangingPunct="1"/>
            <a:endParaRPr lang="en-GB" sz="2000" dirty="0" smtClean="0"/>
          </a:p>
        </p:txBody>
      </p:sp>
      <p:sp>
        <p:nvSpPr>
          <p:cNvPr id="15364" name="Content Placeholder 4"/>
          <p:cNvSpPr>
            <a:spLocks noGrp="1"/>
          </p:cNvSpPr>
          <p:nvPr>
            <p:ph sz="half" idx="2"/>
          </p:nvPr>
        </p:nvSpPr>
        <p:spPr>
          <a:xfrm>
            <a:off x="611560" y="2254721"/>
            <a:ext cx="8218487" cy="1656184"/>
          </a:xfrm>
        </p:spPr>
        <p:txBody>
          <a:bodyPr>
            <a:normAutofit/>
          </a:bodyPr>
          <a:lstStyle/>
          <a:p>
            <a:pPr marL="0" indent="0" algn="ctr" eaLnBrk="1" hangingPunct="1">
              <a:buNone/>
            </a:pPr>
            <a:r>
              <a:rPr lang="en-GB" sz="4800" b="1" dirty="0" smtClean="0"/>
              <a:t>Q: How does the body protect itself from infection?</a:t>
            </a:r>
          </a:p>
        </p:txBody>
      </p:sp>
    </p:spTree>
    <p:extLst>
      <p:ext uri="{BB962C8B-B14F-4D97-AF65-F5344CB8AC3E}">
        <p14:creationId xmlns:p14="http://schemas.microsoft.com/office/powerpoint/2010/main" val="30207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2011362"/>
          </a:xfrm>
        </p:spPr>
        <p:txBody>
          <a:bodyPr>
            <a:normAutofit fontScale="90000"/>
          </a:bodyPr>
          <a:lstStyle/>
          <a:p>
            <a:r>
              <a:rPr lang="en-GB" b="1" dirty="0" smtClean="0"/>
              <a:t>Q: How does the body protect itself from infection through each of the following routes?</a:t>
            </a:r>
            <a:endParaRPr lang="en-GB" b="1" dirty="0"/>
          </a:p>
        </p:txBody>
      </p:sp>
      <p:sp>
        <p:nvSpPr>
          <p:cNvPr id="6" name="Text Placeholder 5"/>
          <p:cNvSpPr txBox="1">
            <a:spLocks/>
          </p:cNvSpPr>
          <p:nvPr/>
        </p:nvSpPr>
        <p:spPr>
          <a:xfrm>
            <a:off x="-9448800" y="-1981200"/>
            <a:ext cx="4040187"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pitchFamily="34" charset="0"/>
              <a:buNone/>
              <a:defRPr/>
            </a:pPr>
            <a:r>
              <a:rPr lang="en-GB" sz="2000" u="sng" smtClean="0"/>
              <a:t>Where can pathogens enter the body?</a:t>
            </a:r>
            <a:endParaRPr lang="en-GB" sz="2000" u="sng" dirty="0" smtClean="0"/>
          </a:p>
        </p:txBody>
      </p:sp>
      <p:sp>
        <p:nvSpPr>
          <p:cNvPr id="7" name="Content Placeholder 6"/>
          <p:cNvSpPr>
            <a:spLocks noGrp="1"/>
          </p:cNvSpPr>
          <p:nvPr>
            <p:ph sz="half" idx="2"/>
          </p:nvPr>
        </p:nvSpPr>
        <p:spPr>
          <a:xfrm>
            <a:off x="-9459913" y="-1117600"/>
            <a:ext cx="4040188" cy="5424487"/>
          </a:xfrm>
        </p:spPr>
        <p:txBody>
          <a:bodyPr>
            <a:normAutofit/>
          </a:bodyPr>
          <a:lstStyle/>
          <a:p>
            <a:pPr eaLnBrk="1" hangingPunct="1"/>
            <a:r>
              <a:rPr lang="en-GB" sz="2000" b="1" dirty="0" smtClean="0"/>
              <a:t>Cuts in the skin</a:t>
            </a:r>
          </a:p>
          <a:p>
            <a:pPr eaLnBrk="1" hangingPunct="1">
              <a:lnSpc>
                <a:spcPct val="150000"/>
              </a:lnSpc>
            </a:pPr>
            <a:endParaRPr lang="en-GB" sz="2000" b="1" dirty="0" smtClean="0"/>
          </a:p>
          <a:p>
            <a:pPr eaLnBrk="1" hangingPunct="1">
              <a:buFont typeface="Arial" charset="0"/>
              <a:buNone/>
            </a:pPr>
            <a:endParaRPr lang="en-GB" sz="2000" b="1" dirty="0" smtClean="0"/>
          </a:p>
          <a:p>
            <a:pPr eaLnBrk="1" hangingPunct="1"/>
            <a:r>
              <a:rPr lang="en-GB" sz="2000" b="1" dirty="0" smtClean="0"/>
              <a:t>Through the nose</a:t>
            </a:r>
          </a:p>
          <a:p>
            <a:pPr eaLnBrk="1" hangingPunct="1"/>
            <a:endParaRPr lang="en-GB" sz="2000" b="1" dirty="0" smtClean="0"/>
          </a:p>
          <a:p>
            <a:pPr eaLnBrk="1" hangingPunct="1"/>
            <a:endParaRPr lang="en-GB" sz="2000" b="1" dirty="0" smtClean="0"/>
          </a:p>
          <a:p>
            <a:pPr eaLnBrk="1" hangingPunct="1"/>
            <a:endParaRPr lang="en-GB" sz="2000" b="1" dirty="0" smtClean="0"/>
          </a:p>
          <a:p>
            <a:pPr eaLnBrk="1" hangingPunct="1">
              <a:buFont typeface="Arial" charset="0"/>
              <a:buNone/>
            </a:pPr>
            <a:endParaRPr lang="en-GB" sz="2000" b="1" dirty="0" smtClean="0"/>
          </a:p>
          <a:p>
            <a:pPr eaLnBrk="1" hangingPunct="1">
              <a:lnSpc>
                <a:spcPct val="200000"/>
              </a:lnSpc>
              <a:buFont typeface="Arial" charset="0"/>
              <a:buNone/>
            </a:pPr>
            <a:endParaRPr lang="en-GB" sz="2000" b="1" dirty="0" smtClean="0"/>
          </a:p>
          <a:p>
            <a:pPr eaLnBrk="1" hangingPunct="1">
              <a:buFont typeface="Arial" charset="0"/>
              <a:buNone/>
            </a:pPr>
            <a:endParaRPr lang="en-GB" sz="2000" b="1" dirty="0" smtClean="0"/>
          </a:p>
          <a:p>
            <a:pPr eaLnBrk="1" hangingPunct="1"/>
            <a:r>
              <a:rPr lang="en-GB" sz="2000" b="1" dirty="0" smtClean="0"/>
              <a:t>Through the eyes</a:t>
            </a:r>
          </a:p>
          <a:p>
            <a:pPr eaLnBrk="1" hangingPunct="1"/>
            <a:endParaRPr lang="en-GB" sz="2000" b="1" dirty="0" smtClean="0"/>
          </a:p>
          <a:p>
            <a:pPr eaLnBrk="1" hangingPunct="1"/>
            <a:r>
              <a:rPr lang="en-GB" sz="2000" b="1" dirty="0" smtClean="0"/>
              <a:t>Through food</a:t>
            </a:r>
            <a:endParaRPr lang="en-GB" sz="2000" dirty="0" smtClean="0"/>
          </a:p>
        </p:txBody>
      </p:sp>
      <p:sp>
        <p:nvSpPr>
          <p:cNvPr id="8" name="Text Placeholder 7"/>
          <p:cNvSpPr txBox="1">
            <a:spLocks/>
          </p:cNvSpPr>
          <p:nvPr/>
        </p:nvSpPr>
        <p:spPr>
          <a:xfrm>
            <a:off x="-5273675" y="-1981200"/>
            <a:ext cx="4041775" cy="639762"/>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GB" sz="2000" u="sng" smtClean="0"/>
              <a:t>How the body tries to stop them entering?</a:t>
            </a:r>
            <a:endParaRPr lang="en-GB" sz="2000" u="sng" dirty="0" smtClean="0"/>
          </a:p>
        </p:txBody>
      </p:sp>
      <p:sp>
        <p:nvSpPr>
          <p:cNvPr id="9" name="Content Placeholder 8"/>
          <p:cNvSpPr txBox="1">
            <a:spLocks/>
          </p:cNvSpPr>
          <p:nvPr/>
        </p:nvSpPr>
        <p:spPr>
          <a:xfrm>
            <a:off x="-5272088" y="-1117600"/>
            <a:ext cx="4041775" cy="49291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t>Skin these are quickly covered by clotted blood (scabs) to keep infection out.</a:t>
            </a:r>
          </a:p>
          <a:p>
            <a:r>
              <a:rPr lang="en-GB" sz="2000" b="1" dirty="0" smtClean="0"/>
              <a:t>Nose hairs in the nose trap dust and microorganisms. Any which are not stopped by hairs are trapped by sticky mucus in the airways which slowly moves them back to up the throat where they can be swallowed or spat out.</a:t>
            </a:r>
          </a:p>
          <a:p>
            <a:r>
              <a:rPr lang="en-GB" sz="2000" b="1" dirty="0" smtClean="0"/>
              <a:t>These produce chemicals in tears will kill bacteria</a:t>
            </a:r>
          </a:p>
          <a:p>
            <a:endParaRPr lang="en-GB" sz="2000" b="1" dirty="0" smtClean="0"/>
          </a:p>
          <a:p>
            <a:endParaRPr lang="en-GB" sz="2000" dirty="0" smtClean="0"/>
          </a:p>
        </p:txBody>
      </p:sp>
      <p:sp>
        <p:nvSpPr>
          <p:cNvPr id="10" name="Content Placeholder 6"/>
          <p:cNvSpPr>
            <a:spLocks noGrp="1"/>
          </p:cNvSpPr>
          <p:nvPr>
            <p:ph sz="half" idx="2"/>
          </p:nvPr>
        </p:nvSpPr>
        <p:spPr>
          <a:xfrm>
            <a:off x="2590800" y="2286000"/>
            <a:ext cx="8458200" cy="5424487"/>
          </a:xfrm>
        </p:spPr>
        <p:txBody>
          <a:bodyPr>
            <a:normAutofit/>
          </a:bodyPr>
          <a:lstStyle/>
          <a:p>
            <a:pPr marL="457200" indent="-457200" eaLnBrk="1" hangingPunct="1">
              <a:lnSpc>
                <a:spcPct val="150000"/>
              </a:lnSpc>
              <a:buFont typeface="+mj-lt"/>
              <a:buAutoNum type="arabicPeriod"/>
            </a:pPr>
            <a:r>
              <a:rPr lang="en-GB" sz="4000" dirty="0" smtClean="0"/>
              <a:t>Cuts in the skin</a:t>
            </a:r>
          </a:p>
          <a:p>
            <a:pPr marL="457200" indent="-457200" eaLnBrk="1" hangingPunct="1">
              <a:lnSpc>
                <a:spcPct val="150000"/>
              </a:lnSpc>
              <a:buFont typeface="+mj-lt"/>
              <a:buAutoNum type="arabicPeriod"/>
            </a:pPr>
            <a:r>
              <a:rPr lang="en-GB" sz="4000" dirty="0" smtClean="0"/>
              <a:t>Through the nose</a:t>
            </a:r>
          </a:p>
          <a:p>
            <a:pPr marL="457200" indent="-457200" eaLnBrk="1" hangingPunct="1">
              <a:lnSpc>
                <a:spcPct val="150000"/>
              </a:lnSpc>
              <a:buFont typeface="+mj-lt"/>
              <a:buAutoNum type="arabicPeriod"/>
            </a:pPr>
            <a:r>
              <a:rPr lang="en-GB" sz="4000" dirty="0" smtClean="0"/>
              <a:t>Through the eyes</a:t>
            </a:r>
          </a:p>
          <a:p>
            <a:pPr marL="457200" indent="-457200" eaLnBrk="1" hangingPunct="1">
              <a:lnSpc>
                <a:spcPct val="150000"/>
              </a:lnSpc>
              <a:buFont typeface="+mj-lt"/>
              <a:buAutoNum type="arabicPeriod"/>
            </a:pPr>
            <a:r>
              <a:rPr lang="en-GB" sz="4000" dirty="0" smtClean="0"/>
              <a:t>Through food</a:t>
            </a:r>
          </a:p>
        </p:txBody>
      </p:sp>
    </p:spTree>
    <p:extLst>
      <p:ext uri="{BB962C8B-B14F-4D97-AF65-F5344CB8AC3E}">
        <p14:creationId xmlns:p14="http://schemas.microsoft.com/office/powerpoint/2010/main" val="1294884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543881090"/>
              </p:ext>
            </p:extLst>
          </p:nvPr>
        </p:nvGraphicFramePr>
        <p:xfrm>
          <a:off x="304800" y="365760"/>
          <a:ext cx="8610600" cy="6187440"/>
        </p:xfrm>
        <a:graphic>
          <a:graphicData uri="http://schemas.openxmlformats.org/drawingml/2006/table">
            <a:tbl>
              <a:tblPr firstRow="1" bandRow="1">
                <a:tableStyleId>{2D5ABB26-0587-4C30-8999-92F81FD0307C}</a:tableStyleId>
              </a:tblPr>
              <a:tblGrid>
                <a:gridCol w="1447800"/>
                <a:gridCol w="482600"/>
                <a:gridCol w="6680200"/>
              </a:tblGrid>
              <a:tr h="370840">
                <a:tc>
                  <a:txBody>
                    <a:bodyPr/>
                    <a:lstStyle/>
                    <a:p>
                      <a:pPr eaLnBrk="1" hangingPunct="1"/>
                      <a:r>
                        <a:rPr lang="en-GB" sz="2600" b="1" dirty="0" smtClean="0"/>
                        <a:t>Cuts in the 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Nose hairs in the nose trap dust and microorganisms. Those</a:t>
                      </a:r>
                      <a:r>
                        <a:rPr lang="en-GB" sz="2600" b="0" baseline="0" dirty="0" smtClean="0"/>
                        <a:t> that get through</a:t>
                      </a:r>
                      <a:r>
                        <a:rPr lang="en-GB" sz="2600" b="0" dirty="0" smtClean="0"/>
                        <a:t> are trapped by sticky mucus in the airways which slowly moves them back to up the throat where they can be swallowed or spat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GB" sz="2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tc>
                <a:tc>
                  <a:txBody>
                    <a:bodyPr/>
                    <a:lstStyle/>
                    <a:p>
                      <a:endParaRPr lang="en-GB" sz="2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smtClean="0"/>
                        <a:t>Through the nose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Hydrochloric acid in the stomach kills most (but not all)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GB" sz="2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tc>
                <a:tc>
                  <a:txBody>
                    <a:bodyPr/>
                    <a:lstStyle/>
                    <a:p>
                      <a:endParaRPr lang="en-GB" sz="2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smtClean="0"/>
                        <a:t>Through the eyes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These are quickly covered by clotted blood (scabs) to keep infection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GB" sz="2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tc>
                <a:tc>
                  <a:txBody>
                    <a:bodyPr/>
                    <a:lstStyle/>
                    <a:p>
                      <a:endParaRPr lang="en-GB" sz="2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smtClean="0"/>
                        <a:t>Through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Tears contain specific</a:t>
                      </a:r>
                      <a:r>
                        <a:rPr lang="en-GB" sz="2600" b="0" baseline="0" dirty="0" smtClean="0"/>
                        <a:t> enzymes</a:t>
                      </a:r>
                      <a:r>
                        <a:rPr lang="en-GB" sz="2600" b="0" dirty="0" smtClean="0"/>
                        <a:t> (known</a:t>
                      </a:r>
                      <a:r>
                        <a:rPr lang="en-GB" sz="2600" b="0" baseline="0" dirty="0" smtClean="0"/>
                        <a:t> as </a:t>
                      </a:r>
                      <a:r>
                        <a:rPr lang="en-GB" sz="2600" b="0" dirty="0" smtClean="0"/>
                        <a:t>lysozymes) which kill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Placeholder 5"/>
          <p:cNvSpPr txBox="1">
            <a:spLocks/>
          </p:cNvSpPr>
          <p:nvPr/>
        </p:nvSpPr>
        <p:spPr>
          <a:xfrm>
            <a:off x="-9448800" y="-1981200"/>
            <a:ext cx="4040187"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pitchFamily="34" charset="0"/>
              <a:buNone/>
              <a:defRPr/>
            </a:pPr>
            <a:r>
              <a:rPr lang="en-GB" sz="2000" u="sng" dirty="0" smtClean="0"/>
              <a:t>Where can pathogens enter the body?</a:t>
            </a:r>
          </a:p>
        </p:txBody>
      </p:sp>
      <p:sp>
        <p:nvSpPr>
          <p:cNvPr id="7" name="Content Placeholder 6"/>
          <p:cNvSpPr>
            <a:spLocks noGrp="1"/>
          </p:cNvSpPr>
          <p:nvPr>
            <p:ph sz="half" idx="2"/>
          </p:nvPr>
        </p:nvSpPr>
        <p:spPr>
          <a:xfrm>
            <a:off x="-9459913" y="-1117600"/>
            <a:ext cx="4040188" cy="5424487"/>
          </a:xfrm>
        </p:spPr>
        <p:txBody>
          <a:bodyPr>
            <a:normAutofit/>
          </a:bodyPr>
          <a:lstStyle/>
          <a:p>
            <a:pPr eaLnBrk="1" hangingPunct="1"/>
            <a:r>
              <a:rPr lang="en-GB" sz="2000" b="1" dirty="0" smtClean="0"/>
              <a:t>Cuts in the skin</a:t>
            </a:r>
          </a:p>
          <a:p>
            <a:pPr eaLnBrk="1" hangingPunct="1">
              <a:lnSpc>
                <a:spcPct val="150000"/>
              </a:lnSpc>
            </a:pPr>
            <a:endParaRPr lang="en-GB" sz="2000" b="1" dirty="0" smtClean="0"/>
          </a:p>
          <a:p>
            <a:pPr eaLnBrk="1" hangingPunct="1">
              <a:buFont typeface="Arial" charset="0"/>
              <a:buNone/>
            </a:pPr>
            <a:endParaRPr lang="en-GB" sz="2000" b="1" dirty="0" smtClean="0"/>
          </a:p>
          <a:p>
            <a:pPr eaLnBrk="1" hangingPunct="1"/>
            <a:r>
              <a:rPr lang="en-GB" sz="2000" b="1" dirty="0" smtClean="0"/>
              <a:t>Through the nose</a:t>
            </a:r>
          </a:p>
          <a:p>
            <a:pPr eaLnBrk="1" hangingPunct="1"/>
            <a:endParaRPr lang="en-GB" sz="2000" b="1" dirty="0" smtClean="0"/>
          </a:p>
          <a:p>
            <a:pPr eaLnBrk="1" hangingPunct="1"/>
            <a:endParaRPr lang="en-GB" sz="2000" b="1" dirty="0" smtClean="0"/>
          </a:p>
          <a:p>
            <a:pPr eaLnBrk="1" hangingPunct="1"/>
            <a:endParaRPr lang="en-GB" sz="2000" b="1" dirty="0" smtClean="0"/>
          </a:p>
          <a:p>
            <a:pPr eaLnBrk="1" hangingPunct="1">
              <a:buFont typeface="Arial" charset="0"/>
              <a:buNone/>
            </a:pPr>
            <a:endParaRPr lang="en-GB" sz="2000" b="1" dirty="0" smtClean="0"/>
          </a:p>
          <a:p>
            <a:pPr eaLnBrk="1" hangingPunct="1">
              <a:lnSpc>
                <a:spcPct val="200000"/>
              </a:lnSpc>
              <a:buFont typeface="Arial" charset="0"/>
              <a:buNone/>
            </a:pPr>
            <a:endParaRPr lang="en-GB" sz="2000" b="1" dirty="0" smtClean="0"/>
          </a:p>
          <a:p>
            <a:pPr eaLnBrk="1" hangingPunct="1">
              <a:buFont typeface="Arial" charset="0"/>
              <a:buNone/>
            </a:pPr>
            <a:endParaRPr lang="en-GB" sz="2000" b="1" dirty="0" smtClean="0"/>
          </a:p>
          <a:p>
            <a:pPr eaLnBrk="1" hangingPunct="1"/>
            <a:r>
              <a:rPr lang="en-GB" sz="2000" b="1" dirty="0" smtClean="0"/>
              <a:t>Through the eyes</a:t>
            </a:r>
          </a:p>
          <a:p>
            <a:pPr eaLnBrk="1" hangingPunct="1"/>
            <a:endParaRPr lang="en-GB" sz="2000" b="1" dirty="0" smtClean="0"/>
          </a:p>
          <a:p>
            <a:pPr eaLnBrk="1" hangingPunct="1"/>
            <a:r>
              <a:rPr lang="en-GB" sz="2000" b="1" dirty="0" smtClean="0"/>
              <a:t>Through food</a:t>
            </a:r>
            <a:endParaRPr lang="en-GB" sz="2000" dirty="0" smtClean="0"/>
          </a:p>
        </p:txBody>
      </p:sp>
      <p:sp>
        <p:nvSpPr>
          <p:cNvPr id="8" name="Text Placeholder 7"/>
          <p:cNvSpPr txBox="1">
            <a:spLocks/>
          </p:cNvSpPr>
          <p:nvPr/>
        </p:nvSpPr>
        <p:spPr>
          <a:xfrm>
            <a:off x="-5273675" y="-1981200"/>
            <a:ext cx="4041775" cy="639762"/>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GB" sz="2000" u="sng" smtClean="0"/>
              <a:t>How the body tries to stop them entering?</a:t>
            </a:r>
            <a:endParaRPr lang="en-GB" sz="2000" u="sng" dirty="0" smtClean="0"/>
          </a:p>
        </p:txBody>
      </p:sp>
      <p:sp>
        <p:nvSpPr>
          <p:cNvPr id="9" name="Content Placeholder 8"/>
          <p:cNvSpPr txBox="1">
            <a:spLocks/>
          </p:cNvSpPr>
          <p:nvPr/>
        </p:nvSpPr>
        <p:spPr>
          <a:xfrm>
            <a:off x="-5272088" y="-1117600"/>
            <a:ext cx="4041775" cy="49291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t>Skin these are quickly covered by clotted blood (scabs) to keep infection out.</a:t>
            </a:r>
          </a:p>
          <a:p>
            <a:r>
              <a:rPr lang="en-GB" sz="2000" b="1" dirty="0" smtClean="0"/>
              <a:t>Nose hairs in the nose trap dust and microorganisms. Any which are not stopped by hairs are trapped by sticky mucus in the airways which slowly moves them back to up the throat where they can be swallowed or spat out.</a:t>
            </a:r>
          </a:p>
          <a:p>
            <a:r>
              <a:rPr lang="en-GB" sz="2000" b="1" dirty="0" smtClean="0"/>
              <a:t>These produce chemicals in tears will kill bacteria</a:t>
            </a:r>
          </a:p>
          <a:p>
            <a:endParaRPr lang="en-GB" sz="2000" b="1" dirty="0" smtClean="0"/>
          </a:p>
          <a:p>
            <a:endParaRPr lang="en-GB" sz="2000" dirty="0" smtClean="0"/>
          </a:p>
        </p:txBody>
      </p:sp>
      <p:sp>
        <p:nvSpPr>
          <p:cNvPr id="10" name="Content Placeholder 6"/>
          <p:cNvSpPr txBox="1">
            <a:spLocks/>
          </p:cNvSpPr>
          <p:nvPr/>
        </p:nvSpPr>
        <p:spPr>
          <a:xfrm>
            <a:off x="457200" y="1676400"/>
            <a:ext cx="8153400" cy="3352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6600" dirty="0" smtClean="0">
                <a:solidFill>
                  <a:schemeClr val="bg1"/>
                </a:solidFill>
                <a:effectLst>
                  <a:outerShdw blurRad="38100" dist="38100" dir="2700000" algn="tl">
                    <a:srgbClr val="000000">
                      <a:alpha val="43137"/>
                    </a:srgbClr>
                  </a:outerShdw>
                </a:effectLst>
              </a:rPr>
              <a:t>Match </a:t>
            </a:r>
            <a:r>
              <a:rPr lang="en-GB" sz="6600" b="1" dirty="0" smtClean="0">
                <a:solidFill>
                  <a:srgbClr val="FFFF00"/>
                </a:solidFill>
                <a:effectLst>
                  <a:outerShdw blurRad="38100" dist="38100" dir="2700000" algn="tl">
                    <a:srgbClr val="000000">
                      <a:alpha val="43137"/>
                    </a:srgbClr>
                  </a:outerShdw>
                </a:effectLst>
              </a:rPr>
              <a:t>the route of infection</a:t>
            </a:r>
            <a:r>
              <a:rPr lang="en-GB" sz="6600" dirty="0" smtClean="0">
                <a:solidFill>
                  <a:srgbClr val="FFFF00"/>
                </a:solidFill>
                <a:effectLst>
                  <a:outerShdw blurRad="38100" dist="38100" dir="2700000" algn="tl">
                    <a:srgbClr val="000000">
                      <a:alpha val="43137"/>
                    </a:srgbClr>
                  </a:outerShdw>
                </a:effectLst>
              </a:rPr>
              <a:t> </a:t>
            </a:r>
            <a:r>
              <a:rPr lang="en-GB" sz="6600" dirty="0" smtClean="0">
                <a:solidFill>
                  <a:schemeClr val="bg1"/>
                </a:solidFill>
                <a:effectLst>
                  <a:outerShdw blurRad="38100" dist="38100" dir="2700000" algn="tl">
                    <a:srgbClr val="000000">
                      <a:alpha val="43137"/>
                    </a:srgbClr>
                  </a:outerShdw>
                </a:effectLst>
              </a:rPr>
              <a:t>to the </a:t>
            </a:r>
            <a:r>
              <a:rPr lang="en-GB" sz="6600" b="1" dirty="0" smtClean="0">
                <a:solidFill>
                  <a:srgbClr val="002060"/>
                </a:solidFill>
                <a:effectLst>
                  <a:outerShdw blurRad="38100" dist="38100" dir="2700000" algn="tl">
                    <a:srgbClr val="000000">
                      <a:alpha val="43137"/>
                    </a:srgbClr>
                  </a:outerShdw>
                </a:effectLst>
              </a:rPr>
              <a:t>method of protection</a:t>
            </a:r>
            <a:r>
              <a:rPr lang="en-GB" sz="6600" dirty="0" smtClean="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8542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30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smtClean="0">
                <a:latin typeface="+mn-lt"/>
              </a:rPr>
              <a:t>Athletes foot - Fungus</a:t>
            </a:r>
          </a:p>
        </p:txBody>
      </p:sp>
      <p:sp>
        <p:nvSpPr>
          <p:cNvPr id="3075" name="Content Placeholder 2"/>
          <p:cNvSpPr>
            <a:spLocks noGrp="1"/>
          </p:cNvSpPr>
          <p:nvPr>
            <p:ph idx="1"/>
          </p:nvPr>
        </p:nvSpPr>
        <p:spPr>
          <a:xfrm>
            <a:off x="457200" y="2179637"/>
            <a:ext cx="8229600" cy="4525963"/>
          </a:xfrm>
        </p:spPr>
        <p:txBody>
          <a:bodyPr/>
          <a:lstStyle/>
          <a:p>
            <a:pPr eaLnBrk="1" hangingPunct="1"/>
            <a:endParaRPr lang="en-GB" smtClean="0"/>
          </a:p>
        </p:txBody>
      </p:sp>
      <p:pic>
        <p:nvPicPr>
          <p:cNvPr id="3076" name="Picture 2" descr="http://photography.nationalgeographic.com/staticfiles/NGS/Shared/StaticFiles/Photography/Images/POD/a/athletes-foot-fungus-522312-sw.jpg"/>
          <p:cNvPicPr>
            <a:picLocks noChangeAspect="1" noChangeArrowheads="1"/>
          </p:cNvPicPr>
          <p:nvPr/>
        </p:nvPicPr>
        <p:blipFill>
          <a:blip r:embed="rId2" cstate="print"/>
          <a:srcRect l="7088" t="4726" r="6683" b="3926"/>
          <a:stretch>
            <a:fillRect/>
          </a:stretch>
        </p:blipFill>
        <p:spPr bwMode="auto">
          <a:xfrm>
            <a:off x="468313" y="2279650"/>
            <a:ext cx="4078287" cy="3241675"/>
          </a:xfrm>
          <a:prstGeom prst="rect">
            <a:avLst/>
          </a:prstGeom>
          <a:noFill/>
          <a:ln w="9525">
            <a:noFill/>
            <a:miter lim="800000"/>
            <a:headEnd/>
            <a:tailEnd/>
          </a:ln>
        </p:spPr>
      </p:pic>
      <p:pic>
        <p:nvPicPr>
          <p:cNvPr id="3077" name="Picture 2" descr="http://t2.gstatic.com/images?q=tbn:ANd9GcQB83Fobh4TWQfD-5up8KzMPVCx4uX1zytZWjZ7VLQyvLTQc20-Ww"/>
          <p:cNvPicPr>
            <a:picLocks noChangeAspect="1" noChangeArrowheads="1"/>
          </p:cNvPicPr>
          <p:nvPr/>
        </p:nvPicPr>
        <p:blipFill>
          <a:blip r:embed="rId3" cstate="print"/>
          <a:srcRect/>
          <a:stretch>
            <a:fillRect/>
          </a:stretch>
        </p:blipFill>
        <p:spPr bwMode="auto">
          <a:xfrm>
            <a:off x="4859338" y="2208212"/>
            <a:ext cx="3621087" cy="3313113"/>
          </a:xfrm>
          <a:prstGeom prst="rect">
            <a:avLst/>
          </a:prstGeom>
          <a:noFill/>
          <a:ln w="9525">
            <a:noFill/>
            <a:miter lim="800000"/>
            <a:headEnd/>
            <a:tailEnd/>
          </a:ln>
        </p:spPr>
      </p:pic>
    </p:spTree>
    <p:extLst>
      <p:ext uri="{BB962C8B-B14F-4D97-AF65-F5344CB8AC3E}">
        <p14:creationId xmlns:p14="http://schemas.microsoft.com/office/powerpoint/2010/main" val="3230413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060544230"/>
              </p:ext>
            </p:extLst>
          </p:nvPr>
        </p:nvGraphicFramePr>
        <p:xfrm>
          <a:off x="304800" y="365760"/>
          <a:ext cx="8610600" cy="6187440"/>
        </p:xfrm>
        <a:graphic>
          <a:graphicData uri="http://schemas.openxmlformats.org/drawingml/2006/table">
            <a:tbl>
              <a:tblPr firstRow="1" bandRow="1">
                <a:tableStyleId>{2D5ABB26-0587-4C30-8999-92F81FD0307C}</a:tableStyleId>
              </a:tblPr>
              <a:tblGrid>
                <a:gridCol w="1447800"/>
                <a:gridCol w="482600"/>
                <a:gridCol w="6680200"/>
              </a:tblGrid>
              <a:tr h="370840">
                <a:tc>
                  <a:txBody>
                    <a:bodyPr/>
                    <a:lstStyle/>
                    <a:p>
                      <a:pPr eaLnBrk="1" hangingPunct="1"/>
                      <a:r>
                        <a:rPr lang="en-GB" sz="2600" b="1" dirty="0" smtClean="0"/>
                        <a:t>Cuts in the 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These are quickly covered by clotted blood (scabs) to keep infection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GB" sz="2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tc>
                <a:tc>
                  <a:txBody>
                    <a:bodyPr/>
                    <a:lstStyle/>
                    <a:p>
                      <a:endParaRPr lang="en-GB" sz="2600" b="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smtClean="0"/>
                        <a:t>Through the nose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Nose hairs in the nose trap dust and microorganisms. Those</a:t>
                      </a:r>
                      <a:r>
                        <a:rPr lang="en-GB" sz="2600" b="0" baseline="0" dirty="0" smtClean="0"/>
                        <a:t> that get through</a:t>
                      </a:r>
                      <a:r>
                        <a:rPr lang="en-GB" sz="2600" b="0" dirty="0" smtClean="0"/>
                        <a:t> are trapped by sticky mucus in the airways which slowly moves them back to up the throat where they can be swallowed or spat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GB" sz="2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tc>
                <a:tc>
                  <a:txBody>
                    <a:bodyPr/>
                    <a:lstStyle/>
                    <a:p>
                      <a:endParaRPr lang="en-GB" sz="2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smtClean="0"/>
                        <a:t>Through the eyes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Tears contain specific</a:t>
                      </a:r>
                      <a:r>
                        <a:rPr lang="en-GB" sz="2600" b="0" baseline="0" dirty="0" smtClean="0"/>
                        <a:t> enzymes</a:t>
                      </a:r>
                      <a:r>
                        <a:rPr lang="en-GB" sz="2600" b="0" dirty="0" smtClean="0"/>
                        <a:t> (known</a:t>
                      </a:r>
                      <a:r>
                        <a:rPr lang="en-GB" sz="2600" b="0" baseline="0" dirty="0" smtClean="0"/>
                        <a:t> as </a:t>
                      </a:r>
                      <a:r>
                        <a:rPr lang="en-GB" sz="2600" b="0" dirty="0" smtClean="0"/>
                        <a:t>lysozymes) which kill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GB" sz="2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tc>
                <a:tc>
                  <a:txBody>
                    <a:bodyPr/>
                    <a:lstStyle/>
                    <a:p>
                      <a:endParaRPr lang="en-GB" sz="2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smtClean="0"/>
                        <a:t>Through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0" dirty="0" smtClean="0"/>
                        <a:t>Hydrochloric acid in the stomach kills most (but not all)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Placeholder 5"/>
          <p:cNvSpPr txBox="1">
            <a:spLocks/>
          </p:cNvSpPr>
          <p:nvPr/>
        </p:nvSpPr>
        <p:spPr>
          <a:xfrm>
            <a:off x="-9448800" y="-1981200"/>
            <a:ext cx="4040187"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pitchFamily="34" charset="0"/>
              <a:buNone/>
              <a:defRPr/>
            </a:pPr>
            <a:r>
              <a:rPr lang="en-GB" sz="2000" u="sng" dirty="0" smtClean="0"/>
              <a:t>Where can pathogens enter the body?</a:t>
            </a:r>
          </a:p>
        </p:txBody>
      </p:sp>
      <p:sp>
        <p:nvSpPr>
          <p:cNvPr id="7" name="Content Placeholder 6"/>
          <p:cNvSpPr>
            <a:spLocks noGrp="1"/>
          </p:cNvSpPr>
          <p:nvPr>
            <p:ph sz="half" idx="2"/>
          </p:nvPr>
        </p:nvSpPr>
        <p:spPr>
          <a:xfrm>
            <a:off x="-9459913" y="-1117600"/>
            <a:ext cx="4040188" cy="5424487"/>
          </a:xfrm>
        </p:spPr>
        <p:txBody>
          <a:bodyPr>
            <a:normAutofit/>
          </a:bodyPr>
          <a:lstStyle/>
          <a:p>
            <a:pPr eaLnBrk="1" hangingPunct="1"/>
            <a:r>
              <a:rPr lang="en-GB" sz="2000" b="1" dirty="0" smtClean="0"/>
              <a:t>Cuts in the skin</a:t>
            </a:r>
          </a:p>
          <a:p>
            <a:pPr eaLnBrk="1" hangingPunct="1">
              <a:lnSpc>
                <a:spcPct val="150000"/>
              </a:lnSpc>
            </a:pPr>
            <a:endParaRPr lang="en-GB" sz="2000" b="1" dirty="0" smtClean="0"/>
          </a:p>
          <a:p>
            <a:pPr eaLnBrk="1" hangingPunct="1">
              <a:buFont typeface="Arial" charset="0"/>
              <a:buNone/>
            </a:pPr>
            <a:endParaRPr lang="en-GB" sz="2000" b="1" dirty="0" smtClean="0"/>
          </a:p>
          <a:p>
            <a:pPr eaLnBrk="1" hangingPunct="1"/>
            <a:r>
              <a:rPr lang="en-GB" sz="2000" b="1" dirty="0" smtClean="0"/>
              <a:t>Through the nose</a:t>
            </a:r>
          </a:p>
          <a:p>
            <a:pPr eaLnBrk="1" hangingPunct="1"/>
            <a:endParaRPr lang="en-GB" sz="2000" b="1" dirty="0" smtClean="0"/>
          </a:p>
          <a:p>
            <a:pPr eaLnBrk="1" hangingPunct="1"/>
            <a:endParaRPr lang="en-GB" sz="2000" b="1" dirty="0" smtClean="0"/>
          </a:p>
          <a:p>
            <a:pPr eaLnBrk="1" hangingPunct="1"/>
            <a:endParaRPr lang="en-GB" sz="2000" b="1" dirty="0" smtClean="0"/>
          </a:p>
          <a:p>
            <a:pPr eaLnBrk="1" hangingPunct="1">
              <a:buFont typeface="Arial" charset="0"/>
              <a:buNone/>
            </a:pPr>
            <a:endParaRPr lang="en-GB" sz="2000" b="1" dirty="0" smtClean="0"/>
          </a:p>
          <a:p>
            <a:pPr eaLnBrk="1" hangingPunct="1">
              <a:lnSpc>
                <a:spcPct val="200000"/>
              </a:lnSpc>
              <a:buFont typeface="Arial" charset="0"/>
              <a:buNone/>
            </a:pPr>
            <a:endParaRPr lang="en-GB" sz="2000" b="1" dirty="0" smtClean="0"/>
          </a:p>
          <a:p>
            <a:pPr eaLnBrk="1" hangingPunct="1">
              <a:buFont typeface="Arial" charset="0"/>
              <a:buNone/>
            </a:pPr>
            <a:endParaRPr lang="en-GB" sz="2000" b="1" dirty="0" smtClean="0"/>
          </a:p>
          <a:p>
            <a:pPr eaLnBrk="1" hangingPunct="1"/>
            <a:r>
              <a:rPr lang="en-GB" sz="2000" b="1" dirty="0" smtClean="0"/>
              <a:t>Through the eyes</a:t>
            </a:r>
          </a:p>
          <a:p>
            <a:pPr eaLnBrk="1" hangingPunct="1"/>
            <a:endParaRPr lang="en-GB" sz="2000" b="1" dirty="0" smtClean="0"/>
          </a:p>
          <a:p>
            <a:pPr eaLnBrk="1" hangingPunct="1"/>
            <a:r>
              <a:rPr lang="en-GB" sz="2000" b="1" dirty="0" smtClean="0"/>
              <a:t>Through food</a:t>
            </a:r>
            <a:endParaRPr lang="en-GB" sz="2000" dirty="0" smtClean="0"/>
          </a:p>
        </p:txBody>
      </p:sp>
      <p:sp>
        <p:nvSpPr>
          <p:cNvPr id="8" name="Text Placeholder 7"/>
          <p:cNvSpPr txBox="1">
            <a:spLocks/>
          </p:cNvSpPr>
          <p:nvPr/>
        </p:nvSpPr>
        <p:spPr>
          <a:xfrm>
            <a:off x="-5273675" y="-1981200"/>
            <a:ext cx="4041775" cy="639762"/>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GB" sz="2000" u="sng" smtClean="0"/>
              <a:t>How the body tries to stop them entering?</a:t>
            </a:r>
            <a:endParaRPr lang="en-GB" sz="2000" u="sng" dirty="0" smtClean="0"/>
          </a:p>
        </p:txBody>
      </p:sp>
      <p:sp>
        <p:nvSpPr>
          <p:cNvPr id="9" name="Content Placeholder 8"/>
          <p:cNvSpPr txBox="1">
            <a:spLocks/>
          </p:cNvSpPr>
          <p:nvPr/>
        </p:nvSpPr>
        <p:spPr>
          <a:xfrm>
            <a:off x="-5272088" y="-1117600"/>
            <a:ext cx="4041775" cy="49291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t>Skin these are quickly covered by clotted blood (scabs) to keep infection out.</a:t>
            </a:r>
          </a:p>
          <a:p>
            <a:r>
              <a:rPr lang="en-GB" sz="2000" b="1" dirty="0" smtClean="0"/>
              <a:t>Nose hairs in the nose trap dust and microorganisms. Any which are not stopped by hairs are trapped by sticky mucus in the airways which slowly moves them back to up the throat where they can be swallowed or spat out.</a:t>
            </a:r>
          </a:p>
          <a:p>
            <a:r>
              <a:rPr lang="en-GB" sz="2000" b="1" dirty="0" smtClean="0"/>
              <a:t>These produce chemicals in tears will kill bacteria</a:t>
            </a:r>
          </a:p>
          <a:p>
            <a:endParaRPr lang="en-GB" sz="2000" b="1" dirty="0" smtClean="0"/>
          </a:p>
          <a:p>
            <a:endParaRPr lang="en-GB" sz="2000" dirty="0" smtClean="0"/>
          </a:p>
        </p:txBody>
      </p:sp>
      <p:sp>
        <p:nvSpPr>
          <p:cNvPr id="10" name="Content Placeholder 6"/>
          <p:cNvSpPr txBox="1">
            <a:spLocks/>
          </p:cNvSpPr>
          <p:nvPr/>
        </p:nvSpPr>
        <p:spPr>
          <a:xfrm>
            <a:off x="457200" y="1676400"/>
            <a:ext cx="8153400" cy="3352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GB" sz="16600" dirty="0" smtClean="0">
                <a:solidFill>
                  <a:srgbClr val="FFFF00"/>
                </a:solidFill>
                <a:effectLst>
                  <a:outerShdw blurRad="38100" dist="38100" dir="2700000" algn="tl">
                    <a:srgbClr val="000000">
                      <a:alpha val="43137"/>
                    </a:srgbClr>
                  </a:outerShdw>
                </a:effectLst>
              </a:rPr>
              <a:t>Answers!</a:t>
            </a:r>
          </a:p>
        </p:txBody>
      </p:sp>
    </p:spTree>
    <p:extLst>
      <p:ext uri="{BB962C8B-B14F-4D97-AF65-F5344CB8AC3E}">
        <p14:creationId xmlns:p14="http://schemas.microsoft.com/office/powerpoint/2010/main" val="20211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00781623"/>
              </p:ext>
            </p:extLst>
          </p:nvPr>
        </p:nvGraphicFramePr>
        <p:xfrm>
          <a:off x="457200" y="1600200"/>
          <a:ext cx="8229600" cy="7787640"/>
        </p:xfrm>
        <a:graphic>
          <a:graphicData uri="http://schemas.openxmlformats.org/drawingml/2006/table">
            <a:tbl>
              <a:tblPr firstRow="1" bandRow="1">
                <a:tableStyleId>{2D5ABB26-0587-4C30-8999-92F81FD0307C}</a:tableStyleId>
              </a:tblPr>
              <a:tblGrid>
                <a:gridCol w="2743200"/>
                <a:gridCol w="2743200"/>
                <a:gridCol w="2743200"/>
              </a:tblGrid>
              <a:tr h="370840">
                <a:tc>
                  <a:txBody>
                    <a:bodyPr/>
                    <a:lstStyle/>
                    <a:p>
                      <a:pPr eaLnBrk="1" hangingPunct="1"/>
                      <a:r>
                        <a:rPr lang="en-GB" sz="1800" b="1" dirty="0" smtClean="0"/>
                        <a:t>Cuts in the skin</a:t>
                      </a:r>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Skin these are quickly covered by clotted blood (scabs) to keep infection out.</a:t>
                      </a:r>
                    </a:p>
                    <a:p>
                      <a:endParaRPr lang="en-GB" dirty="0"/>
                    </a:p>
                  </a:txBody>
                  <a:tcPr/>
                </a:tc>
              </a:tr>
              <a:tr h="370840">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Through the nose</a:t>
                      </a:r>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Nose hairs in the nose trap dust and microorganisms. Any which are not stopped by hairs are trapped by sticky mucus in the airways which slowly moves them back to up the throat where they can be swallowed or spat out.</a:t>
                      </a:r>
                    </a:p>
                    <a:p>
                      <a:endParaRPr lang="en-GB" dirty="0"/>
                    </a:p>
                  </a:txBody>
                  <a:tcPr/>
                </a:tc>
              </a:tr>
              <a:tr h="370840">
                <a:tc>
                  <a:txBody>
                    <a:bodyPr/>
                    <a:lstStyle/>
                    <a:p>
                      <a:endParaRPr lang="en-GB" dirty="0"/>
                    </a:p>
                  </a:txBody>
                  <a:tcPr/>
                </a:tc>
                <a:tc>
                  <a:txBody>
                    <a:bodyPr/>
                    <a:lstStyle/>
                    <a:p>
                      <a:endParaRPr lang="en-GB"/>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Through the eyes</a:t>
                      </a:r>
                    </a:p>
                    <a:p>
                      <a:endParaRPr lang="en-GB" dirty="0"/>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These produce chemicals in tears will kill bacteria</a:t>
                      </a:r>
                    </a:p>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Through food</a:t>
                      </a:r>
                      <a:endParaRPr lang="en-GB" sz="1800" dirty="0" smtClean="0"/>
                    </a:p>
                    <a:p>
                      <a:endParaRPr lang="en-GB" dirty="0"/>
                    </a:p>
                  </a:txBody>
                  <a:tcPr/>
                </a:tc>
                <a:tc>
                  <a:txBody>
                    <a:bodyPr/>
                    <a:lstStyle/>
                    <a:p>
                      <a:endParaRPr lang="en-GB"/>
                    </a:p>
                  </a:txBody>
                  <a:tcPr/>
                </a:tc>
                <a:tc>
                  <a:txBody>
                    <a:bodyPr/>
                    <a:lstStyle/>
                    <a:p>
                      <a:r>
                        <a:rPr lang="en-GB" sz="1800" b="1" dirty="0" smtClean="0"/>
                        <a:t>Food acid in the stomach kills most (but not all) bacteria.</a:t>
                      </a:r>
                      <a:endParaRPr lang="en-GB" sz="1800" dirty="0" smtClean="0"/>
                    </a:p>
                    <a:p>
                      <a:endParaRPr lang="en-GB" sz="1800" b="1" dirty="0" smtClean="0"/>
                    </a:p>
                    <a:p>
                      <a:endParaRPr lang="en-GB" dirty="0"/>
                    </a:p>
                  </a:txBody>
                  <a:tcPr/>
                </a:tc>
              </a:tr>
              <a:tr h="370840">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6" name="Text Placeholder 5"/>
          <p:cNvSpPr txBox="1">
            <a:spLocks/>
          </p:cNvSpPr>
          <p:nvPr/>
        </p:nvSpPr>
        <p:spPr>
          <a:xfrm>
            <a:off x="-9448800" y="-1981200"/>
            <a:ext cx="4040187"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pitchFamily="34" charset="0"/>
              <a:buNone/>
              <a:defRPr/>
            </a:pPr>
            <a:r>
              <a:rPr lang="en-GB" sz="2000" u="sng" dirty="0" smtClean="0"/>
              <a:t>Where can pathogens enter the body?</a:t>
            </a:r>
          </a:p>
        </p:txBody>
      </p:sp>
      <p:sp>
        <p:nvSpPr>
          <p:cNvPr id="7" name="Content Placeholder 6"/>
          <p:cNvSpPr>
            <a:spLocks noGrp="1"/>
          </p:cNvSpPr>
          <p:nvPr>
            <p:ph sz="half" idx="2"/>
          </p:nvPr>
        </p:nvSpPr>
        <p:spPr>
          <a:xfrm>
            <a:off x="-9459913" y="-1117600"/>
            <a:ext cx="4040188" cy="5424487"/>
          </a:xfrm>
        </p:spPr>
        <p:txBody>
          <a:bodyPr>
            <a:normAutofit/>
          </a:bodyPr>
          <a:lstStyle/>
          <a:p>
            <a:pPr eaLnBrk="1" hangingPunct="1"/>
            <a:r>
              <a:rPr lang="en-GB" sz="2000" b="1" dirty="0" smtClean="0"/>
              <a:t>Cuts in the skin</a:t>
            </a:r>
          </a:p>
          <a:p>
            <a:pPr eaLnBrk="1" hangingPunct="1">
              <a:lnSpc>
                <a:spcPct val="150000"/>
              </a:lnSpc>
            </a:pPr>
            <a:endParaRPr lang="en-GB" sz="2000" b="1" dirty="0" smtClean="0"/>
          </a:p>
          <a:p>
            <a:pPr eaLnBrk="1" hangingPunct="1">
              <a:buFont typeface="Arial" charset="0"/>
              <a:buNone/>
            </a:pPr>
            <a:endParaRPr lang="en-GB" sz="2000" b="1" dirty="0" smtClean="0"/>
          </a:p>
          <a:p>
            <a:pPr eaLnBrk="1" hangingPunct="1"/>
            <a:r>
              <a:rPr lang="en-GB" sz="2000" b="1" dirty="0" smtClean="0"/>
              <a:t>Through the nose</a:t>
            </a:r>
          </a:p>
          <a:p>
            <a:pPr eaLnBrk="1" hangingPunct="1"/>
            <a:endParaRPr lang="en-GB" sz="2000" b="1" dirty="0" smtClean="0"/>
          </a:p>
          <a:p>
            <a:pPr eaLnBrk="1" hangingPunct="1"/>
            <a:endParaRPr lang="en-GB" sz="2000" b="1" dirty="0" smtClean="0"/>
          </a:p>
          <a:p>
            <a:pPr eaLnBrk="1" hangingPunct="1"/>
            <a:endParaRPr lang="en-GB" sz="2000" b="1" dirty="0" smtClean="0"/>
          </a:p>
          <a:p>
            <a:pPr eaLnBrk="1" hangingPunct="1">
              <a:buFont typeface="Arial" charset="0"/>
              <a:buNone/>
            </a:pPr>
            <a:endParaRPr lang="en-GB" sz="2000" b="1" dirty="0" smtClean="0"/>
          </a:p>
          <a:p>
            <a:pPr eaLnBrk="1" hangingPunct="1">
              <a:lnSpc>
                <a:spcPct val="200000"/>
              </a:lnSpc>
              <a:buFont typeface="Arial" charset="0"/>
              <a:buNone/>
            </a:pPr>
            <a:endParaRPr lang="en-GB" sz="2000" b="1" dirty="0" smtClean="0"/>
          </a:p>
          <a:p>
            <a:pPr eaLnBrk="1" hangingPunct="1">
              <a:buFont typeface="Arial" charset="0"/>
              <a:buNone/>
            </a:pPr>
            <a:endParaRPr lang="en-GB" sz="2000" b="1" dirty="0" smtClean="0"/>
          </a:p>
          <a:p>
            <a:pPr eaLnBrk="1" hangingPunct="1"/>
            <a:r>
              <a:rPr lang="en-GB" sz="2000" b="1" dirty="0" smtClean="0"/>
              <a:t>Through the eyes</a:t>
            </a:r>
          </a:p>
          <a:p>
            <a:pPr eaLnBrk="1" hangingPunct="1"/>
            <a:endParaRPr lang="en-GB" sz="2000" b="1" dirty="0" smtClean="0"/>
          </a:p>
          <a:p>
            <a:pPr eaLnBrk="1" hangingPunct="1"/>
            <a:r>
              <a:rPr lang="en-GB" sz="2000" b="1" dirty="0" smtClean="0"/>
              <a:t>Through food</a:t>
            </a:r>
            <a:endParaRPr lang="en-GB" sz="2000" dirty="0" smtClean="0"/>
          </a:p>
        </p:txBody>
      </p:sp>
      <p:sp>
        <p:nvSpPr>
          <p:cNvPr id="8" name="Text Placeholder 7"/>
          <p:cNvSpPr txBox="1">
            <a:spLocks/>
          </p:cNvSpPr>
          <p:nvPr/>
        </p:nvSpPr>
        <p:spPr>
          <a:xfrm>
            <a:off x="-5273675" y="-1981200"/>
            <a:ext cx="4041775" cy="639762"/>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GB" sz="2000" u="sng" smtClean="0"/>
              <a:t>How the body tries to stop them entering?</a:t>
            </a:r>
            <a:endParaRPr lang="en-GB" sz="2000" u="sng" dirty="0" smtClean="0"/>
          </a:p>
        </p:txBody>
      </p:sp>
      <p:sp>
        <p:nvSpPr>
          <p:cNvPr id="9" name="Content Placeholder 8"/>
          <p:cNvSpPr txBox="1">
            <a:spLocks/>
          </p:cNvSpPr>
          <p:nvPr/>
        </p:nvSpPr>
        <p:spPr>
          <a:xfrm>
            <a:off x="-5272088" y="-1117600"/>
            <a:ext cx="4041775" cy="49291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t>Skin these are quickly covered by clotted blood (scabs) to keep infection out.</a:t>
            </a:r>
          </a:p>
          <a:p>
            <a:r>
              <a:rPr lang="en-GB" sz="2000" b="1" dirty="0" smtClean="0"/>
              <a:t>Nose hairs in the nose trap dust and microorganisms. Any which are not stopped by hairs are trapped by sticky mucus in the airways which slowly moves them back to up the throat where they can be swallowed or spat out.</a:t>
            </a:r>
          </a:p>
          <a:p>
            <a:r>
              <a:rPr lang="en-GB" sz="2000" b="1" dirty="0" smtClean="0"/>
              <a:t>These produce chemicals in tears will kill bacteria</a:t>
            </a:r>
          </a:p>
          <a:p>
            <a:endParaRPr lang="en-GB" sz="2000" b="1" dirty="0" smtClean="0"/>
          </a:p>
          <a:p>
            <a:endParaRPr lang="en-GB" sz="2000" dirty="0" smtClean="0"/>
          </a:p>
        </p:txBody>
      </p:sp>
    </p:spTree>
    <p:extLst>
      <p:ext uri="{BB962C8B-B14F-4D97-AF65-F5344CB8AC3E}">
        <p14:creationId xmlns:p14="http://schemas.microsoft.com/office/powerpoint/2010/main" val="24209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b="1" u="sng" dirty="0" smtClean="0">
                <a:latin typeface="+mn-lt"/>
              </a:rPr>
              <a:t>3-2-1-Plenary</a:t>
            </a:r>
          </a:p>
        </p:txBody>
      </p:sp>
      <p:sp>
        <p:nvSpPr>
          <p:cNvPr id="18435" name="Content Placeholder 6"/>
          <p:cNvSpPr>
            <a:spLocks noGrp="1"/>
          </p:cNvSpPr>
          <p:nvPr>
            <p:ph sz="half" idx="1"/>
          </p:nvPr>
        </p:nvSpPr>
        <p:spPr/>
        <p:txBody>
          <a:bodyPr/>
          <a:lstStyle/>
          <a:p>
            <a:r>
              <a:rPr lang="en-GB" dirty="0" smtClean="0"/>
              <a:t>3 things you’ve learnt today</a:t>
            </a:r>
          </a:p>
          <a:p>
            <a:endParaRPr lang="en-GB" dirty="0" smtClean="0"/>
          </a:p>
          <a:p>
            <a:r>
              <a:rPr lang="en-GB" dirty="0" smtClean="0"/>
              <a:t>2 things that you are unsure on</a:t>
            </a:r>
          </a:p>
          <a:p>
            <a:endParaRPr lang="en-GB" dirty="0" smtClean="0"/>
          </a:p>
          <a:p>
            <a:r>
              <a:rPr lang="en-GB" dirty="0" smtClean="0"/>
              <a:t>1 thing that you are going to go away and read about</a:t>
            </a:r>
          </a:p>
          <a:p>
            <a:endParaRPr lang="en-GB" dirty="0" smtClean="0"/>
          </a:p>
        </p:txBody>
      </p:sp>
      <p:sp>
        <p:nvSpPr>
          <p:cNvPr id="18436" name="Content Placeholder 7"/>
          <p:cNvSpPr>
            <a:spLocks noGrp="1"/>
          </p:cNvSpPr>
          <p:nvPr>
            <p:ph sz="half" idx="2"/>
          </p:nvPr>
        </p:nvSpPr>
        <p:spPr/>
        <p:txBody>
          <a:bodyPr/>
          <a:lstStyle/>
          <a:p>
            <a:endParaRPr lang="en-GB" smtClean="0"/>
          </a:p>
        </p:txBody>
      </p:sp>
      <p:pic>
        <p:nvPicPr>
          <p:cNvPr id="18437" name="Picture 2" descr="http://www.mylibraryrocks.com/321/images/321read2008.jpg"/>
          <p:cNvPicPr>
            <a:picLocks noChangeAspect="1" noChangeArrowheads="1"/>
          </p:cNvPicPr>
          <p:nvPr/>
        </p:nvPicPr>
        <p:blipFill>
          <a:blip r:embed="rId2" cstate="print"/>
          <a:srcRect/>
          <a:stretch>
            <a:fillRect/>
          </a:stretch>
        </p:blipFill>
        <p:spPr bwMode="auto">
          <a:xfrm>
            <a:off x="4716463" y="1628775"/>
            <a:ext cx="3527425" cy="4410075"/>
          </a:xfrm>
          <a:prstGeom prst="rect">
            <a:avLst/>
          </a:prstGeom>
          <a:noFill/>
          <a:ln w="9525">
            <a:noFill/>
            <a:miter lim="800000"/>
            <a:headEnd/>
            <a:tailEnd/>
          </a:ln>
        </p:spPr>
      </p:pic>
    </p:spTree>
    <p:extLst>
      <p:ext uri="{BB962C8B-B14F-4D97-AF65-F5344CB8AC3E}">
        <p14:creationId xmlns:p14="http://schemas.microsoft.com/office/powerpoint/2010/main" val="213509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smtClean="0">
                <a:latin typeface="+mn-lt"/>
              </a:rPr>
              <a:t>Strep Throat - Bacteria</a:t>
            </a:r>
          </a:p>
        </p:txBody>
      </p:sp>
      <p:sp>
        <p:nvSpPr>
          <p:cNvPr id="4099" name="Content Placeholder 2"/>
          <p:cNvSpPr>
            <a:spLocks noGrp="1"/>
          </p:cNvSpPr>
          <p:nvPr>
            <p:ph idx="1"/>
          </p:nvPr>
        </p:nvSpPr>
        <p:spPr>
          <a:xfrm>
            <a:off x="457200" y="2133600"/>
            <a:ext cx="8229600" cy="4525963"/>
          </a:xfrm>
        </p:spPr>
        <p:txBody>
          <a:bodyPr/>
          <a:lstStyle/>
          <a:p>
            <a:pPr eaLnBrk="1" hangingPunct="1"/>
            <a:endParaRPr lang="en-GB" smtClean="0"/>
          </a:p>
        </p:txBody>
      </p:sp>
      <p:pic>
        <p:nvPicPr>
          <p:cNvPr id="4100" name="Picture 2" descr="http://t3.gstatic.com/images?q=tbn:ANd9GcTCuJLco1iYSM1HDqbrLvdHtRvfnHCTcSefTyyu2zkKcJZoqUVuAA"/>
          <p:cNvPicPr>
            <a:picLocks noChangeAspect="1" noChangeArrowheads="1"/>
          </p:cNvPicPr>
          <p:nvPr/>
        </p:nvPicPr>
        <p:blipFill>
          <a:blip r:embed="rId2" cstate="print"/>
          <a:srcRect/>
          <a:stretch>
            <a:fillRect/>
          </a:stretch>
        </p:blipFill>
        <p:spPr bwMode="auto">
          <a:xfrm>
            <a:off x="539750" y="2162175"/>
            <a:ext cx="4149725" cy="3095625"/>
          </a:xfrm>
          <a:prstGeom prst="rect">
            <a:avLst/>
          </a:prstGeom>
          <a:noFill/>
          <a:ln w="9525">
            <a:noFill/>
            <a:miter lim="800000"/>
            <a:headEnd/>
            <a:tailEnd/>
          </a:ln>
        </p:spPr>
      </p:pic>
      <p:pic>
        <p:nvPicPr>
          <p:cNvPr id="4101" name="Picture 4" descr="http://www.humanillnesses.com/original/images/hdc_0001_0003_0_img0251.jpg"/>
          <p:cNvPicPr>
            <a:picLocks noChangeAspect="1" noChangeArrowheads="1"/>
          </p:cNvPicPr>
          <p:nvPr/>
        </p:nvPicPr>
        <p:blipFill>
          <a:blip r:embed="rId3" cstate="print"/>
          <a:srcRect/>
          <a:stretch>
            <a:fillRect/>
          </a:stretch>
        </p:blipFill>
        <p:spPr bwMode="auto">
          <a:xfrm>
            <a:off x="4716463" y="2306638"/>
            <a:ext cx="4002087" cy="2663825"/>
          </a:xfrm>
          <a:prstGeom prst="rect">
            <a:avLst/>
          </a:prstGeom>
          <a:noFill/>
          <a:ln w="9525">
            <a:noFill/>
            <a:miter lim="800000"/>
            <a:headEnd/>
            <a:tailEnd/>
          </a:ln>
        </p:spPr>
      </p:pic>
    </p:spTree>
    <p:extLst>
      <p:ext uri="{BB962C8B-B14F-4D97-AF65-F5344CB8AC3E}">
        <p14:creationId xmlns:p14="http://schemas.microsoft.com/office/powerpoint/2010/main" val="280286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dirty="0" smtClean="0">
                <a:latin typeface="+mn-lt"/>
              </a:rPr>
              <a:t>Cold &amp; Influenza (Flu) - Virus</a:t>
            </a:r>
          </a:p>
        </p:txBody>
      </p:sp>
      <p:sp>
        <p:nvSpPr>
          <p:cNvPr id="5123" name="Content Placeholder 2"/>
          <p:cNvSpPr>
            <a:spLocks noGrp="1"/>
          </p:cNvSpPr>
          <p:nvPr>
            <p:ph idx="1"/>
          </p:nvPr>
        </p:nvSpPr>
        <p:spPr>
          <a:xfrm>
            <a:off x="457200" y="2133600"/>
            <a:ext cx="8229600" cy="4525963"/>
          </a:xfrm>
        </p:spPr>
        <p:txBody>
          <a:bodyPr/>
          <a:lstStyle/>
          <a:p>
            <a:pPr eaLnBrk="1" hangingPunct="1"/>
            <a:endParaRPr lang="en-GB" smtClean="0"/>
          </a:p>
        </p:txBody>
      </p:sp>
      <p:pic>
        <p:nvPicPr>
          <p:cNvPr id="5124" name="Picture 2" descr="http://t3.gstatic.com/images?q=tbn:ANd9GcTPiTi1s91v1U3p-Eue5-Xa6B3fl5lNtN3QRbAchEBmMeAErGQnpQ"/>
          <p:cNvPicPr>
            <a:picLocks noChangeAspect="1" noChangeArrowheads="1"/>
          </p:cNvPicPr>
          <p:nvPr/>
        </p:nvPicPr>
        <p:blipFill>
          <a:blip r:embed="rId2" cstate="print"/>
          <a:srcRect/>
          <a:stretch>
            <a:fillRect/>
          </a:stretch>
        </p:blipFill>
        <p:spPr bwMode="auto">
          <a:xfrm>
            <a:off x="539750" y="2162175"/>
            <a:ext cx="3455988" cy="3533775"/>
          </a:xfrm>
          <a:prstGeom prst="rect">
            <a:avLst/>
          </a:prstGeom>
          <a:noFill/>
          <a:ln w="9525">
            <a:noFill/>
            <a:miter lim="800000"/>
            <a:headEnd/>
            <a:tailEnd/>
          </a:ln>
        </p:spPr>
      </p:pic>
      <p:pic>
        <p:nvPicPr>
          <p:cNvPr id="5125" name="Picture 4" descr="http://cdn.hahajk.com/uploads/2011/01/sneezing-cold-flu-by-foshydog-300x200.jpg"/>
          <p:cNvPicPr>
            <a:picLocks noChangeAspect="1" noChangeArrowheads="1"/>
          </p:cNvPicPr>
          <p:nvPr/>
        </p:nvPicPr>
        <p:blipFill>
          <a:blip r:embed="rId3" cstate="print"/>
          <a:srcRect/>
          <a:stretch>
            <a:fillRect/>
          </a:stretch>
        </p:blipFill>
        <p:spPr bwMode="auto">
          <a:xfrm>
            <a:off x="4211638" y="2306638"/>
            <a:ext cx="4537075" cy="3024187"/>
          </a:xfrm>
          <a:prstGeom prst="rect">
            <a:avLst/>
          </a:prstGeom>
          <a:noFill/>
          <a:ln w="9525">
            <a:noFill/>
            <a:miter lim="800000"/>
            <a:headEnd/>
            <a:tailEnd/>
          </a:ln>
        </p:spPr>
      </p:pic>
    </p:spTree>
    <p:extLst>
      <p:ext uri="{BB962C8B-B14F-4D97-AF65-F5344CB8AC3E}">
        <p14:creationId xmlns:p14="http://schemas.microsoft.com/office/powerpoint/2010/main" val="187627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z="3600" dirty="0" smtClean="0">
                <a:latin typeface="+mn-lt"/>
              </a:rPr>
              <a:t>Learning outcomes</a:t>
            </a:r>
          </a:p>
        </p:txBody>
      </p:sp>
      <p:sp>
        <p:nvSpPr>
          <p:cNvPr id="6147" name="Content Placeholder 2"/>
          <p:cNvSpPr>
            <a:spLocks noGrp="1"/>
          </p:cNvSpPr>
          <p:nvPr>
            <p:ph idx="1"/>
          </p:nvPr>
        </p:nvSpPr>
        <p:spPr>
          <a:xfrm>
            <a:off x="457200" y="1874837"/>
            <a:ext cx="8229600" cy="4525963"/>
          </a:xfrm>
        </p:spPr>
        <p:txBody>
          <a:bodyPr>
            <a:normAutofit/>
          </a:bodyPr>
          <a:lstStyle/>
          <a:p>
            <a:pPr eaLnBrk="1" hangingPunct="1"/>
            <a:r>
              <a:rPr lang="en-GB" b="1" dirty="0" smtClean="0"/>
              <a:t>State</a:t>
            </a:r>
            <a:r>
              <a:rPr lang="en-GB" dirty="0" smtClean="0"/>
              <a:t> examples of different pathogens and the diseases they cause.</a:t>
            </a:r>
            <a:endParaRPr lang="en-GB" b="1" dirty="0"/>
          </a:p>
          <a:p>
            <a:pPr eaLnBrk="1" hangingPunct="1"/>
            <a:endParaRPr lang="en-GB" b="1" dirty="0" smtClean="0"/>
          </a:p>
          <a:p>
            <a:pPr eaLnBrk="1" hangingPunct="1"/>
            <a:r>
              <a:rPr lang="en-GB" b="1" dirty="0" smtClean="0"/>
              <a:t>Describe</a:t>
            </a:r>
            <a:r>
              <a:rPr lang="en-GB" dirty="0" smtClean="0"/>
              <a:t> ways in which the body defends itself against disease.</a:t>
            </a:r>
          </a:p>
          <a:p>
            <a:pPr eaLnBrk="1" hangingPunct="1"/>
            <a:endParaRPr lang="en-GB" b="1" dirty="0" smtClean="0"/>
          </a:p>
          <a:p>
            <a:pPr eaLnBrk="1" hangingPunct="1"/>
            <a:r>
              <a:rPr lang="en-GB" b="1" dirty="0" smtClean="0"/>
              <a:t>Explain</a:t>
            </a:r>
            <a:r>
              <a:rPr lang="en-GB" dirty="0" smtClean="0"/>
              <a:t> how microbes make us feel ill and how viruses damage cells.</a:t>
            </a:r>
          </a:p>
          <a:p>
            <a:pPr eaLnBrk="1" hangingPunct="1"/>
            <a:endParaRPr lang="en-GB" sz="3600" dirty="0" smtClean="0"/>
          </a:p>
        </p:txBody>
      </p:sp>
    </p:spTree>
    <p:extLst>
      <p:ext uri="{BB962C8B-B14F-4D97-AF65-F5344CB8AC3E}">
        <p14:creationId xmlns:p14="http://schemas.microsoft.com/office/powerpoint/2010/main" val="1953605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19088" y="300038"/>
            <a:ext cx="8229600" cy="1143000"/>
          </a:xfrm>
        </p:spPr>
        <p:txBody>
          <a:bodyPr/>
          <a:lstStyle/>
          <a:p>
            <a:pPr eaLnBrk="1" hangingPunct="1"/>
            <a:r>
              <a:rPr lang="en-GB" b="1" u="sng" dirty="0" smtClean="0">
                <a:latin typeface="+mn-lt"/>
              </a:rPr>
              <a:t>Key words</a:t>
            </a:r>
          </a:p>
        </p:txBody>
      </p:sp>
      <p:sp>
        <p:nvSpPr>
          <p:cNvPr id="7171" name="Content Placeholder 3"/>
          <p:cNvSpPr>
            <a:spLocks noGrp="1"/>
          </p:cNvSpPr>
          <p:nvPr>
            <p:ph sz="half" idx="1"/>
          </p:nvPr>
        </p:nvSpPr>
        <p:spPr>
          <a:xfrm>
            <a:off x="381000" y="2027238"/>
            <a:ext cx="4038600" cy="4525962"/>
          </a:xfrm>
        </p:spPr>
        <p:txBody>
          <a:bodyPr>
            <a:normAutofit/>
          </a:bodyPr>
          <a:lstStyle/>
          <a:p>
            <a:pPr eaLnBrk="1" hangingPunct="1"/>
            <a:r>
              <a:rPr lang="en-GB" sz="3600" dirty="0" smtClean="0"/>
              <a:t>Microorganism</a:t>
            </a:r>
          </a:p>
          <a:p>
            <a:pPr eaLnBrk="1" hangingPunct="1"/>
            <a:r>
              <a:rPr lang="en-GB" sz="3600" dirty="0" smtClean="0"/>
              <a:t>Infectious disease</a:t>
            </a:r>
          </a:p>
          <a:p>
            <a:pPr eaLnBrk="1" hangingPunct="1"/>
            <a:r>
              <a:rPr lang="en-GB" sz="3600" dirty="0" smtClean="0"/>
              <a:t>Pathogen</a:t>
            </a:r>
          </a:p>
          <a:p>
            <a:pPr eaLnBrk="1" hangingPunct="1"/>
            <a:r>
              <a:rPr lang="en-GB" sz="3600" dirty="0" smtClean="0"/>
              <a:t>Bacteria</a:t>
            </a:r>
          </a:p>
          <a:p>
            <a:pPr eaLnBrk="1" hangingPunct="1"/>
            <a:r>
              <a:rPr lang="en-GB" sz="3600" dirty="0" smtClean="0"/>
              <a:t>Virus</a:t>
            </a:r>
          </a:p>
          <a:p>
            <a:pPr eaLnBrk="1" hangingPunct="1"/>
            <a:r>
              <a:rPr lang="en-GB" sz="3600" dirty="0" smtClean="0"/>
              <a:t>Toxin</a:t>
            </a:r>
          </a:p>
        </p:txBody>
      </p:sp>
      <p:sp>
        <p:nvSpPr>
          <p:cNvPr id="7172" name="Content Placeholder 4"/>
          <p:cNvSpPr>
            <a:spLocks noGrp="1"/>
          </p:cNvSpPr>
          <p:nvPr>
            <p:ph sz="half" idx="2"/>
          </p:nvPr>
        </p:nvSpPr>
        <p:spPr>
          <a:xfrm>
            <a:off x="4572000" y="1566863"/>
            <a:ext cx="4038600" cy="4525962"/>
          </a:xfrm>
        </p:spPr>
        <p:txBody>
          <a:bodyPr/>
          <a:lstStyle/>
          <a:p>
            <a:pPr eaLnBrk="1" hangingPunct="1"/>
            <a:endParaRPr lang="en-GB" smtClean="0"/>
          </a:p>
        </p:txBody>
      </p:sp>
      <p:sp>
        <p:nvSpPr>
          <p:cNvPr id="7173" name="AutoShape 2" descr="data:image/jpg;base64,/9j/4AAQSkZJRgABAQAAAQABAAD/2wCEAAkGBhMPERQQEBQVFREVExUWEBAVFBYXFxYUFRIVFxcYExYZHCgeGBsjGhQYIC8gIycpLC04FR4xNTEqNyYrLCsBCQoKDgwOGg8PGjQgHCUwLDQsNSwrLCk0LDMtNC8sLzAsLy0sLDQ1NDUsLDUvKiwqLCkpLikrLywtNTUpKSw1NP/AABEIALcBEwMBIgACEQEDEQH/xAAcAAEAAwADAQEAAAAAAAAAAAAABgcIAQQFAwL/xABIEAACAQMCAwUFAwYMBQUBAAABAgMABBEFEgYhMQcTQVFhFCIycYFSYqEjM0JykZIIFSQ0dIKDk6Oxs8EXU1Si0kNjc5TTNf/EABsBAQACAwEBAAAAAAAAAAAAAAACAwEEBgUH/8QAMREAAgECBAQFAwIHAAAAAAAAAAECAxEEITFBBRJRYSIycYGhE5GxwdEUI1JicvDx/9oADAMBAAIRAxEAPwC8aUpQClKUApSlAKUpQClKUApSlAKUrgmgOaVG9T7Q9Pt22Pco0mcd1FmZ8+WyIMQfnXwt+0i3kGVivMefsVxj8FqEqkI+Z2FiV0rw9J41s7p+6inXvf8AkOGjl8/zcgDfhXt5qV7g5pSlZApSlAKUpQClKUApSlAKUpQClKUApSlAKUpQClKUApSlAKUpQClKUApSlAKUr43d0sUbSyEKiKzOx6BVBJJ+goDyuJ+K47BF3BpJ5TttrWPBklfyUeCjqWPIVANZnkfEutSse9yLbRbQuQ2BnEhQhp28ySEH4V+9Mu90dzr0yg3EisLSJ2wIbbA7lDzwm4YkZvJs8hmuzwTwObovf6hl++xtVgVMyA5BlU/BDnBSHkMAF9xIC+FKvVx1WVKi+WEcm1q30T2XfV7FtlFXep5ML31yhi05Es484C2cCTHkMYluWZIAfRGYjoTX3ThnW0TIubndjmD7HIcjyVmAGefR/wBtW3HGFAVQAAMAAYAA6ADwr9VtQ4ZQjGzSfqk/ym/u2R52UdLxDIx9m1WBLpFG58xGC8hUZzL3JPvgczvgY4wTmplo3Eps0hd5zdabMVWG8Y5kgLHCid/04yfd3kBlOA2c5Eg4x4Sj1KAxt7kye9a3I+OGUc1ZWHPGQMjx/YagHAOLmK9sLhFRgzJd2w+GOVgUkaMdAkmN4A6NvxyIx5+Lg+GpV6PkuuZbWfbZ9GrLZk4vnyZbormo12d3sklhGkxzNA0lvK3m0EjRhj81VT9aktdFFqSuikUpSsgUpSgFKUoBSlKAUpSgFKUoBSlKAUpSgFKUoBSlKAUpSgFKUoBSuDUOk45eZO+sIluFWaaNoWkETyLE20yQMcq4zjr9ocwa16+Ip0EnUdk3b/plJvQmVV1276w1vpTKhwZ5Y4m9UIZ2H1CYPzNdpO2KxQsl4JrSZRkwzwtk4+wUyG9POq84z1m94oCxWFqy2UUhdZpSEMjhSvxE7RgMfdBJ58zU51qcIc8pJR63yFnofHsrvZdXuY7SZj7LCpuLmPAxNIJgUVsctgJj93yhxWgxWeuCNA1nRXlkt7e3lZ1AkjaZGfCEnCBXBB5+vQVNdE7blEy22qWsllKxwJGz3efAtuAZR6+8PUCqcPVw7vGjJPfJoy09y0aVwrZ5joehrmtsiKqcMIuKbhEHKayRpcdA6hMM30UD+tVqXFwsaNI7BUVSzsxwFUDJJPgAKpbhPVPab3VNcH5ojuLQsD72NgQY9dsXLGcvXl8Xa/g6ie6svV5L5J0/MixuDYdkl+vLBvA4wMY7y0t2P4n8ak9Rzgld0c8+cia6mZWByCsREClfQiHI8OdSOtrBRlHD04y1UV+DEtWKUpW0RFKUoBSlKAUpSgFKUoBSlKAUpSgFKUoBSlKAUpSgFKUoBSlcUBGO0LWHgtO6gOLm6dba29Hl5M/yRNzZ9BWbOMNcHtapZuywWirBaOpKnEfxSAjxd9zZ8cirS7SuKcPc3ikYt91jYetzKP5VMvqiYQHzBqiHQjqMZGR8q1I2q1W3pHL3evxl9yWiLC0jtbZ0Fvq0CXkH22Ve9X1B6MfXkfWuOMu0Ke/f2fTBLFZxxnEUSlSyAe8zhPhQDw6AdetV5WreyvhCKx02EBQZLiJZbhyBljIgO0n7Kg4A6dT4mqo8Nw0aiqKOfTb1tpczzu1jMOnwy59oHfLEjqJbiNWJjyeu4EDdjmASM1amjakNTLaPfXKXUcsRk0++VcSLIuTiRT7yuADlW5kKRkhga+V0svCt/JG8bS6Vck7VwCCvlz5F0BKlT8Q5+WOD2Y2V6wuNK1BY92WSFsFkJzgLgq6YPLBBI9a0+IVYJuNZcv8ARNK9n7LLP2aJQXQmPYnxK4E+j3TZns2YREn4og+0qM+CtjHo48qsvUNSit0Ms8iRxqMs7sFA+pqhbLse1SO4a4W9jSXni4V5u8bIwdx2g8x15mvag7HllZZdVvZrmTdjBchc9doZyWPIHptPXyqUuN4OnHOpzPsmzH05PY+HE3F83Ek403Td6WAI9ruipG9QfI9F6YXqxxnAFdrVbTBg0jTcBYWHPkS11yKtJjqIQ3fueme6XqQKkGm6mjItpokKOqMgaUArbRoy7ixlx+UfGOQy2Tz6GpLwhwemnxAFjLcFcS3LABmyxchR+ipdmY+JJJJJ51RRjX4hVVarHkpx8qer7v8AT1yMu0FZanqaNpaWlvFbR/BFGqLnqQqgZPqep+dd2lK6EqFKUoBSlKAUpSgFKUoBSlKAUpSgFKUoBSlKAUpSgFKUoBSlKAV4nGGtNaWrvGAZ3KxWqH9KeU7Ix8gTuPopr26rzirV4pL0GaZYYLQ93FK/wm/uIzz58iYoj48synPStbF1/oUpVNXt3exKKu7EGj4NGpXaWxY/xbpwMc8pbHf3JO+4IPmXPvHwC9eYqBjTjq19cSx4S2j3SSOBhYrWIbUCg+OxFVV/2BNX3r9iYNPe2sUG+Re5hH3pjhndvEgMzlj1wTzqGcW6CulaQmnWgL3F3KkbEfFK/JnP6vuhQPAN865TA8Uc5WWsnyxXRaym/XX42L5QKPKZyQDj/LPQE/T8K092S9oEF7YwwySot3CgjkiZgrME91GUH4sqBnHQ5qne0Lh1NKtLOyBDTvvnunHi2FRFHjtX3wPPBPjUc1/hprGO377KzzIZTEeRjiLbY9w+0drHHhy8c11VDFU60Yyi8pXt3tv/AL2KHFo1VxdLY+yyfxiYja498SHkSOmzHvF/Lbz8qyRrUsLXErWqMlvvPcIzbmCZ93cfPx9M4yetfR9CmFwloV/LsUAj8VaQAgN5EBhny8ehrrGwbu2lHONZBHuwcMzBiNuR5Lnn5ithTi9yJLeza5uZ7iKziu+42u80Csm9Gm2YOVyMnYGIzy5Hzq5OAuBbWa2jmue8uJ0lnEomlZ1W4WVklZYwQvvFc88nB61A+ynQ0sLSbW7ocgjezg9dg5Fh6u3uD6+dWp2XabNFZd/ck9/dyvdSIeid6F2qB4e6qnHrjwry8PUVXF1eRLljZXsvNnfP3z7ljyiiWW9ssahI1VUUYVFAVQPIAchX0pSvWKxSlKAUpSgFKUoBSlKAUpSgFKUoBSlKAUpSgFKUoBSlKAUpSgFKUoDg1RnF3CGpaVJNcwkX9hLI8txbzIJCCxJYvH4dfjjx05gAVeleVxNry2Nu07As3JYYh8UsrnbHGnqzED05nwqupCE42mroyiuOzHiSK6Qpad4iRhe8s5cusIY4Hs0/XbyPuN5ctoFS6XSo5LtLhyGkiiKwJn4O8PvyY8yFCg+Qbz5dXhzSBYW7vMUEsjPcXsijC94w3PtA6Io5D0XPUmql4Xkk13XTdkssMR7zkSpEMZCxx5HTcSMj1evnToQxVavWpS5acU89b/jXPvbXU278qSepP5uDRfau99crmC3WOK2jYAiSRRuZiPsqzkepHkOfj2vDI1TWri/nGbS1cRRA9JJYQM+hRW3E+ZwPOrO70btmfexnHpnGf2/5GvOn0wC2ktrfCEoy5B5qZSdznnnOWZvU1p0uJVFlp4VFf2x3fq+vf0JOCKp4b04smp6/KPiW69jPP9IOpcY5jkQoOftV0k4AaUaXpuCpaOS8vnwcqsrIuM/aCRhAMdT61bWp8Oo9rFYxriANCjrjP5GJlcg/rd2FP65r43uu2lqby63q0kMSe0bee1V3d3EWHIMWZvd6+98q9SHFqk23RTbb8K6K3LG/3b9SH01ueVq9iuoX9to8YAtLZUuL5R8OxMCCH68iR5HPhVogVD+zHQngtmurkfyu9f2i4z1UN+bj9Aqnp4FjUxrtMBhVhaEaW+/dvVmtKXM7ilKVukRSlKAUpSgFKUoBSlKAUpSgFKUoBSlKAUpSgFKUoBSlKAUpSgFKUoBVb9splto7bUYZF32821LWRdySvMNoKAc+8AzjnyG4jB62RVYX10NU1Znc/wAg0vOGPwPeYyzE+IjA+hHrWpja0KNCc6iuradb5W9yUU28jwe2Hi14bGK0balzcopuEU5CRjG9QeuC/u58QrV6PZdoqaXpZu5/caVTPMx6rEqkoP3fex5vVdWyNxFrZbB7jfuIPPbbREAD03ch85DVscWTi4nh05cbFX2q857VEMJzHGx6KHkAznwQ1x2KpKhQp4FZOXjqW2XT9F6LqbEXduX2PV4VgkMPtE4xPcN3sin9BT+ai9Nke0Eee4+JqpOKorq74jaCxleOY90gkBZQgWFWctjqoGT659asHhPi+aT8ldtaSNyAuLW5hdST0Eke4Mp9QCPlXa7OeG83l/qsnNpriSK2OOkMT7Cw+bIF/s/WruCYWax1V1Urcu2as2svstDFSXhViH63cajaDZrVl7VAowL61ZkdR5s0eMfJglOENPs9Rkt7DTxI1jHIb3UWlHvvIGxDC5xg8x4ZBA65Bq88V1LLSIYGd4Yo42kIMpRFUuQORbA5nmf2108eH0YTUoK1s7J5X9P2sUczO2K5pSt8iKUpQClKUApSlAKUpQClKUApSlAKUpQClKUApSlAKUpQClKUApSlAKUpQEY7QeJWsbQmHndTMILNPEzScgcfdGW+g86q3tAuho2kxaZE2Z5we/cHmwJzM58feY7Rnwz5VLbacapqct8x/kdhvgs/stNj8vN6gclB9AfCqhupn4h1kAZ7p5Aq/cto+p9DtBPzaufxFSOIxfK3/Lo+KX+Wy9tS1K0e7LC7HNCSx0+TUJztMylyx/Rgj3YP1wzfLbXscMY9nlvroYk1GUBUPUQvlLeL6Jljj7Rr88YgTyWuiQe6koD3IX9Czhx7o8txUKPl611uKxeXN7Yx29tMtrb3Uck0p2KrbWVcqN27aqF+oGc9K5q7xVR1Jvl+o7u7taEfKvdr4TLvKrdDzNF4V0O30m0vtThwZVCtKGuTmQ7zzWNvd5IfAdKnHC/aVpMrQ2FlLzwI4Iu6lUYRDhQzLjoviedeVd8NG74bNsRmVInZAOf5WGZ2wPntK/1qzroepm0uYblfiilSQDz2MGx9cY+tfRIu6uahs3UL9LeJ55TtjjRnkbBOFUZJwOZ5Corpna9pdzNHbw3BMsjBI1MMq5ZugyVwPrXmdtevCPRnMbfzkxRxkeKv+UOPmiEfWs1adfNBLHMnxxyK6n7yMGH4isg2rc3KxI0jnCIpZ2Pgqgkk/ICoR/xw0j/qW/uJ/wDwr8drPEqx6JJKh/nKRxxHzE4BP+HurOvBuh+331va+Ekqh8eEY96Q/RFY0BsKzvFmjSVMlJEV0JBB2uoYZB5jkehqHa/2zaZZMYzMZZF5MkC95g+W/ITPpuqFdu3aC8GNKtW2ZQG6ZTg7WHuxAjoCvM+YKjoTmnNB4cudQl7m0iaWTGSFxhR5sx5KPUmgND6f2/6XK21zPEPtSRe7/hsx/CrA0/UormNZoJFkjYZV0YMp+o/yrJfE3Zzf6agkuoCsZIHeqyuoJ6BipO0/PGfCu72Y9oEmk3S5Ym0kYC5i8MHl3ijwZevqAR8gNP6/xBBYQNc3TbIVKhmCs2CzBRyUE9TUU/44aP8A9S39xP8A+FfLtxYHRZiOYLwEEeI75OlZv4e0KS/uY7WHaJJWKoXJC5CluZAPgD4UBqHT+1zSp2CJdoGPTvFeMfvOoA/bUuRwQCDkEZBHQg9CDWN+KeFLjS5vZ7pQrlQylWDKykkZUjwyCPPlVzfwdOIpJYbizkYssJR4cnO1ZCwZR6AqDj7xoCW3XbPpMTtG9wwdGZXHczHDKSCMhOfMV+rbtl0iQ4F2qk/bjlQftZMCsycTfz25/pM3+q1evP2Zagtol8IC9u8ayh42ViEZd2WQHcMDry5UBrCw1KK4QSQSJKh6PG6uv7VOK7NY24V4suNMnW4tnKkEb48nZIvisi+I/EdRWjuMuM86DJqNqSplhj7s595DM6xnn9pdx5+a0B++Je2PTbCRoXkaWVTh0gXftPiGYkLkeIzkV09J7d9LuGCM8kBJwDNHhfqyMwHzOBWc+HdEe/uorSNlV5X2qznCjkTknr0HQcz0qba72EahbPGI9txG7qneRbsxliBukQjIUdSwyBjnigNLwzK6h0IZWAKspBBB6EEciK/ddPR9MS1git4/gijWNfkqgZPqcZ+tdygFKUoBSlKAUpSgFKUoBUS7R9dkt7YW9t/PLtu4tgOqlh+Uk9AiZOfAlalhNVxok38YXs2rOf5PEHt9Pz07tD+WnB++wIB8hWhxHGLB4eVV67d3sShHmdiN9pWox6PpUem25w8qd3kcj3Y/OufVycf128q6/Yjw+La2m1KfCiQERsf0YYyS7Z8iw/w6gnEOoPr2rhYz7skght8/owqT7xHy3OfmatLjgAR2mg2h2m42o5zzjtYh7zH1O0/Pa3nXM1qUqOGhhG/HUfNUfRav9vZ9S9O75tlodDT7T2q2utXuAQLm4gMalnQrZRXEa7dyEFdy7s48gasQdm9gP/Sk/wDs3X/61W1xxdDNfS6Xavm2/i2W2iwx2d+iMRtbPgo27h1x48quXSL3v7eGb/mRRv8AvoG/3r2eFRlaSqRteziukWrJfBXPsfrTtNjtolhhXbGgwi5JwMk9WJJ5nxNZI7QNB9g1G5tgMIspaIf+2/vpj5KwH0rYNUN/CQ0DbJbXyjk6mCU+G5cumfUgv+5XuFRDeMuMPbNM0u23ZeCOQTDPird1Fn17tM/1qh01k6KkjKQkgYxt4MFYqcfIgiviKuLtQ4L9l0PTHAw9uAk3zuF7xs/KQEf1qAinF/GPtWlaXZ7stCknfDyKOYoc/KMH96pV/By0Dfcz3rD3YoxHGT9uTmxHyVcf2lU9Wquxvh/2PSYMjDzAzyf2mNn+GEoDPPaVcmTVr5m6i5kX6I2xfwUVe/YNpEcOkxzKB3k7yPK3j7kjRqufIBOn3jVQ9tnD7WmqyyEfk7jE0beBJADj5hwf3h516/ZD2tJpiGzvA3sxYvFKo3GJm+IMvUqcZ5cwc8jnkBoXUtOjuYnglUNHIhR1PirDBrFl5b93I8eQdrsu4eO1iMj9laC417ebRLd005mmuHUqkmx0SPIxuO8AlhnkAMZ6nzz9Y2b3EqQxAtJI6oijqWY4A/aaAvvjS4MnCULtzYwWeT54eMf7VTfAmvR2F/b3coZo4nLMqAFiCjL7oYgdW86vbtX0wWnDnswORCtrHnz2SRrn64zWe9A0V72dLaLHeOH2A+LLGzhfrtx9aAkXahx8NZuUlSMxxRJsjViC5yxYs2OQ8OQzjHXnVl/wdOHpIobi8kUqkxRIM8tyxlizDzGWAz901RumXns08crRrJ3bhmhkUFW2nmrqfA9K2Lw7rEN5aw3FtjuXQFAABtxyKEDkCpBUj0oDIPEv89uf6TN/qtWrezv/APlWP9Eh/wBMVlLib+e3P9Jm/wBVqvbQ+2DT9P0q1jMhluI7WJTbxq2d4QDDORtXn15n5GgKZ7RNNS21S7hiACLOxRR0UNhto9Bux9KuHgLQzqnDDWWQGYzLEx6Bkn71M+m7l8qojWNUe7uJbmT45ZGkfHQFmJwPQZwPlWk+EJ10Lh+Ka6GCkTSsnRmeZyyR/rHcq+n0oDN2raPPYzGG4jeKZD0YYPI8ip8R5MOVS/hjtq1GyZRJJ7TCMZim5nH3ZfjB+ZI9KtvhntL03WoO7vlgjmGd9vcbCh+9E78jkeHIj9hNE9oNtZxahOmnMGtgV2FTuUNtG8Ix+JQ2QD/n1oDVfDHEUWo2sV3BnZIudp6qwOGVvUEEV6tVj/B6DfxU27obqXZ8tkecfXNWdQClKUApSlAKUpQClKUBD+1u9mh0i6e3OG2BWbxEbuEcr67WNV7xNxILbhy2WL3HuIIoVA5cu7/LNy8wD/eVbnFmme1WNzb9TJBKq/rFDt/HFUjZaMuu6XY2kFxEtzakieJgwYISVyF6kgBenI56ivF4rCF6M6vkjK77ZO1/exZT3sfvsL4dVFm1Obkqgxws3QADMr/QYXP61fF9UunW5123C95NdR2tkJFB/k2WQhQeQJcRjP3X86kPHhFnZ2uh2X5252wjzEW4b3bHTcxOfTfXm6nq0O2bTbZt8VkNPMR8N8d4qzsCOv5xcnmM5rx6M5Yms8Q1dTaST2pppfL/AAyx5K3T8nraLwZxBIQ01xa24/8Aggdx8gke3/uq0uH9LNpaw2zP3hiiWPvNu3dtGM7cnHSu+K5rradGnT8kUvRWKG29RUU7TuF21LTZreIbphtkgGQMyIcgZJAGV3Lkn9KpXSrTBmXh3sU1L2uD2m222/fIZ2MsDYjDAtyWQk5AI5Dxq+OP+HzqGnXNqgzI8eYhkDMiEOgyeQyygZ9akVKAy9pfYhqjTRrNbFITIglk76A7Yyw3HCyEnC55AVp6KIKoVRhQAFA8ABgAV+6UBH+NeCoNWtzbzggg7oZl+KN8dV8wehXx/YRnvX+xHU7Vj3cXtEf6MkJBJHrGSHB+hHqa1JSgMl2HZNqszbVs5V82k2xqPXLkfhmrq7MOx9NKPtNyyy3mMLtzshBGDszzZiORYgdcAdSbKxSgIf2r6DPf6ZLbWqd5MzRFU3KuQsqsebkDoPOqp7OeyvU7PU7a4uLbZFG5Lv3sDYBjcdFkJPMjoK0NSgKD7UOxu7mvnudOhEkU3vyKJI02Sk+/ydhkN8XLzPpUi7GNB1TTGktry3K2j5dH72Fu7lGM8lcnDAeA6qPM1bVKAzFrvY7q0tzPIlqSjzSsh763GVaRiDgyZ6Guvb9h2rucG3VB5tPDj/tcn8K1LSgKe4D7A1tZFuNQdJnQhkt0BMYYcwZGYAvj7OAOXPPSpt2j8CjWLXuO8Mbo/eRNzKFwpGJF8Rgnn1GfmDK6UBk/VOyHVbdiptXkGeTwkSKfUYOR9QK7vDnYlqV26iWL2aLPvyy4BA+7GDuY/QD1FajxSgPN4d0GKwtorSAERxLgZ6k5JZm9SxJPzr0qUoBSlKAUpSgFKUoBSlKAVDOLOyu0v279Aba7Byt3B7rbvN1GA/z5H1qZ0rDVwUf/AMMNdF97X7TbPKid3FdSc/c24ysfdna2Cc/M8znNexF2VanMR7ZqgKEoZIo4cqwVlbH6IHNR4VbFKpWHpJp8iutMllYzdnFc0pV5gUpSgFKUoBSlKAUpSgFKUoBSlKAUpSgFKUoBSlKAUpSgFKUoBSlKAUpSgFKUoBSlKAUpSgFKUoBSlKAUpSgFKUoBSlKAUpSgFKUoBSlKAUpSgFKUoBSlKAUpSgFKUoBSlKAUpSgP/9k="/>
          <p:cNvSpPr>
            <a:spLocks noChangeAspect="1" noChangeArrowheads="1"/>
          </p:cNvSpPr>
          <p:nvPr/>
        </p:nvSpPr>
        <p:spPr bwMode="auto">
          <a:xfrm>
            <a:off x="0" y="-695325"/>
            <a:ext cx="2085975" cy="1390650"/>
          </a:xfrm>
          <a:prstGeom prst="rect">
            <a:avLst/>
          </a:prstGeom>
          <a:noFill/>
          <a:ln w="9525">
            <a:noFill/>
            <a:miter lim="800000"/>
            <a:headEnd/>
            <a:tailEnd/>
          </a:ln>
        </p:spPr>
        <p:txBody>
          <a:bodyPr/>
          <a:lstStyle/>
          <a:p>
            <a:endParaRPr lang="en-GB"/>
          </a:p>
        </p:txBody>
      </p:sp>
      <p:pic>
        <p:nvPicPr>
          <p:cNvPr id="7174" name="Picture 8" descr="http://devcentral.f5.com/weblogs/images/devcentral_f5_com/weblogs/Joe/WindowsLiveWriter/PowerShellABCsKisforKeywords_98BC/Keywords_2.jpg"/>
          <p:cNvPicPr>
            <a:picLocks noChangeAspect="1" noChangeArrowheads="1"/>
          </p:cNvPicPr>
          <p:nvPr/>
        </p:nvPicPr>
        <p:blipFill>
          <a:blip r:embed="rId2" cstate="print"/>
          <a:srcRect/>
          <a:stretch>
            <a:fillRect/>
          </a:stretch>
        </p:blipFill>
        <p:spPr bwMode="auto">
          <a:xfrm>
            <a:off x="4351338" y="2243138"/>
            <a:ext cx="4286250" cy="2857500"/>
          </a:xfrm>
          <a:prstGeom prst="rect">
            <a:avLst/>
          </a:prstGeom>
          <a:noFill/>
          <a:ln w="9525">
            <a:noFill/>
            <a:miter lim="800000"/>
            <a:headEnd/>
            <a:tailEnd/>
          </a:ln>
        </p:spPr>
      </p:pic>
    </p:spTree>
    <p:extLst>
      <p:ext uri="{BB962C8B-B14F-4D97-AF65-F5344CB8AC3E}">
        <p14:creationId xmlns:p14="http://schemas.microsoft.com/office/powerpoint/2010/main" val="304798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GB" b="1" u="sng" dirty="0" smtClean="0">
                <a:latin typeface="+mn-lt"/>
              </a:rPr>
              <a:t>Homework</a:t>
            </a:r>
          </a:p>
        </p:txBody>
      </p:sp>
      <p:sp>
        <p:nvSpPr>
          <p:cNvPr id="2" name="Content Placeholder 1"/>
          <p:cNvSpPr>
            <a:spLocks noGrp="1"/>
          </p:cNvSpPr>
          <p:nvPr>
            <p:ph sz="half" idx="1"/>
          </p:nvPr>
        </p:nvSpPr>
        <p:spPr>
          <a:xfrm>
            <a:off x="457200" y="1600200"/>
            <a:ext cx="8153400" cy="4525963"/>
          </a:xfrm>
        </p:spPr>
        <p:txBody>
          <a:bodyPr/>
          <a:lstStyle/>
          <a:p>
            <a:r>
              <a:rPr lang="en-GB" dirty="0" smtClean="0"/>
              <a:t>Complete the progress check</a:t>
            </a:r>
            <a:endParaRPr lang="en-GB" dirty="0"/>
          </a:p>
        </p:txBody>
      </p:sp>
    </p:spTree>
    <p:extLst>
      <p:ext uri="{BB962C8B-B14F-4D97-AF65-F5344CB8AC3E}">
        <p14:creationId xmlns:p14="http://schemas.microsoft.com/office/powerpoint/2010/main" val="212650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GB" b="1" u="sng" dirty="0" smtClean="0">
                <a:latin typeface="+mn-lt"/>
              </a:rPr>
              <a:t>Homework</a:t>
            </a:r>
          </a:p>
        </p:txBody>
      </p:sp>
      <p:sp>
        <p:nvSpPr>
          <p:cNvPr id="17411" name="Content Placeholder 7"/>
          <p:cNvSpPr>
            <a:spLocks noGrp="1"/>
          </p:cNvSpPr>
          <p:nvPr>
            <p:ph sz="half" idx="1"/>
          </p:nvPr>
        </p:nvSpPr>
        <p:spPr/>
        <p:txBody>
          <a:bodyPr>
            <a:normAutofit lnSpcReduction="10000"/>
          </a:bodyPr>
          <a:lstStyle/>
          <a:p>
            <a:pPr>
              <a:buFont typeface="Arial" charset="0"/>
              <a:buNone/>
            </a:pPr>
            <a:r>
              <a:rPr lang="en-GB" sz="3600" b="1" dirty="0" smtClean="0"/>
              <a:t>	Make a poster about the causes and prevention of measles.</a:t>
            </a:r>
          </a:p>
          <a:p>
            <a:pPr>
              <a:buFont typeface="Arial" charset="0"/>
              <a:buNone/>
            </a:pPr>
            <a:endParaRPr lang="en-GB" sz="3600" dirty="0"/>
          </a:p>
          <a:p>
            <a:pPr>
              <a:buFont typeface="Arial" charset="0"/>
              <a:buNone/>
            </a:pPr>
            <a:r>
              <a:rPr lang="en-GB" sz="3600" dirty="0" smtClean="0"/>
              <a:t>	(Make sure you include enough detail!)</a:t>
            </a:r>
          </a:p>
        </p:txBody>
      </p:sp>
      <p:sp>
        <p:nvSpPr>
          <p:cNvPr id="17412" name="Content Placeholder 8"/>
          <p:cNvSpPr>
            <a:spLocks noGrp="1"/>
          </p:cNvSpPr>
          <p:nvPr>
            <p:ph sz="half" idx="2"/>
          </p:nvPr>
        </p:nvSpPr>
        <p:spPr/>
        <p:txBody>
          <a:bodyPr>
            <a:normAutofit lnSpcReduction="10000"/>
          </a:bodyPr>
          <a:lstStyle/>
          <a:p>
            <a:endParaRPr lang="en-GB" smtClean="0"/>
          </a:p>
        </p:txBody>
      </p:sp>
      <p:pic>
        <p:nvPicPr>
          <p:cNvPr id="17413" name="Picture 2" descr="http://genevalunch.com/files/2009/02/measles_acdc.jpg"/>
          <p:cNvPicPr>
            <a:picLocks noChangeAspect="1" noChangeArrowheads="1"/>
          </p:cNvPicPr>
          <p:nvPr/>
        </p:nvPicPr>
        <p:blipFill>
          <a:blip r:embed="rId2" cstate="print"/>
          <a:srcRect l="4247" b="2499"/>
          <a:stretch>
            <a:fillRect/>
          </a:stretch>
        </p:blipFill>
        <p:spPr bwMode="auto">
          <a:xfrm>
            <a:off x="5211762" y="1431925"/>
            <a:ext cx="3246438" cy="4968875"/>
          </a:xfrm>
          <a:prstGeom prst="rect">
            <a:avLst/>
          </a:prstGeom>
          <a:noFill/>
          <a:ln w="9525">
            <a:noFill/>
            <a:miter lim="800000"/>
            <a:headEnd/>
            <a:tailEnd/>
          </a:ln>
        </p:spPr>
      </p:pic>
    </p:spTree>
    <p:extLst>
      <p:ext uri="{BB962C8B-B14F-4D97-AF65-F5344CB8AC3E}">
        <p14:creationId xmlns:p14="http://schemas.microsoft.com/office/powerpoint/2010/main" val="427709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questions</a:t>
            </a:r>
            <a:endParaRPr lang="en-GB" dirty="0"/>
          </a:p>
        </p:txBody>
      </p:sp>
      <p:sp>
        <p:nvSpPr>
          <p:cNvPr id="3" name="Content Placeholder 2"/>
          <p:cNvSpPr>
            <a:spLocks noGrp="1"/>
          </p:cNvSpPr>
          <p:nvPr>
            <p:ph idx="1"/>
          </p:nvPr>
        </p:nvSpPr>
        <p:spPr>
          <a:xfrm>
            <a:off x="457200" y="2103437"/>
            <a:ext cx="8229600" cy="4525963"/>
          </a:xfrm>
        </p:spPr>
        <p:txBody>
          <a:bodyPr>
            <a:normAutofit/>
          </a:bodyPr>
          <a:lstStyle/>
          <a:p>
            <a:pPr marL="0" indent="0">
              <a:buNone/>
            </a:pPr>
            <a:r>
              <a:rPr lang="en-GB" sz="4800" b="1" dirty="0" smtClean="0"/>
              <a:t>Q: What is a </a:t>
            </a:r>
            <a:r>
              <a:rPr lang="en-GB" sz="4800" b="1" u="sng" dirty="0" smtClean="0"/>
              <a:t>pathogen</a:t>
            </a:r>
            <a:r>
              <a:rPr lang="en-GB" sz="4800" b="1" dirty="0" smtClean="0"/>
              <a:t>?</a:t>
            </a:r>
          </a:p>
          <a:p>
            <a:pPr marL="0" indent="0">
              <a:buNone/>
            </a:pPr>
            <a:endParaRPr lang="en-GB" sz="4800" b="1" dirty="0"/>
          </a:p>
          <a:p>
            <a:pPr marL="0" indent="0">
              <a:buNone/>
            </a:pPr>
            <a:r>
              <a:rPr lang="en-GB" sz="4800" b="1" dirty="0" smtClean="0"/>
              <a:t>Q: What is the difference between </a:t>
            </a:r>
            <a:r>
              <a:rPr lang="en-GB" sz="4800" b="1" u="sng" dirty="0" smtClean="0"/>
              <a:t>bacteria</a:t>
            </a:r>
            <a:r>
              <a:rPr lang="en-GB" sz="4800" b="1" dirty="0" smtClean="0"/>
              <a:t> and </a:t>
            </a:r>
            <a:r>
              <a:rPr lang="en-GB" sz="4800" b="1" u="sng" dirty="0" smtClean="0"/>
              <a:t>viruses</a:t>
            </a:r>
            <a:r>
              <a:rPr lang="en-GB" sz="4800" b="1" dirty="0" smtClean="0"/>
              <a:t>?</a:t>
            </a:r>
            <a:endParaRPr lang="en-GB" sz="4800" b="1" dirty="0"/>
          </a:p>
        </p:txBody>
      </p:sp>
    </p:spTree>
    <p:extLst>
      <p:ext uri="{BB962C8B-B14F-4D97-AF65-F5344CB8AC3E}">
        <p14:creationId xmlns:p14="http://schemas.microsoft.com/office/powerpoint/2010/main" val="3895715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982</Words>
  <Application>Microsoft Office PowerPoint</Application>
  <PresentationFormat>On-screen Show (4:3)</PresentationFormat>
  <Paragraphs>171</Paragraphs>
  <Slides>22</Slides>
  <Notes>1</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Infectious Disease</vt:lpstr>
      <vt:lpstr>Athletes foot - Fungus</vt:lpstr>
      <vt:lpstr>Strep Throat - Bacteria</vt:lpstr>
      <vt:lpstr>Cold &amp; Influenza (Flu) - Virus</vt:lpstr>
      <vt:lpstr>Learning outcomes</vt:lpstr>
      <vt:lpstr>Key words</vt:lpstr>
      <vt:lpstr>Homework</vt:lpstr>
      <vt:lpstr>Homework</vt:lpstr>
      <vt:lpstr>Revision questions</vt:lpstr>
      <vt:lpstr>Disease pathogens - microbes</vt:lpstr>
      <vt:lpstr>Bacteria</vt:lpstr>
      <vt:lpstr>Structure of bacteria</vt:lpstr>
      <vt:lpstr>Viruses – these are much smaller</vt:lpstr>
      <vt:lpstr>PowerPoint Presentation</vt:lpstr>
      <vt:lpstr>Bacterial Growth</vt:lpstr>
      <vt:lpstr>PowerPoint Presentation</vt:lpstr>
      <vt:lpstr>Barriers to infection</vt:lpstr>
      <vt:lpstr>Q: How does the body protect itself from infection through each of the following routes?</vt:lpstr>
      <vt:lpstr>PowerPoint Presentation</vt:lpstr>
      <vt:lpstr>PowerPoint Presentation</vt:lpstr>
      <vt:lpstr>PowerPoint Presentation</vt:lpstr>
      <vt:lpstr>3-2-1-Plenary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dc:title>
  <dc:creator>Tim Butler</dc:creator>
  <cp:lastModifiedBy>Kate Critchley</cp:lastModifiedBy>
  <cp:revision>15</cp:revision>
  <dcterms:created xsi:type="dcterms:W3CDTF">2006-08-16T00:00:00Z</dcterms:created>
  <dcterms:modified xsi:type="dcterms:W3CDTF">2014-09-11T12:02:16Z</dcterms:modified>
</cp:coreProperties>
</file>