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7" r:id="rId2"/>
    <p:sldId id="265" r:id="rId3"/>
    <p:sldId id="262" r:id="rId4"/>
    <p:sldId id="271" r:id="rId5"/>
    <p:sldId id="269" r:id="rId6"/>
    <p:sldId id="270" r:id="rId7"/>
    <p:sldId id="261" r:id="rId8"/>
    <p:sldId id="263" r:id="rId9"/>
    <p:sldId id="267" r:id="rId10"/>
    <p:sldId id="274" r:id="rId11"/>
    <p:sldId id="266" r:id="rId12"/>
    <p:sldId id="276" r:id="rId13"/>
    <p:sldId id="272" r:id="rId14"/>
    <p:sldId id="268" r:id="rId15"/>
    <p:sldId id="273" r:id="rId16"/>
    <p:sldId id="277" r:id="rId17"/>
    <p:sldId id="283" r:id="rId18"/>
    <p:sldId id="281" r:id="rId19"/>
    <p:sldId id="282" r:id="rId20"/>
    <p:sldId id="275" r:id="rId21"/>
    <p:sldId id="284" r:id="rId22"/>
    <p:sldId id="285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30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1EF1F-F3A2-4F23-989A-8273463964BA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0C3D-CA3B-4115-A0AC-0A3E3D795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9346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0C3D-CA3B-4115-A0AC-0A3E3D7952B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A952-BE68-4EAB-B8C6-8C38333BD83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96261-36C5-4926-B330-DE69C7EA5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pischools.org.uk/res/coResourceImport/modules/infectiousdiseases_immunity/fullscreenflash2-1.cf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learningzone/clips/white-blood-cells/1838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bpischools.org.uk/res/coResourceImport/modules/infectiousdiseases_immunity/fullscreenflash2-2.cf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Immunity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53012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3200" b="1" dirty="0" smtClean="0"/>
              <a:t>Objective</a:t>
            </a:r>
          </a:p>
          <a:p>
            <a:r>
              <a:rPr lang="en-GB" sz="3200" dirty="0" smtClean="0"/>
              <a:t>Understand the action of white cells in the body and the processes of natural and acquired immunity</a:t>
            </a:r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r>
              <a:rPr lang="en-GB" sz="3200" b="1" dirty="0" smtClean="0"/>
              <a:t>Starter</a:t>
            </a:r>
          </a:p>
          <a:p>
            <a:r>
              <a:rPr lang="en-GB" sz="3200" dirty="0" smtClean="0"/>
              <a:t>Last lesson you learnt about the </a:t>
            </a:r>
            <a:r>
              <a:rPr lang="en-GB" sz="3200" b="1" u="sng" dirty="0" smtClean="0"/>
              <a:t>body’s first line of defence.</a:t>
            </a:r>
            <a:r>
              <a:rPr lang="en-GB" sz="3200" b="1" dirty="0" smtClean="0"/>
              <a:t> </a:t>
            </a:r>
            <a:r>
              <a:rPr lang="en-GB" sz="3200" dirty="0" smtClean="0"/>
              <a:t>What was this ? </a:t>
            </a:r>
          </a:p>
          <a:p>
            <a:r>
              <a:rPr lang="en-GB" sz="3200" dirty="0" smtClean="0"/>
              <a:t>Give as many examples as you can.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pPr>
              <a:buNone/>
            </a:pPr>
            <a:endParaRPr lang="en-GB" sz="3200" b="1" dirty="0" smtClean="0"/>
          </a:p>
          <a:p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Friend or foe?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55" y="1484784"/>
            <a:ext cx="8640960" cy="3420380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The surface of every cell is covered with molecules called </a:t>
            </a:r>
            <a:r>
              <a:rPr lang="en-GB" sz="3200" u="sng" dirty="0" smtClean="0"/>
              <a:t>antigens</a:t>
            </a:r>
            <a:r>
              <a:rPr lang="en-GB" sz="3200" dirty="0" smtClean="0"/>
              <a:t>. </a:t>
            </a:r>
          </a:p>
          <a:p>
            <a:r>
              <a:rPr lang="en-GB" sz="3200" dirty="0" smtClean="0"/>
              <a:t>There are millions of different antigens and each one has a unique shape recognised by white blood cells. </a:t>
            </a:r>
          </a:p>
          <a:p>
            <a:r>
              <a:rPr lang="en-GB" sz="3200" dirty="0" smtClean="0"/>
              <a:t>If a pathogen enters your body your white cells quickly recognise the </a:t>
            </a:r>
            <a:r>
              <a:rPr lang="en-GB" sz="3200" u="sng" dirty="0" smtClean="0"/>
              <a:t>foreign antigens.</a:t>
            </a:r>
            <a:r>
              <a:rPr lang="en-GB" sz="3200" dirty="0" smtClean="0"/>
              <a:t> and triggers off an immune response.</a:t>
            </a:r>
            <a:r>
              <a:rPr lang="en-GB" sz="3200" u="sng" dirty="0" smtClean="0"/>
              <a:t>   </a:t>
            </a:r>
            <a:endParaRPr lang="en-GB" sz="3200" u="sng" dirty="0"/>
          </a:p>
        </p:txBody>
      </p:sp>
      <p:pic>
        <p:nvPicPr>
          <p:cNvPr id="48130" name="Picture 2" descr="http://www.dudes411.com/planesME1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571003"/>
            <a:ext cx="3131840" cy="2286997"/>
          </a:xfrm>
          <a:prstGeom prst="rect">
            <a:avLst/>
          </a:prstGeom>
          <a:noFill/>
        </p:spPr>
      </p:pic>
      <p:pic>
        <p:nvPicPr>
          <p:cNvPr id="48132" name="Picture 4" descr="http://upload.wikimedia.org/wikipedia/commons/3/31/Ray_Flying_Legends_2005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625752"/>
            <a:ext cx="2976330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Action of white blood cells in an immune response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GB" b="1" dirty="0" smtClean="0"/>
              <a:t>There are 3 actions:</a:t>
            </a:r>
          </a:p>
          <a:p>
            <a:pPr lvl="0">
              <a:buNone/>
            </a:pPr>
            <a:r>
              <a:rPr lang="en-GB" dirty="0" smtClean="0"/>
              <a:t>1. Producing antibodies, which destroy pathogens </a:t>
            </a:r>
            <a:r>
              <a:rPr lang="en-GB" dirty="0" smtClean="0">
                <a:hlinkClick r:id="rId3"/>
              </a:rPr>
              <a:t>http://www.abpischools.org.uk/res/coResourceImport/modules/infectiousdiseases_immunity/fullscreenflash2-1.cfm</a:t>
            </a:r>
            <a:endParaRPr lang="en-GB" dirty="0" smtClean="0"/>
          </a:p>
          <a:p>
            <a:pPr marL="514350" lvl="0" indent="-514350">
              <a:buAutoNum type="arabicPeriod"/>
            </a:pPr>
            <a:endParaRPr lang="en-GB" dirty="0" smtClean="0"/>
          </a:p>
          <a:p>
            <a:r>
              <a:rPr lang="en-GB" dirty="0" smtClean="0"/>
              <a:t>(white cells that do this are lymphocytes)</a:t>
            </a:r>
          </a:p>
          <a:p>
            <a:pPr marL="514350" indent="-514350">
              <a:buAutoNum type="arabicPeriod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Different pathogens have different antigens so a different antibody is needed to recognise each different type of antigen.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GB" sz="2800" dirty="0" smtClean="0"/>
              <a:t>2. By ingesting pathogens </a:t>
            </a:r>
            <a:r>
              <a:rPr lang="en-GB" dirty="0" smtClean="0">
                <a:hlinkClick r:id="rId3"/>
              </a:rPr>
              <a:t>http://www.bbc.co.uk/learningzone/clips/white-blood-cells/1838.html</a:t>
            </a:r>
            <a:endParaRPr lang="en-GB" dirty="0" smtClean="0"/>
          </a:p>
          <a:p>
            <a:pPr marL="514350" indent="-514350" algn="ctr">
              <a:buNone/>
            </a:pPr>
            <a:r>
              <a:rPr lang="en-GB" dirty="0" smtClean="0">
                <a:hlinkClick r:id="rId4"/>
              </a:rPr>
              <a:t> http://www.abpischools.org.uk/res/coResourceImport/modules/infectiousdiseases_immunity/fullscreenflash2-2.cfm</a:t>
            </a:r>
            <a:endParaRPr lang="en-GB" dirty="0" smtClean="0"/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r>
              <a:rPr lang="en-GB" sz="2800" dirty="0" smtClean="0"/>
              <a:t>(White cells that do this are called phagocytes)</a:t>
            </a:r>
          </a:p>
          <a:p>
            <a:pPr marL="514350" indent="-514350">
              <a:buAutoNum type="arabicPeriod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3. Producing antitoxins, which counteract the toxins released by the pathogens and so stop them from damaging the body’s cells.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White blood cells are found all over your body, but especially the lymph glands. These glands often become swollen when your body is mounting an immune response against a pathogen, which is what is described as having swollen glands.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Activity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Use the diagrams provided to show how white blood cells deal with a pathogen like bacteria invading the body.</a:t>
            </a:r>
          </a:p>
          <a:p>
            <a:pPr algn="just"/>
            <a:r>
              <a:rPr lang="en-GB" b="1" dirty="0" smtClean="0"/>
              <a:t>Keywords to add (optional):</a:t>
            </a:r>
          </a:p>
          <a:p>
            <a:pPr algn="just"/>
            <a:r>
              <a:rPr lang="en-GB" dirty="0" smtClean="0"/>
              <a:t>ingest </a:t>
            </a:r>
          </a:p>
          <a:p>
            <a:pPr algn="just"/>
            <a:r>
              <a:rPr lang="en-GB" dirty="0" smtClean="0"/>
              <a:t>antibodies </a:t>
            </a:r>
          </a:p>
          <a:p>
            <a:pPr algn="just"/>
            <a:r>
              <a:rPr lang="en-GB" dirty="0" smtClean="0"/>
              <a:t>antigens</a:t>
            </a:r>
          </a:p>
          <a:p>
            <a:pPr algn="just"/>
            <a:r>
              <a:rPr lang="en-GB" dirty="0" smtClean="0"/>
              <a:t>antitoxins </a:t>
            </a:r>
          </a:p>
          <a:p>
            <a:pPr algn="just"/>
            <a:r>
              <a:rPr lang="en-GB" dirty="0" smtClean="0"/>
              <a:t>bacterium</a:t>
            </a:r>
          </a:p>
          <a:p>
            <a:pPr algn="just"/>
            <a:r>
              <a:rPr lang="en-GB" dirty="0" smtClean="0"/>
              <a:t>white blood cells</a:t>
            </a:r>
          </a:p>
          <a:p>
            <a:pPr algn="just"/>
            <a:r>
              <a:rPr lang="en-GB" dirty="0" smtClean="0"/>
              <a:t>(if you want you can name the white cells phagocytes, lymphocytes)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Natural acquired immunity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05064"/>
            <a:ext cx="9144000" cy="2852936"/>
          </a:xfrm>
        </p:spPr>
        <p:txBody>
          <a:bodyPr>
            <a:normAutofit/>
          </a:bodyPr>
          <a:lstStyle/>
          <a:p>
            <a:r>
              <a:rPr lang="en-GB" dirty="0" smtClean="0"/>
              <a:t>The way in which white blood cells fight disease is described as </a:t>
            </a:r>
            <a:r>
              <a:rPr lang="en-GB" u="sng" dirty="0" smtClean="0"/>
              <a:t>natural acquired immunity. </a:t>
            </a:r>
          </a:p>
        </p:txBody>
      </p:sp>
      <p:sp>
        <p:nvSpPr>
          <p:cNvPr id="4" name="Oval 3"/>
          <p:cNvSpPr/>
          <p:nvPr/>
        </p:nvSpPr>
        <p:spPr>
          <a:xfrm>
            <a:off x="5220072" y="1700808"/>
            <a:ext cx="2880320" cy="20882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691680" y="2636912"/>
            <a:ext cx="1656184" cy="648072"/>
            <a:chOff x="1835696" y="2276872"/>
            <a:chExt cx="1656184" cy="648072"/>
          </a:xfrm>
        </p:grpSpPr>
        <p:sp>
          <p:nvSpPr>
            <p:cNvPr id="9" name="Oval 8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6804248" y="2348880"/>
            <a:ext cx="792088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220072" y="1700808"/>
            <a:ext cx="2880320" cy="20882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1" name="Group 16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  <a:solidFill>
            <a:schemeClr val="bg1">
              <a:lumMod val="85000"/>
            </a:schemeClr>
          </a:solidFill>
        </p:grpSpPr>
        <p:sp>
          <p:nvSpPr>
            <p:cNvPr id="42" name="Block Arc 41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Natural acquired immunity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05064"/>
            <a:ext cx="9144000" cy="28529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It takes a few days before the response is large enough to fight off an infection.</a:t>
            </a:r>
          </a:p>
          <a:p>
            <a:r>
              <a:rPr lang="en-GB" dirty="0" smtClean="0"/>
              <a:t>This is partly because the white blood cells need to “learn” how to make the antibodies to fight a particular pathogen.</a:t>
            </a:r>
          </a:p>
          <a:p>
            <a:r>
              <a:rPr lang="en-GB" dirty="0" smtClean="0"/>
              <a:t>During this time, the pathogens can multiply and damage to the body tissues will happen</a:t>
            </a:r>
          </a:p>
          <a:p>
            <a:r>
              <a:rPr lang="en-GB" dirty="0" smtClean="0"/>
              <a:t>You will feel the symptoms of the infection.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</p:grpSpPr>
        <p:sp>
          <p:nvSpPr>
            <p:cNvPr id="6" name="Block Arc 5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1680" y="2636912"/>
            <a:ext cx="1656184" cy="648072"/>
            <a:chOff x="1835696" y="2276872"/>
            <a:chExt cx="1656184" cy="648072"/>
          </a:xfrm>
        </p:grpSpPr>
        <p:sp>
          <p:nvSpPr>
            <p:cNvPr id="9" name="Oval 8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6804248" y="2348880"/>
            <a:ext cx="792088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 rot="20764291">
            <a:off x="845230" y="1818603"/>
            <a:ext cx="1656184" cy="648072"/>
            <a:chOff x="1835696" y="2276872"/>
            <a:chExt cx="1656184" cy="648072"/>
          </a:xfrm>
        </p:grpSpPr>
        <p:sp>
          <p:nvSpPr>
            <p:cNvPr id="18" name="Oval 17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1027069">
            <a:off x="58693" y="3104963"/>
            <a:ext cx="1656184" cy="648072"/>
            <a:chOff x="1835696" y="2276872"/>
            <a:chExt cx="1656184" cy="648072"/>
          </a:xfrm>
        </p:grpSpPr>
        <p:sp>
          <p:nvSpPr>
            <p:cNvPr id="26" name="Oval 25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rot="20354375">
            <a:off x="3336947" y="3104964"/>
            <a:ext cx="1656184" cy="648072"/>
            <a:chOff x="1835696" y="2276872"/>
            <a:chExt cx="1656184" cy="648072"/>
          </a:xfrm>
        </p:grpSpPr>
        <p:sp>
          <p:nvSpPr>
            <p:cNvPr id="34" name="Oval 33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8529E-7 L -0.33855 -0.034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Natural acquired immunity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77072"/>
            <a:ext cx="9144000" cy="278092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Once the white blood cell has “learned” how to make the antibodies, it can produce them much more quickly.</a:t>
            </a:r>
          </a:p>
          <a:p>
            <a:r>
              <a:rPr lang="en-GB" dirty="0" smtClean="0"/>
              <a:t>With most infections you will produce enough antibodies to kill the pathogens causing the infection and the symptoms disappear. </a:t>
            </a:r>
          </a:p>
          <a:p>
            <a:r>
              <a:rPr lang="en-GB" dirty="0" smtClean="0"/>
              <a:t>Once this happens your immune system switches off its response to this infection.</a:t>
            </a:r>
          </a:p>
        </p:txBody>
      </p:sp>
      <p:sp>
        <p:nvSpPr>
          <p:cNvPr id="4" name="Oval 3"/>
          <p:cNvSpPr/>
          <p:nvPr/>
        </p:nvSpPr>
        <p:spPr>
          <a:xfrm>
            <a:off x="5220072" y="1700808"/>
            <a:ext cx="2880320" cy="20882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987824" y="2060848"/>
            <a:ext cx="288032" cy="828092"/>
            <a:chOff x="3131840" y="1700808"/>
            <a:chExt cx="288032" cy="828092"/>
          </a:xfrm>
        </p:grpSpPr>
        <p:sp>
          <p:nvSpPr>
            <p:cNvPr id="6" name="Block Arc 5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1680" y="2636912"/>
            <a:ext cx="1656184" cy="648072"/>
            <a:chOff x="1835696" y="2276872"/>
            <a:chExt cx="1656184" cy="648072"/>
          </a:xfrm>
        </p:grpSpPr>
        <p:sp>
          <p:nvSpPr>
            <p:cNvPr id="9" name="Oval 8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6804248" y="2348880"/>
            <a:ext cx="792088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  <a:solidFill>
            <a:schemeClr val="bg1">
              <a:lumMod val="85000"/>
            </a:schemeClr>
          </a:solidFill>
        </p:grpSpPr>
        <p:sp>
          <p:nvSpPr>
            <p:cNvPr id="18" name="Block Arc 17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</p:grpSpPr>
        <p:sp>
          <p:nvSpPr>
            <p:cNvPr id="21" name="Block Arc 20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16"/>
          <p:cNvGrpSpPr/>
          <p:nvPr/>
        </p:nvGrpSpPr>
        <p:grpSpPr>
          <a:xfrm rot="20764291">
            <a:off x="845230" y="1818603"/>
            <a:ext cx="1656184" cy="648072"/>
            <a:chOff x="1835696" y="2276872"/>
            <a:chExt cx="1656184" cy="648072"/>
          </a:xfrm>
        </p:grpSpPr>
        <p:sp>
          <p:nvSpPr>
            <p:cNvPr id="24" name="Oval 23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24"/>
          <p:cNvGrpSpPr/>
          <p:nvPr/>
        </p:nvGrpSpPr>
        <p:grpSpPr>
          <a:xfrm rot="1027069">
            <a:off x="58693" y="3104963"/>
            <a:ext cx="1656184" cy="648072"/>
            <a:chOff x="1835696" y="2276872"/>
            <a:chExt cx="1656184" cy="648072"/>
          </a:xfrm>
        </p:grpSpPr>
        <p:sp>
          <p:nvSpPr>
            <p:cNvPr id="32" name="Oval 31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2"/>
          <p:cNvGrpSpPr/>
          <p:nvPr/>
        </p:nvGrpSpPr>
        <p:grpSpPr>
          <a:xfrm rot="20354375">
            <a:off x="3336947" y="3104964"/>
            <a:ext cx="1656184" cy="648072"/>
            <a:chOff x="1835696" y="2276872"/>
            <a:chExt cx="1656184" cy="648072"/>
          </a:xfrm>
        </p:grpSpPr>
        <p:sp>
          <p:nvSpPr>
            <p:cNvPr id="40" name="Oval 39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</p:grpSpPr>
        <p:sp>
          <p:nvSpPr>
            <p:cNvPr id="48" name="Block Arc 47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</p:grpSpPr>
        <p:sp>
          <p:nvSpPr>
            <p:cNvPr id="51" name="Block Arc 50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6647E-6 L -0.24011 0.0393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6647E-6 L -0.63785 0.00786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-0.57084 -0.13403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220072" y="1700808"/>
            <a:ext cx="2880320" cy="20882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  <a:solidFill>
            <a:schemeClr val="bg1">
              <a:lumMod val="85000"/>
            </a:schemeClr>
          </a:solidFill>
        </p:grpSpPr>
        <p:sp>
          <p:nvSpPr>
            <p:cNvPr id="18" name="Block Arc 17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Natural acquired immunity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77072"/>
            <a:ext cx="9144000" cy="27809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Even after being “switched off” The white blood cells “remember” how to produce the antibodies to fight the pathogens.</a:t>
            </a:r>
          </a:p>
          <a:p>
            <a:r>
              <a:rPr lang="en-GB" dirty="0" smtClean="0"/>
              <a:t>This means that, if you are infected by the same pathogen in the future, the response will be quicker, meaning that less damage is done to your body.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</p:grpSpPr>
        <p:sp>
          <p:nvSpPr>
            <p:cNvPr id="6" name="Block Arc 5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1680" y="2636912"/>
            <a:ext cx="1656184" cy="648072"/>
            <a:chOff x="1835696" y="2276872"/>
            <a:chExt cx="1656184" cy="648072"/>
          </a:xfrm>
        </p:grpSpPr>
        <p:sp>
          <p:nvSpPr>
            <p:cNvPr id="9" name="Oval 8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6804248" y="2348880"/>
            <a:ext cx="792088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8529E-7 L -0.33855 -0.034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GB" dirty="0" smtClean="0"/>
              <a:t>First line of defence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The body’s first line of defence are the barriers your body has to prevents the entrance of pathogens.</a:t>
            </a:r>
          </a:p>
          <a:p>
            <a:r>
              <a:rPr lang="en-GB" sz="3200" dirty="0" smtClean="0"/>
              <a:t>E.g.</a:t>
            </a:r>
          </a:p>
          <a:p>
            <a:r>
              <a:rPr lang="en-GB" sz="3200" dirty="0" smtClean="0"/>
              <a:t>Skin</a:t>
            </a:r>
          </a:p>
          <a:p>
            <a:r>
              <a:rPr lang="en-GB" sz="3200" dirty="0" smtClean="0"/>
              <a:t>Stomach acid</a:t>
            </a:r>
          </a:p>
          <a:p>
            <a:r>
              <a:rPr lang="en-GB" sz="3200" dirty="0" smtClean="0"/>
              <a:t>Mucus and hairs in the nose and throat</a:t>
            </a:r>
          </a:p>
          <a:p>
            <a:r>
              <a:rPr lang="en-GB" sz="3200" dirty="0" smtClean="0"/>
              <a:t>Enzymes in tears and saliva</a:t>
            </a:r>
          </a:p>
          <a:p>
            <a:endParaRPr lang="en-GB" sz="3200" dirty="0" smtClean="0"/>
          </a:p>
          <a:p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Discuss these questions with your partner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infectious disease have you had?</a:t>
            </a:r>
          </a:p>
          <a:p>
            <a:r>
              <a:rPr lang="en-GB" dirty="0" smtClean="0"/>
              <a:t>When you had a disease why did you recover?</a:t>
            </a:r>
          </a:p>
          <a:p>
            <a:r>
              <a:rPr lang="en-GB" dirty="0" smtClean="0"/>
              <a:t>If you have a disease are you likely to have it again?</a:t>
            </a:r>
          </a:p>
          <a:p>
            <a:r>
              <a:rPr lang="en-GB" dirty="0" smtClean="0"/>
              <a:t>If you had the measles and came in contact with someone who had chicken pox would you be protected?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220072" y="1700808"/>
            <a:ext cx="2880320" cy="20882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4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</p:grpSpPr>
        <p:sp>
          <p:nvSpPr>
            <p:cNvPr id="6" name="Block Arc 5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  <a:solidFill>
            <a:schemeClr val="bg1">
              <a:lumMod val="85000"/>
            </a:schemeClr>
          </a:solidFill>
        </p:grpSpPr>
        <p:sp>
          <p:nvSpPr>
            <p:cNvPr id="18" name="Block Arc 17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Vaccination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77072"/>
            <a:ext cx="9144000" cy="2780928"/>
          </a:xfrm>
        </p:spPr>
        <p:txBody>
          <a:bodyPr>
            <a:normAutofit/>
          </a:bodyPr>
          <a:lstStyle/>
          <a:p>
            <a:r>
              <a:rPr lang="en-GB" dirty="0" smtClean="0"/>
              <a:t>Vaccination works by deliberately infecting a person with a dead or weakened version of the pathogen.</a:t>
            </a:r>
          </a:p>
          <a:p>
            <a:r>
              <a:rPr lang="en-GB" dirty="0" smtClean="0"/>
              <a:t>The white blood cells “learn” how to produce antibodies to fight the pathogen.</a:t>
            </a:r>
          </a:p>
        </p:txBody>
      </p:sp>
      <p:grpSp>
        <p:nvGrpSpPr>
          <p:cNvPr id="17" name="Group 7"/>
          <p:cNvGrpSpPr/>
          <p:nvPr/>
        </p:nvGrpSpPr>
        <p:grpSpPr>
          <a:xfrm>
            <a:off x="1691680" y="2636912"/>
            <a:ext cx="1656184" cy="648072"/>
            <a:chOff x="1835696" y="2276872"/>
            <a:chExt cx="1656184" cy="648072"/>
          </a:xfrm>
        </p:grpSpPr>
        <p:sp>
          <p:nvSpPr>
            <p:cNvPr id="9" name="Oval 8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Dead/weak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6804248" y="2348880"/>
            <a:ext cx="792088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8529E-7 L -0.33855 -0.034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220072" y="1700808"/>
            <a:ext cx="2880320" cy="20882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16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  <a:solidFill>
            <a:schemeClr val="bg1">
              <a:lumMod val="85000"/>
            </a:schemeClr>
          </a:solidFill>
        </p:grpSpPr>
        <p:sp>
          <p:nvSpPr>
            <p:cNvPr id="18" name="Block Arc 17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Vaccination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77072"/>
            <a:ext cx="9144000" cy="2780928"/>
          </a:xfrm>
        </p:spPr>
        <p:txBody>
          <a:bodyPr>
            <a:normAutofit/>
          </a:bodyPr>
          <a:lstStyle/>
          <a:p>
            <a:r>
              <a:rPr lang="en-GB" dirty="0" smtClean="0"/>
              <a:t>The dead/weakened pathogen is unable to significantly damage the body while the white blood cells are responding</a:t>
            </a:r>
          </a:p>
          <a:p>
            <a:r>
              <a:rPr lang="en-GB" dirty="0" smtClean="0"/>
              <a:t>Therefore you don’t feel as ill as if you had been infected by a full-strength pathogen. </a:t>
            </a:r>
          </a:p>
          <a:p>
            <a:pPr>
              <a:buNone/>
            </a:pPr>
            <a:endParaRPr lang="en-GB" dirty="0" smtClean="0"/>
          </a:p>
        </p:txBody>
      </p:sp>
      <p:grpSp>
        <p:nvGrpSpPr>
          <p:cNvPr id="17" name="Group 7"/>
          <p:cNvGrpSpPr/>
          <p:nvPr/>
        </p:nvGrpSpPr>
        <p:grpSpPr>
          <a:xfrm>
            <a:off x="1691680" y="2636912"/>
            <a:ext cx="1656184" cy="648072"/>
            <a:chOff x="1835696" y="2276872"/>
            <a:chExt cx="1656184" cy="648072"/>
          </a:xfrm>
        </p:grpSpPr>
        <p:sp>
          <p:nvSpPr>
            <p:cNvPr id="9" name="Oval 8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Dead/weak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6804248" y="2348880"/>
            <a:ext cx="792088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2987824" y="2060848"/>
            <a:ext cx="288032" cy="828092"/>
            <a:chOff x="3131840" y="1700808"/>
            <a:chExt cx="288032" cy="828092"/>
          </a:xfrm>
        </p:grpSpPr>
        <p:sp>
          <p:nvSpPr>
            <p:cNvPr id="21" name="Block Arc 20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220072" y="1700808"/>
            <a:ext cx="2880320" cy="20882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16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  <a:solidFill>
            <a:schemeClr val="bg1">
              <a:lumMod val="85000"/>
            </a:schemeClr>
          </a:solidFill>
        </p:grpSpPr>
        <p:sp>
          <p:nvSpPr>
            <p:cNvPr id="18" name="Block Arc 17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Vaccination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77072"/>
            <a:ext cx="9144000" cy="2780928"/>
          </a:xfrm>
        </p:spPr>
        <p:txBody>
          <a:bodyPr>
            <a:normAutofit/>
          </a:bodyPr>
          <a:lstStyle/>
          <a:p>
            <a:r>
              <a:rPr lang="en-GB" dirty="0" smtClean="0"/>
              <a:t>If you then get infected by the full strength pathogen, the white blood cells can respond quickly.</a:t>
            </a:r>
          </a:p>
          <a:p>
            <a:r>
              <a:rPr lang="en-GB" dirty="0" smtClean="0"/>
              <a:t>This fights off the infection before the pathogen has a chance to multiply.</a:t>
            </a:r>
            <a:endParaRPr lang="en-GB" dirty="0"/>
          </a:p>
        </p:txBody>
      </p:sp>
      <p:grpSp>
        <p:nvGrpSpPr>
          <p:cNvPr id="8" name="Group 4"/>
          <p:cNvGrpSpPr/>
          <p:nvPr/>
        </p:nvGrpSpPr>
        <p:grpSpPr>
          <a:xfrm>
            <a:off x="6084168" y="2312876"/>
            <a:ext cx="288032" cy="828092"/>
            <a:chOff x="3131840" y="1700808"/>
            <a:chExt cx="288032" cy="828092"/>
          </a:xfrm>
        </p:grpSpPr>
        <p:sp>
          <p:nvSpPr>
            <p:cNvPr id="6" name="Block Arc 5"/>
            <p:cNvSpPr/>
            <p:nvPr/>
          </p:nvSpPr>
          <p:spPr>
            <a:xfrm>
              <a:off x="3131840" y="2204864"/>
              <a:ext cx="288032" cy="324036"/>
            </a:xfrm>
            <a:prstGeom prst="blockArc">
              <a:avLst>
                <a:gd name="adj1" fmla="val 10800000"/>
                <a:gd name="adj2" fmla="val 0"/>
                <a:gd name="adj3" fmla="val 14147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39852" y="1700808"/>
              <a:ext cx="72008" cy="50405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7"/>
          <p:cNvGrpSpPr/>
          <p:nvPr/>
        </p:nvGrpSpPr>
        <p:grpSpPr>
          <a:xfrm>
            <a:off x="1691680" y="2636912"/>
            <a:ext cx="1656184" cy="648072"/>
            <a:chOff x="1835696" y="2276872"/>
            <a:chExt cx="1656184" cy="648072"/>
          </a:xfrm>
        </p:grpSpPr>
        <p:sp>
          <p:nvSpPr>
            <p:cNvPr id="9" name="Oval 8"/>
            <p:cNvSpPr/>
            <p:nvPr/>
          </p:nvSpPr>
          <p:spPr>
            <a:xfrm>
              <a:off x="1979712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2555776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203848" y="22768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203848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555776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97971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835696" y="2420888"/>
              <a:ext cx="1656184" cy="3600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Pathogen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6804248" y="2348880"/>
            <a:ext cx="792088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8529E-7 L -0.33855 -0.034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Immunity   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b="1" dirty="0" smtClean="0"/>
              <a:t>Outcomes</a:t>
            </a:r>
          </a:p>
          <a:p>
            <a:endParaRPr lang="en-GB" b="1" dirty="0" smtClean="0"/>
          </a:p>
          <a:p>
            <a:r>
              <a:rPr lang="en-GB" dirty="0" smtClean="0"/>
              <a:t>State the definitions of keywords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Describe the actions of white blood cells using the terms ‘ingest’, ‘antibodies’ and ‘antitoxins’.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Explain the processes of natural and acquired immunity.</a:t>
            </a:r>
          </a:p>
          <a:p>
            <a:endParaRPr lang="en-GB" dirty="0" smtClean="0"/>
          </a:p>
          <a:p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</a:rPr>
              <a:t>Activity: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1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en-GB" sz="2800" dirty="0" smtClean="0"/>
              <a:t>Try and match the following keywords with your </a:t>
            </a:r>
          </a:p>
          <a:p>
            <a:pPr fontAlgn="t">
              <a:buNone/>
            </a:pPr>
            <a:r>
              <a:rPr lang="en-GB" sz="2800" dirty="0" smtClean="0"/>
              <a:t>definition sheet (you will not know them all)</a:t>
            </a:r>
            <a:endParaRPr lang="en-GB" sz="2800" b="1" dirty="0" smtClean="0"/>
          </a:p>
          <a:p>
            <a:pPr fontAlgn="t"/>
            <a:endParaRPr lang="en-GB" sz="2800" dirty="0" smtClean="0"/>
          </a:p>
          <a:p>
            <a:endParaRPr lang="en-GB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51015634"/>
              </p:ext>
            </p:extLst>
          </p:nvPr>
        </p:nvGraphicFramePr>
        <p:xfrm>
          <a:off x="-1" y="2780928"/>
          <a:ext cx="9144001" cy="3960438"/>
        </p:xfrm>
        <a:graphic>
          <a:graphicData uri="http://schemas.openxmlformats.org/drawingml/2006/table">
            <a:tbl>
              <a:tblPr/>
              <a:tblGrid>
                <a:gridCol w="1835698"/>
                <a:gridCol w="1800200"/>
                <a:gridCol w="2088232"/>
                <a:gridCol w="1440160"/>
                <a:gridCol w="1979711"/>
              </a:tblGrid>
              <a:tr h="9019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latin typeface="+mn-lt"/>
                        </a:rPr>
                        <a:t>Pathogen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latin typeface="+mn-lt"/>
                        </a:rPr>
                        <a:t>病原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+mn-lt"/>
                        </a:rPr>
                        <a:t>kórokozó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>
                          <a:latin typeface="+mn-lt"/>
                        </a:rPr>
                        <a:t>מחולל מחלה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>
                          <a:latin typeface="+mn-lt"/>
                        </a:rPr>
                        <a:t>پاتوژن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latin typeface="+mn-lt"/>
                        </a:rPr>
                        <a:t>Toxin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latin typeface="+mn-lt"/>
                        </a:rPr>
                        <a:t>毒素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toxin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>
                          <a:latin typeface="+mn-lt"/>
                        </a:rPr>
                        <a:t>רעלן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>
                          <a:latin typeface="+mn-lt"/>
                        </a:rPr>
                        <a:t>زهرابه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immune system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5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免疫系统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5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immunrendszer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e-IL" sz="2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מערכת חיסונית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AE" sz="2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سیستم ایمنی بدن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86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Antibody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5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抗体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5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ellenanyag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e-IL" sz="2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נוגדן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AE" sz="2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پادتن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86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phagocyte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5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吞噬细胞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5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falósejt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e-IL" sz="2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תא בלען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AE" sz="2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سلول بیگانه خوار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86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Antigen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5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抗原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5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antigén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e-IL" sz="2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אנטיגן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AE" sz="2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پادگن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86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Lymphocyte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5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淋巴细胞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5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limfociták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e-IL" sz="2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לימפוציטים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AE" sz="2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لنفوسیت ها</a:t>
                      </a:r>
                      <a:endParaRPr lang="en-GB" sz="2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Immunity</a:t>
            </a:r>
            <a:endParaRPr lang="en-GB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2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14600"/>
                <a:gridCol w="5915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keyword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micro-organism that</a:t>
                      </a:r>
                      <a:r>
                        <a:rPr lang="en-GB" baseline="0" dirty="0" smtClean="0"/>
                        <a:t> causes disease.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poisonous</a:t>
                      </a:r>
                      <a:r>
                        <a:rPr lang="en-GB" baseline="0" dirty="0" smtClean="0"/>
                        <a:t> or toxic substance made by pathogens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Protein made by white blood cell attaches to a specific antigen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Molecule on the surface of a pathogen that identifies it as a foreign invader.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body’s natural defence mechanism against infectious diseases.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type of white blood cell that ingests pathogen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type of white blood cell that</a:t>
                      </a:r>
                      <a:r>
                        <a:rPr lang="en-GB" baseline="0" dirty="0" smtClean="0"/>
                        <a:t> makes antibodies to fight off infection.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2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14600"/>
                <a:gridCol w="5915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keyword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Pathogen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micro-organism that</a:t>
                      </a:r>
                      <a:r>
                        <a:rPr lang="en-GB" baseline="0" dirty="0" smtClean="0"/>
                        <a:t> causes disease.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Toxin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poisonous</a:t>
                      </a:r>
                      <a:r>
                        <a:rPr lang="en-GB" baseline="0" dirty="0" smtClean="0"/>
                        <a:t> or toxic substance made by pathogens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Antibody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Protein made by white blood cell attaches to a specific antigen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Antigen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Molecule on the surface of a pathogen that identifies it as a foreign invader.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Immune system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body’s natural defence mechanism against infectious diseases.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Phagocyte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type of white blood cell that ingests pathogen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Lymphocyte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type of white blood cell that</a:t>
                      </a:r>
                      <a:r>
                        <a:rPr lang="en-GB" baseline="0" dirty="0" smtClean="0"/>
                        <a:t> makes antibodies to fight off infection.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 smtClean="0">
                <a:solidFill>
                  <a:schemeClr val="tx1"/>
                </a:solidFill>
              </a:rPr>
              <a:t/>
            </a:r>
            <a:br>
              <a:rPr lang="en-GB" sz="5400" dirty="0" smtClean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  If a pathogen gets through your first line of defence a second line of defence is activated. </a:t>
            </a:r>
          </a:p>
          <a:p>
            <a:pPr>
              <a:buNone/>
            </a:pPr>
            <a:r>
              <a:rPr lang="en-GB" sz="4000" dirty="0" smtClean="0"/>
              <a:t>  What is your body’s second line of defence?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White blood cells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400" dirty="0" smtClean="0"/>
              <a:t>Blood as seen under</a:t>
            </a:r>
          </a:p>
          <a:p>
            <a:pPr>
              <a:buNone/>
            </a:pPr>
            <a:r>
              <a:rPr lang="en-GB" sz="4400" dirty="0" smtClean="0"/>
              <a:t>the microscope.</a:t>
            </a:r>
          </a:p>
          <a:p>
            <a:pPr>
              <a:buNone/>
            </a:pPr>
            <a:r>
              <a:rPr lang="en-GB" sz="4400" dirty="0" smtClean="0"/>
              <a:t>Can you identify</a:t>
            </a:r>
          </a:p>
          <a:p>
            <a:pPr>
              <a:buNone/>
            </a:pPr>
            <a:r>
              <a:rPr lang="en-GB" sz="4400" dirty="0" smtClean="0"/>
              <a:t>the cells ?</a:t>
            </a:r>
          </a:p>
          <a:p>
            <a:pPr>
              <a:buNone/>
            </a:pPr>
            <a:endParaRPr lang="en-GB" sz="4400" dirty="0" smtClean="0"/>
          </a:p>
          <a:p>
            <a:pPr>
              <a:buNone/>
            </a:pPr>
            <a:endParaRPr lang="en-GB" sz="5400" dirty="0"/>
          </a:p>
        </p:txBody>
      </p:sp>
      <p:pic>
        <p:nvPicPr>
          <p:cNvPr id="5" name="Picture 4" descr="red_white_blood_cel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924944"/>
            <a:ext cx="4251735" cy="2792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Mostly you can see red cells. The ones with a blue nucleus are the white blood cells, stained so they</a:t>
            </a:r>
          </a:p>
          <a:p>
            <a:pPr>
              <a:buNone/>
            </a:pPr>
            <a:r>
              <a:rPr lang="en-GB" sz="4000" dirty="0" smtClean="0"/>
              <a:t>   are visible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1081</Words>
  <Application>Microsoft Office PowerPoint</Application>
  <PresentationFormat>On-screen Show (4:3)</PresentationFormat>
  <Paragraphs>190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Immunity</vt:lpstr>
      <vt:lpstr>First line of defence</vt:lpstr>
      <vt:lpstr>Immunity   </vt:lpstr>
      <vt:lpstr>Activity:</vt:lpstr>
      <vt:lpstr>Immunity</vt:lpstr>
      <vt:lpstr>Slide 6</vt:lpstr>
      <vt:lpstr> </vt:lpstr>
      <vt:lpstr>White blood cells</vt:lpstr>
      <vt:lpstr>Slide 9</vt:lpstr>
      <vt:lpstr>Friend or foe?</vt:lpstr>
      <vt:lpstr>Action of white blood cells in an immune response</vt:lpstr>
      <vt:lpstr>Slide 12</vt:lpstr>
      <vt:lpstr>Slide 13</vt:lpstr>
      <vt:lpstr>Slide 14</vt:lpstr>
      <vt:lpstr>Activity</vt:lpstr>
      <vt:lpstr>Natural acquired immunity</vt:lpstr>
      <vt:lpstr>Natural acquired immunity</vt:lpstr>
      <vt:lpstr>Natural acquired immunity</vt:lpstr>
      <vt:lpstr>Natural acquired immunity</vt:lpstr>
      <vt:lpstr>Discuss these questions with your partner</vt:lpstr>
      <vt:lpstr>Vaccination</vt:lpstr>
      <vt:lpstr>Vaccination</vt:lpstr>
      <vt:lpstr>Vaccination</vt:lpstr>
    </vt:vector>
  </TitlesOfParts>
  <Company>Hendon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arlene mclaughlin</dc:creator>
  <cp:lastModifiedBy>hollingworthr</cp:lastModifiedBy>
  <cp:revision>94</cp:revision>
  <dcterms:created xsi:type="dcterms:W3CDTF">2011-05-18T03:27:34Z</dcterms:created>
  <dcterms:modified xsi:type="dcterms:W3CDTF">2014-04-02T11:23:23Z</dcterms:modified>
</cp:coreProperties>
</file>