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59" r:id="rId4"/>
    <p:sldId id="261" r:id="rId5"/>
    <p:sldId id="268" r:id="rId6"/>
    <p:sldId id="262" r:id="rId7"/>
    <p:sldId id="263" r:id="rId8"/>
    <p:sldId id="264" r:id="rId9"/>
    <p:sldId id="265" r:id="rId10"/>
    <p:sldId id="266" r:id="rId11"/>
    <p:sldId id="267"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7FA2C8-27D9-47BA-AC41-2B7261CD6F4A}" type="datetimeFigureOut">
              <a:rPr lang="en-GB" smtClean="0"/>
              <a:pPr/>
              <a:t>07/10/2013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76066-6F3E-4785-BBA9-3744FF3F5E4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EB76066-6F3E-4785-BBA9-3744FF3F5E42}"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69A507D-9FFA-4DCB-904B-22FB7883334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9A507D-9FFA-4DCB-904B-22FB7883334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9A507D-9FFA-4DCB-904B-22FB7883334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65AC16-1184-4F8F-B034-DA5100B1C94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69A507D-9FFA-4DCB-904B-22FB7883334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65AC16-1184-4F8F-B034-DA5100B1C940}" type="datetimeFigureOut">
              <a:rPr lang="en-GB" smtClean="0"/>
              <a:pPr/>
              <a:t>07/10/2013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9A507D-9FFA-4DCB-904B-22FB7883334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learningzone/clips/fleming-and-the-discovery-of-penicillin/1837.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chemeClr val="tx1"/>
                </a:solidFill>
              </a:rPr>
              <a:t>Medicines</a:t>
            </a:r>
            <a:endParaRPr lang="en-GB" dirty="0">
              <a:solidFill>
                <a:schemeClr val="tx1"/>
              </a:solidFill>
            </a:endParaRPr>
          </a:p>
        </p:txBody>
      </p:sp>
      <p:sp>
        <p:nvSpPr>
          <p:cNvPr id="3" name="Content Placeholder 2"/>
          <p:cNvSpPr>
            <a:spLocks noGrp="1"/>
          </p:cNvSpPr>
          <p:nvPr>
            <p:ph idx="1"/>
          </p:nvPr>
        </p:nvSpPr>
        <p:spPr/>
        <p:txBody>
          <a:bodyPr/>
          <a:lstStyle/>
          <a:p>
            <a:pPr>
              <a:buNone/>
            </a:pPr>
            <a:r>
              <a:rPr lang="en-GB" b="1" dirty="0" smtClean="0"/>
              <a:t>Objective :</a:t>
            </a:r>
          </a:p>
          <a:p>
            <a:pPr>
              <a:buNone/>
            </a:pPr>
            <a:r>
              <a:rPr lang="en-GB" dirty="0" smtClean="0"/>
              <a:t>Understand how the use of medicines has helped </a:t>
            </a:r>
          </a:p>
          <a:p>
            <a:pPr>
              <a:buNone/>
            </a:pPr>
            <a:r>
              <a:rPr lang="en-GB" dirty="0" smtClean="0"/>
              <a:t>those suffering from a disease.</a:t>
            </a:r>
          </a:p>
          <a:p>
            <a:pPr>
              <a:buNone/>
            </a:pPr>
            <a:r>
              <a:rPr lang="en-GB" dirty="0" smtClean="0"/>
              <a:t>Understand the importance of the work of Semmelweiss and its relevance in hospitals today.</a:t>
            </a:r>
          </a:p>
          <a:p>
            <a:pPr>
              <a:buNone/>
            </a:pPr>
            <a:r>
              <a:rPr lang="en-GB" b="1" dirty="0" smtClean="0"/>
              <a:t>Starter:</a:t>
            </a:r>
          </a:p>
          <a:p>
            <a:pPr>
              <a:buNone/>
            </a:pPr>
            <a:r>
              <a:rPr lang="en-GB" dirty="0" smtClean="0"/>
              <a:t>List as many symptoms  which can be shown when you have an infection.</a:t>
            </a:r>
          </a:p>
          <a:p>
            <a:pPr>
              <a:buNone/>
            </a:pPr>
            <a:endParaRPr lang="en-GB" b="1" dirty="0" smtClean="0"/>
          </a:p>
          <a:p>
            <a:pPr>
              <a:buNone/>
            </a:pPr>
            <a:endParaRPr lang="en-GB" b="1" dirty="0" smtClean="0"/>
          </a:p>
          <a:p>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r>
              <a:rPr lang="en-GB" dirty="0" smtClean="0"/>
              <a:t>Antibiotics  cannot be used to destroy viruses. This is because viruses only reproduce inside other cells, so it is very difficult to develop drugs that kill viruses without also damaging the body’s tissues. Different bacteria are treated with different antibiotics.</a:t>
            </a:r>
          </a:p>
          <a:p>
            <a:pPr>
              <a:buNone/>
            </a:pPr>
            <a:r>
              <a:rPr lang="en-GB" b="1" dirty="0" smtClean="0"/>
              <a:t>Activity: </a:t>
            </a:r>
            <a:r>
              <a:rPr lang="en-GB" dirty="0" smtClean="0"/>
              <a:t>Answer these questions .</a:t>
            </a:r>
          </a:p>
          <a:p>
            <a:pPr>
              <a:buNone/>
            </a:pPr>
            <a:r>
              <a:rPr lang="en-GB" dirty="0" smtClean="0"/>
              <a:t>Who found penicillin?</a:t>
            </a:r>
          </a:p>
          <a:p>
            <a:pPr>
              <a:buNone/>
            </a:pPr>
            <a:r>
              <a:rPr lang="en-GB" dirty="0" smtClean="0"/>
              <a:t>What can antibiotics be used to treat and how do they  work?</a:t>
            </a:r>
          </a:p>
          <a:p>
            <a:pPr>
              <a:buNone/>
            </a:pPr>
            <a:r>
              <a:rPr lang="en-GB" dirty="0" smtClean="0"/>
              <a:t>Why cant antibiotics be used to destroy viruses?</a:t>
            </a:r>
          </a:p>
          <a:p>
            <a:pPr>
              <a:buNone/>
            </a:pPr>
            <a:r>
              <a:rPr lang="en-GB" b="1" dirty="0" smtClean="0"/>
              <a:t> </a:t>
            </a:r>
            <a:endParaRPr lang="en-GB"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Antiseptic hand wash and hand rub products kill disease-causing microorganisms on the skin and reduce the spread of communicable illnesses in health care settings. Read the article on the work of Semmelweiss. Write a paragraph</a:t>
            </a:r>
          </a:p>
          <a:p>
            <a:pPr>
              <a:buNone/>
            </a:pPr>
            <a:r>
              <a:rPr lang="en-GB" dirty="0" smtClean="0"/>
              <a:t>   summarising his work.</a:t>
            </a:r>
          </a:p>
          <a:p>
            <a:pPr>
              <a:buNone/>
            </a:pPr>
            <a:r>
              <a:rPr lang="en-GB" dirty="0" smtClean="0"/>
              <a:t>   How is it relevant to </a:t>
            </a:r>
          </a:p>
          <a:p>
            <a:pPr>
              <a:buNone/>
            </a:pPr>
            <a:r>
              <a:rPr lang="en-GB" dirty="0" smtClean="0"/>
              <a:t>   hospitals today ?</a:t>
            </a:r>
          </a:p>
          <a:p>
            <a:endParaRPr lang="en-GB" dirty="0" smtClean="0"/>
          </a:p>
          <a:p>
            <a:endParaRPr lang="en-GB" dirty="0"/>
          </a:p>
        </p:txBody>
      </p:sp>
      <p:pic>
        <p:nvPicPr>
          <p:cNvPr id="4" name="Picture 3" descr="HandCleaning.jpg"/>
          <p:cNvPicPr>
            <a:picLocks noChangeAspect="1"/>
          </p:cNvPicPr>
          <p:nvPr/>
        </p:nvPicPr>
        <p:blipFill>
          <a:blip r:embed="rId3" cstate="print"/>
          <a:stretch>
            <a:fillRect/>
          </a:stretch>
        </p:blipFill>
        <p:spPr>
          <a:xfrm>
            <a:off x="5508104" y="3717032"/>
            <a:ext cx="2048368" cy="242088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Plenary</a:t>
            </a:r>
            <a:endParaRPr lang="en-GB" dirty="0">
              <a:solidFill>
                <a:schemeClr val="tx1"/>
              </a:solidFill>
            </a:endParaRPr>
          </a:p>
        </p:txBody>
      </p:sp>
      <p:sp>
        <p:nvSpPr>
          <p:cNvPr id="3" name="Content Placeholder 2"/>
          <p:cNvSpPr>
            <a:spLocks noGrp="1"/>
          </p:cNvSpPr>
          <p:nvPr>
            <p:ph idx="1"/>
          </p:nvPr>
        </p:nvSpPr>
        <p:spPr/>
        <p:txBody>
          <a:bodyPr/>
          <a:lstStyle/>
          <a:p>
            <a:r>
              <a:rPr lang="en-GB" dirty="0" smtClean="0"/>
              <a:t>State 3 facts you have learnt today.</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sz="3200" b="1" dirty="0" smtClean="0"/>
              <a:t>List as many symptoms of an infection.</a:t>
            </a:r>
          </a:p>
          <a:p>
            <a:pPr>
              <a:buNone/>
            </a:pPr>
            <a:r>
              <a:rPr lang="en-GB" dirty="0" smtClean="0"/>
              <a:t>How many of these did you write down ?</a:t>
            </a:r>
          </a:p>
          <a:p>
            <a:pPr>
              <a:buNone/>
            </a:pPr>
            <a:r>
              <a:rPr lang="en-GB" dirty="0" smtClean="0"/>
              <a:t>Inflammation, pain, headache, itchy rash, </a:t>
            </a:r>
            <a:r>
              <a:rPr lang="en-GB" dirty="0" err="1" smtClean="0"/>
              <a:t>redness,flush</a:t>
            </a:r>
            <a:r>
              <a:rPr lang="en-GB" dirty="0" smtClean="0"/>
              <a:t>,</a:t>
            </a:r>
          </a:p>
          <a:p>
            <a:pPr>
              <a:buNone/>
            </a:pPr>
            <a:r>
              <a:rPr lang="en-GB" dirty="0" smtClean="0"/>
              <a:t>Dehydration, soreness, fatigue, shivering, chills, aching,</a:t>
            </a:r>
          </a:p>
          <a:p>
            <a:pPr>
              <a:buNone/>
            </a:pPr>
            <a:r>
              <a:rPr lang="en-GB" dirty="0" smtClean="0"/>
              <a:t>Diarrhoea, fever, sweating, cough, nausea, vomiting, sneezing, cramp, shortness of breath, numbness,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b="1" dirty="0" smtClean="0">
                <a:solidFill>
                  <a:schemeClr val="tx1"/>
                </a:solidFill>
              </a:rPr>
              <a:t>Discuss with your partner</a:t>
            </a:r>
            <a:endParaRPr lang="en-GB" sz="3600" b="1" dirty="0">
              <a:solidFill>
                <a:schemeClr val="tx1"/>
              </a:solidFill>
            </a:endParaRPr>
          </a:p>
        </p:txBody>
      </p:sp>
      <p:sp>
        <p:nvSpPr>
          <p:cNvPr id="3" name="Content Placeholder 2"/>
          <p:cNvSpPr>
            <a:spLocks noGrp="1"/>
          </p:cNvSpPr>
          <p:nvPr>
            <p:ph idx="1"/>
          </p:nvPr>
        </p:nvSpPr>
        <p:spPr/>
        <p:txBody>
          <a:bodyPr/>
          <a:lstStyle/>
          <a:p>
            <a:endParaRPr lang="en-GB" sz="2800" dirty="0" smtClean="0"/>
          </a:p>
          <a:p>
            <a:r>
              <a:rPr lang="en-GB" sz="2800" dirty="0" smtClean="0"/>
              <a:t>What causes the symptoms ?</a:t>
            </a:r>
          </a:p>
          <a:p>
            <a:r>
              <a:rPr lang="en-GB" sz="2800" dirty="0" smtClean="0"/>
              <a:t>Why do people take medicines ?</a:t>
            </a:r>
          </a:p>
          <a:p>
            <a:r>
              <a:rPr lang="en-GB" sz="2800" dirty="0" smtClean="0"/>
              <a:t>Why do people not like to take medicines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sz="2400" b="1" dirty="0" smtClean="0"/>
              <a:t>What causes the symptoms ?</a:t>
            </a:r>
          </a:p>
          <a:p>
            <a:pPr>
              <a:buNone/>
            </a:pPr>
            <a:r>
              <a:rPr lang="en-GB" sz="2400" dirty="0" smtClean="0"/>
              <a:t>The antigens, toxins produced by the pathogens and the damage done to cells.</a:t>
            </a:r>
            <a:r>
              <a:rPr lang="en-GB" sz="2400" b="1" dirty="0" smtClean="0"/>
              <a:t> </a:t>
            </a:r>
          </a:p>
          <a:p>
            <a:pPr>
              <a:buNone/>
            </a:pPr>
            <a:r>
              <a:rPr lang="en-GB" sz="2400" b="1" dirty="0" smtClean="0"/>
              <a:t>why do people take medicines ?</a:t>
            </a:r>
          </a:p>
          <a:p>
            <a:r>
              <a:rPr lang="en-GB" sz="2400" dirty="0" smtClean="0"/>
              <a:t>To relieve symptoms e.g. soothe rash, stop pain</a:t>
            </a:r>
          </a:p>
          <a:p>
            <a:r>
              <a:rPr lang="en-GB" sz="2400" dirty="0" smtClean="0"/>
              <a:t>To make us feel better</a:t>
            </a:r>
          </a:p>
          <a:p>
            <a:r>
              <a:rPr lang="en-GB" sz="2400" dirty="0" smtClean="0"/>
              <a:t>To kill the infection.</a:t>
            </a:r>
          </a:p>
          <a:p>
            <a:pPr>
              <a:buNone/>
            </a:pPr>
            <a:r>
              <a:rPr lang="en-GB" sz="2400" b="1" dirty="0" smtClean="0"/>
              <a:t>Why do people not like to take medicines ?</a:t>
            </a:r>
          </a:p>
          <a:p>
            <a:pPr>
              <a:buNone/>
            </a:pPr>
            <a:r>
              <a:rPr lang="en-GB" sz="2400" dirty="0" smtClean="0"/>
              <a:t>Afraid of possible side effects and addiction</a:t>
            </a:r>
          </a:p>
          <a:p>
            <a:endParaRPr lang="en-GB" sz="2400" dirty="0" smtClean="0"/>
          </a:p>
          <a:p>
            <a:endParaRPr lang="en-GB" sz="2400" dirty="0" smtClean="0"/>
          </a:p>
          <a:p>
            <a:endParaRPr lang="en-GB" sz="2400" b="1" dirty="0" smtClean="0"/>
          </a:p>
          <a:p>
            <a:endParaRPr lang="en-GB" sz="2400" b="1" dirty="0" smtClean="0"/>
          </a:p>
          <a:p>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solidFill>
                  <a:schemeClr val="tx1"/>
                </a:solidFill>
              </a:rPr>
              <a:t>Life expectancy</a:t>
            </a:r>
            <a:endParaRPr lang="en-GB" sz="4000" b="1" dirty="0">
              <a:solidFill>
                <a:schemeClr val="tx1"/>
              </a:solidFill>
            </a:endParaRPr>
          </a:p>
        </p:txBody>
      </p:sp>
      <p:sp>
        <p:nvSpPr>
          <p:cNvPr id="3" name="Content Placeholder 2"/>
          <p:cNvSpPr>
            <a:spLocks noGrp="1"/>
          </p:cNvSpPr>
          <p:nvPr>
            <p:ph idx="1"/>
          </p:nvPr>
        </p:nvSpPr>
        <p:spPr/>
        <p:txBody>
          <a:bodyPr/>
          <a:lstStyle/>
          <a:p>
            <a:r>
              <a:rPr lang="en-GB" dirty="0" smtClean="0"/>
              <a:t>One hundred years ago a child born in England could expect to live to 55 if it was a girl or 51 if it was a boy.</a:t>
            </a:r>
          </a:p>
          <a:p>
            <a:endParaRPr lang="en-GB" dirty="0" smtClean="0"/>
          </a:p>
          <a:p>
            <a:r>
              <a:rPr lang="en-GB" dirty="0" smtClean="0"/>
              <a:t>A girl born in the UK in 2006-8 is expected to live on average to 81 and a boy to 77. This increase is in part due to modern medicine.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a:bodyPr>
          <a:lstStyle/>
          <a:p>
            <a:endParaRPr lang="en-GB" sz="3600" b="1" dirty="0">
              <a:solidFill>
                <a:schemeClr val="tx1"/>
              </a:solidFill>
            </a:endParaRPr>
          </a:p>
        </p:txBody>
      </p:sp>
      <p:sp>
        <p:nvSpPr>
          <p:cNvPr id="3" name="Content Placeholder 2"/>
          <p:cNvSpPr>
            <a:spLocks noGrp="1"/>
          </p:cNvSpPr>
          <p:nvPr>
            <p:ph idx="1"/>
          </p:nvPr>
        </p:nvSpPr>
        <p:spPr/>
        <p:txBody>
          <a:bodyPr>
            <a:normAutofit/>
          </a:bodyPr>
          <a:lstStyle/>
          <a:p>
            <a:pPr>
              <a:buNone/>
            </a:pPr>
            <a:r>
              <a:rPr lang="en-GB" sz="4000" dirty="0" smtClean="0"/>
              <a:t>  List as many medicines used to relieve symptoms and treat diseases</a:t>
            </a:r>
          </a:p>
          <a:p>
            <a:pPr>
              <a:buNone/>
            </a:pPr>
            <a:endParaRPr lang="en-GB" sz="4000" dirty="0"/>
          </a:p>
        </p:txBody>
      </p:sp>
      <p:pic>
        <p:nvPicPr>
          <p:cNvPr id="4" name="Picture 3" descr="medicine-cure-facial-blushi.jpg"/>
          <p:cNvPicPr>
            <a:picLocks noChangeAspect="1"/>
          </p:cNvPicPr>
          <p:nvPr/>
        </p:nvPicPr>
        <p:blipFill>
          <a:blip r:embed="rId3" cstate="print"/>
          <a:stretch>
            <a:fillRect/>
          </a:stretch>
        </p:blipFill>
        <p:spPr>
          <a:xfrm>
            <a:off x="2339752" y="3759332"/>
            <a:ext cx="2880320" cy="258508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solidFill>
                  <a:schemeClr val="tx1"/>
                </a:solidFill>
              </a:rPr>
              <a:t>Which of these are antibiotics ?</a:t>
            </a:r>
            <a:endParaRPr lang="en-GB" sz="4000" b="1" dirty="0">
              <a:solidFill>
                <a:schemeClr val="tx1"/>
              </a:solidFill>
            </a:endParaRPr>
          </a:p>
        </p:txBody>
      </p:sp>
      <p:sp>
        <p:nvSpPr>
          <p:cNvPr id="3" name="Content Placeholder 2"/>
          <p:cNvSpPr>
            <a:spLocks noGrp="1"/>
          </p:cNvSpPr>
          <p:nvPr>
            <p:ph idx="1"/>
          </p:nvPr>
        </p:nvSpPr>
        <p:spPr/>
        <p:txBody>
          <a:bodyPr/>
          <a:lstStyle/>
          <a:p>
            <a:r>
              <a:rPr lang="en-GB" dirty="0" smtClean="0"/>
              <a:t>Penicillin, aspirin, codeine, amoxicillin, Ibuprofen, </a:t>
            </a:r>
          </a:p>
          <a:p>
            <a:r>
              <a:rPr lang="en-GB" dirty="0" err="1" smtClean="0"/>
              <a:t>Ampicillin</a:t>
            </a:r>
            <a:r>
              <a:rPr lang="en-GB" dirty="0" smtClean="0"/>
              <a:t>, morphine, </a:t>
            </a:r>
            <a:r>
              <a:rPr lang="en-GB" dirty="0" err="1" smtClean="0"/>
              <a:t>flucloxacillin</a:t>
            </a:r>
            <a:r>
              <a:rPr lang="en-GB" dirty="0" smtClean="0"/>
              <a:t>.</a:t>
            </a:r>
          </a:p>
          <a:p>
            <a:endParaRPr lang="en-GB" dirty="0" smtClean="0"/>
          </a:p>
          <a:p>
            <a:r>
              <a:rPr lang="en-GB" sz="4000" b="1" dirty="0" smtClean="0">
                <a:latin typeface="+mj-lt"/>
              </a:rPr>
              <a:t>What group would you put the others under ?</a:t>
            </a:r>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solidFill>
                  <a:schemeClr val="tx1"/>
                </a:solidFill>
              </a:rPr>
              <a:t>Which of these are antibiotics ?</a:t>
            </a:r>
            <a:endParaRPr lang="en-GB" sz="4000" b="1" dirty="0">
              <a:solidFill>
                <a:schemeClr val="tx1"/>
              </a:solidFill>
            </a:endParaRPr>
          </a:p>
        </p:txBody>
      </p:sp>
      <p:sp>
        <p:nvSpPr>
          <p:cNvPr id="3" name="Content Placeholder 2"/>
          <p:cNvSpPr>
            <a:spLocks noGrp="1"/>
          </p:cNvSpPr>
          <p:nvPr>
            <p:ph idx="1"/>
          </p:nvPr>
        </p:nvSpPr>
        <p:spPr/>
        <p:txBody>
          <a:bodyPr/>
          <a:lstStyle/>
          <a:p>
            <a:r>
              <a:rPr lang="en-GB" b="1" dirty="0" smtClean="0"/>
              <a:t>Penicillin</a:t>
            </a:r>
            <a:r>
              <a:rPr lang="en-GB" u="sng" dirty="0" smtClean="0"/>
              <a:t>,</a:t>
            </a:r>
            <a:r>
              <a:rPr lang="en-GB" dirty="0" smtClean="0"/>
              <a:t>  </a:t>
            </a:r>
            <a:r>
              <a:rPr lang="en-GB" b="1" dirty="0" smtClean="0"/>
              <a:t>amoxicillin,</a:t>
            </a:r>
            <a:r>
              <a:rPr lang="en-GB" dirty="0" smtClean="0"/>
              <a:t> </a:t>
            </a:r>
          </a:p>
          <a:p>
            <a:r>
              <a:rPr lang="en-GB" b="1" dirty="0" err="1" smtClean="0"/>
              <a:t>Ampicillin</a:t>
            </a:r>
            <a:r>
              <a:rPr lang="en-GB" dirty="0" smtClean="0"/>
              <a:t>,  </a:t>
            </a:r>
            <a:r>
              <a:rPr lang="en-GB" b="1" dirty="0" err="1" smtClean="0"/>
              <a:t>flucloxacillin</a:t>
            </a:r>
            <a:r>
              <a:rPr lang="en-GB" b="1" dirty="0" smtClean="0"/>
              <a:t>.</a:t>
            </a:r>
          </a:p>
          <a:p>
            <a:endParaRPr lang="en-GB" b="1" dirty="0" smtClean="0"/>
          </a:p>
          <a:p>
            <a:r>
              <a:rPr lang="en-GB" sz="4000" b="1" dirty="0" smtClean="0">
                <a:latin typeface="+mj-lt"/>
              </a:rPr>
              <a:t>What group would you put the others under ?</a:t>
            </a:r>
          </a:p>
          <a:p>
            <a:r>
              <a:rPr lang="en-GB" dirty="0" smtClean="0"/>
              <a:t>painkillers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tx1"/>
                </a:solidFill>
              </a:rPr>
              <a:t>Antimicrobials</a:t>
            </a:r>
            <a:endParaRPr lang="en-GB" sz="4000" b="1" dirty="0">
              <a:solidFill>
                <a:schemeClr val="tx1"/>
              </a:solidFill>
            </a:endParaRPr>
          </a:p>
        </p:txBody>
      </p:sp>
      <p:sp>
        <p:nvSpPr>
          <p:cNvPr id="3" name="Content Placeholder 2"/>
          <p:cNvSpPr>
            <a:spLocks noGrp="1"/>
          </p:cNvSpPr>
          <p:nvPr>
            <p:ph idx="1"/>
          </p:nvPr>
        </p:nvSpPr>
        <p:spPr/>
        <p:txBody>
          <a:bodyPr/>
          <a:lstStyle/>
          <a:p>
            <a:r>
              <a:rPr lang="en-GB" dirty="0" smtClean="0"/>
              <a:t>These are chemical which destroy microorganisms such as bacteria , fungi and viruses.</a:t>
            </a:r>
          </a:p>
          <a:p>
            <a:r>
              <a:rPr lang="en-GB" b="1" dirty="0" smtClean="0"/>
              <a:t>Antibiotics</a:t>
            </a:r>
            <a:r>
              <a:rPr lang="en-GB" dirty="0" smtClean="0"/>
              <a:t> such as penicillin are used to treat </a:t>
            </a:r>
            <a:r>
              <a:rPr lang="en-GB" u="sng" dirty="0" smtClean="0"/>
              <a:t>bacterial infection.</a:t>
            </a:r>
            <a:r>
              <a:rPr lang="en-GB" dirty="0" smtClean="0"/>
              <a:t> The antibiotic weakens and ruptures the cell walls so the bacterium dies. Antibiotics have saved millions of lives around the world. Since they were first discovered by Alexander Fleming. </a:t>
            </a:r>
          </a:p>
          <a:p>
            <a:pPr>
              <a:buNone/>
            </a:pPr>
            <a:r>
              <a:rPr lang="en-GB" dirty="0" smtClean="0">
                <a:hlinkClick r:id="rId3"/>
              </a:rPr>
              <a:t>http://www.bbc.co.uk/learningzone/clips/fleming-and-the-discovery-of-penicillin/1837.html</a:t>
            </a:r>
            <a:endParaRPr lang="en-GB" dirty="0" smtClean="0"/>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537</Words>
  <Application>Microsoft Office PowerPoint</Application>
  <PresentationFormat>On-screen Show (4:3)</PresentationFormat>
  <Paragraphs>73</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Medicines</vt:lpstr>
      <vt:lpstr>Slide 2</vt:lpstr>
      <vt:lpstr> Discuss with your partner</vt:lpstr>
      <vt:lpstr>Slide 4</vt:lpstr>
      <vt:lpstr>Life expectancy</vt:lpstr>
      <vt:lpstr>Slide 6</vt:lpstr>
      <vt:lpstr>Which of these are antibiotics ?</vt:lpstr>
      <vt:lpstr>Which of these are antibiotics ?</vt:lpstr>
      <vt:lpstr>Antimicrobials</vt:lpstr>
      <vt:lpstr>Slide 10</vt:lpstr>
      <vt:lpstr>Slide 11</vt:lpstr>
      <vt:lpstr>Slide 12</vt:lpstr>
      <vt:lpstr>Plenary</vt:lpstr>
    </vt:vector>
  </TitlesOfParts>
  <Company>Hendon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Medicines</dc:title>
  <dc:creator>arlene mclaughlin</dc:creator>
  <cp:lastModifiedBy>mclaughlin</cp:lastModifiedBy>
  <cp:revision>18</cp:revision>
  <dcterms:created xsi:type="dcterms:W3CDTF">2011-05-19T03:40:41Z</dcterms:created>
  <dcterms:modified xsi:type="dcterms:W3CDTF">2013-10-07T11:55:06Z</dcterms:modified>
</cp:coreProperties>
</file>