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4" r:id="rId8"/>
    <p:sldId id="265" r:id="rId9"/>
    <p:sldId id="266" r:id="rId10"/>
    <p:sldId id="262" r:id="rId11"/>
    <p:sldId id="263" r:id="rId12"/>
    <p:sldId id="267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3B7C5-EEAD-4E6D-AA75-E03614C86AF3}" type="datetimeFigureOut">
              <a:rPr lang="en-GB" smtClean="0"/>
              <a:t>12/06/2015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4441F-779D-447B-B70A-7490E1023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840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3634-5944-4B3B-A008-15DD86C885D2}" type="datetimeFigureOut">
              <a:rPr lang="en-GB" smtClean="0"/>
              <a:t>12/06/2015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875E-6D07-448F-8833-6FC8F2AE5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33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3634-5944-4B3B-A008-15DD86C885D2}" type="datetimeFigureOut">
              <a:rPr lang="en-GB" smtClean="0"/>
              <a:t>12/06/2015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875E-6D07-448F-8833-6FC8F2AE5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341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3634-5944-4B3B-A008-15DD86C885D2}" type="datetimeFigureOut">
              <a:rPr lang="en-GB" smtClean="0"/>
              <a:t>12/06/2015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875E-6D07-448F-8833-6FC8F2AE5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5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3634-5944-4B3B-A008-15DD86C885D2}" type="datetimeFigureOut">
              <a:rPr lang="en-GB" smtClean="0"/>
              <a:t>12/06/2015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875E-6D07-448F-8833-6FC8F2AE5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03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3634-5944-4B3B-A008-15DD86C885D2}" type="datetimeFigureOut">
              <a:rPr lang="en-GB" smtClean="0"/>
              <a:t>12/06/2015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875E-6D07-448F-8833-6FC8F2AE5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03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3634-5944-4B3B-A008-15DD86C885D2}" type="datetimeFigureOut">
              <a:rPr lang="en-GB" smtClean="0"/>
              <a:t>12/06/2015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875E-6D07-448F-8833-6FC8F2AE5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64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3634-5944-4B3B-A008-15DD86C885D2}" type="datetimeFigureOut">
              <a:rPr lang="en-GB" smtClean="0"/>
              <a:t>12/06/2015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875E-6D07-448F-8833-6FC8F2AE5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252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3634-5944-4B3B-A008-15DD86C885D2}" type="datetimeFigureOut">
              <a:rPr lang="en-GB" smtClean="0"/>
              <a:t>12/06/2015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875E-6D07-448F-8833-6FC8F2AE5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62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3634-5944-4B3B-A008-15DD86C885D2}" type="datetimeFigureOut">
              <a:rPr lang="en-GB" smtClean="0"/>
              <a:t>12/06/2015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875E-6D07-448F-8833-6FC8F2AE5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670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3634-5944-4B3B-A008-15DD86C885D2}" type="datetimeFigureOut">
              <a:rPr lang="en-GB" smtClean="0"/>
              <a:t>12/06/2015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875E-6D07-448F-8833-6FC8F2AE5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688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3634-5944-4B3B-A008-15DD86C885D2}" type="datetimeFigureOut">
              <a:rPr lang="en-GB" smtClean="0"/>
              <a:t>12/06/2015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875E-6D07-448F-8833-6FC8F2AE5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14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23634-5944-4B3B-A008-15DD86C885D2}" type="datetimeFigureOut">
              <a:rPr lang="en-GB" smtClean="0"/>
              <a:t>12/06/2015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3875E-6D07-448F-8833-6FC8F2AE5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920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2vv4RW2AFx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en-GB" u="sng" dirty="0" smtClean="0">
                <a:latin typeface="Comic Sans MS" panose="030F0702030302020204" pitchFamily="66" charset="0"/>
              </a:rPr>
              <a:t>Determining time of death- Lesson 4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844824"/>
            <a:ext cx="6400800" cy="1752600"/>
          </a:xfrm>
        </p:spPr>
        <p:txBody>
          <a:bodyPr/>
          <a:lstStyle/>
          <a:p>
            <a:fld id="{D6E55502-96FE-4169-A25D-13478C7771F3}" type="datetime2">
              <a:rPr lang="en-GB" u="sng" smtClean="0">
                <a:solidFill>
                  <a:srgbClr val="FF0000"/>
                </a:solidFill>
                <a:latin typeface="Comic Sans MS" panose="030F0702030302020204" pitchFamily="66" charset="0"/>
              </a:rPr>
              <a:t>Friday, 12 June 2015</a:t>
            </a:fld>
            <a:endParaRPr lang="en-GB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63691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Key words: Forensic entomology, Succession</a:t>
            </a:r>
            <a:endParaRPr lang="en-GB" sz="28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7730" y="3429000"/>
            <a:ext cx="87962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Starter: Which would be more useful when trying to identify the time of death?</a:t>
            </a:r>
          </a:p>
          <a:p>
            <a:endParaRPr lang="en-GB" sz="24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342900" indent="-342900">
              <a:buFontTx/>
              <a:buChar char="-"/>
            </a:pPr>
            <a:r>
              <a:rPr lang="en-GB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Stages of decomposition</a:t>
            </a:r>
          </a:p>
          <a:p>
            <a:pPr marL="342900" indent="-342900">
              <a:buFontTx/>
              <a:buChar char="-"/>
            </a:pPr>
            <a:r>
              <a:rPr lang="en-GB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Temperature of the body</a:t>
            </a:r>
          </a:p>
          <a:p>
            <a:pPr marL="342900" indent="-342900">
              <a:buFontTx/>
              <a:buChar char="-"/>
            </a:pPr>
            <a:r>
              <a:rPr lang="en-GB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Rigor mortis</a:t>
            </a:r>
          </a:p>
          <a:p>
            <a:endParaRPr lang="en-GB" sz="24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Think of how to justify your answer.</a:t>
            </a:r>
            <a:endParaRPr lang="en-GB" sz="24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4243" y="4957297"/>
            <a:ext cx="2739757" cy="1602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098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012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Forensic entomology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3200" dirty="0" smtClean="0">
                <a:latin typeface="Comic Sans MS" panose="030F0702030302020204" pitchFamily="66" charset="0"/>
              </a:rPr>
              <a:t>Grade E: What is forensic entomology?</a:t>
            </a:r>
          </a:p>
          <a:p>
            <a:pPr marL="0" indent="0">
              <a:buNone/>
            </a:pPr>
            <a:r>
              <a:rPr lang="en-GB" sz="3200" dirty="0" smtClean="0">
                <a:latin typeface="Comic Sans MS" panose="030F0702030302020204" pitchFamily="66" charset="0"/>
              </a:rPr>
              <a:t>Grade D: </a:t>
            </a:r>
            <a:r>
              <a:rPr lang="en-GB" dirty="0" smtClean="0">
                <a:latin typeface="Comic Sans MS" panose="030F0702030302020204" pitchFamily="66" charset="0"/>
              </a:rPr>
              <a:t>What information would a forensic entomologist collect from the scene?</a:t>
            </a:r>
          </a:p>
          <a:p>
            <a:pPr marL="0" indent="0">
              <a:buNone/>
            </a:pPr>
            <a:r>
              <a:rPr lang="en-GB" sz="3200" dirty="0" smtClean="0">
                <a:latin typeface="Comic Sans MS" panose="030F0702030302020204" pitchFamily="66" charset="0"/>
              </a:rPr>
              <a:t>Grade C: </a:t>
            </a:r>
            <a:r>
              <a:rPr lang="en-GB" dirty="0" smtClean="0">
                <a:latin typeface="Comic Sans MS" panose="030F0702030302020204" pitchFamily="66" charset="0"/>
              </a:rPr>
              <a:t>How are the insects used to determine the time of death? Include the stages of the blow fly life cycle.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Grade B: What factors affect the growth of insects on a corpse?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Grade A: Explain the different stages of succession on a corpse.</a:t>
            </a: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06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Forensic entomology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3200" dirty="0" smtClean="0">
                <a:latin typeface="Comic Sans MS" panose="030F0702030302020204" pitchFamily="66" charset="0"/>
              </a:rPr>
              <a:t>Grade E: What is forensic entomology?</a:t>
            </a:r>
          </a:p>
          <a:p>
            <a:pPr marL="0" indent="0">
              <a:buNone/>
            </a:pPr>
            <a:r>
              <a:rPr lang="en-GB" sz="3200" dirty="0" smtClean="0">
                <a:latin typeface="Comic Sans MS" panose="030F0702030302020204" pitchFamily="66" charset="0"/>
              </a:rPr>
              <a:t>Grade D: </a:t>
            </a:r>
            <a:r>
              <a:rPr lang="en-GB" dirty="0" smtClean="0">
                <a:latin typeface="Comic Sans MS" panose="030F0702030302020204" pitchFamily="66" charset="0"/>
              </a:rPr>
              <a:t>What information would a forensic entomologist collect from the scene?</a:t>
            </a:r>
          </a:p>
          <a:p>
            <a:pPr marL="0" indent="0">
              <a:buNone/>
            </a:pPr>
            <a:r>
              <a:rPr lang="en-GB" sz="3200" dirty="0" smtClean="0">
                <a:latin typeface="Comic Sans MS" panose="030F0702030302020204" pitchFamily="66" charset="0"/>
              </a:rPr>
              <a:t>Grade C: </a:t>
            </a:r>
            <a:r>
              <a:rPr lang="en-GB" dirty="0" smtClean="0">
                <a:latin typeface="Comic Sans MS" panose="030F0702030302020204" pitchFamily="66" charset="0"/>
              </a:rPr>
              <a:t>How are the insects used to determine the time of death? Include the stages of the blow fly life cycle.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Grade B: What factors affect the growth of insects on a corpse?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Grade A: Explain the different stages of succession on a corpse.</a:t>
            </a: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44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501" y="18864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The big picture: “How can we use insects to estimate time of death?”</a:t>
            </a:r>
            <a:endParaRPr lang="en-GB" sz="40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Learning outcomes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To describe how the lifecycle of insects can be used to investigate time of death.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To analyse the succession of organisms and how environmental conditions may alter the lifecycle.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To calculate an estimated time of death using graphs. </a:t>
            </a:r>
            <a:endParaRPr lang="en-GB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708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latin typeface="Comic Sans MS" panose="030F0702030302020204" pitchFamily="66" charset="0"/>
              </a:rPr>
              <a:t>What is Forensic Entomology?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600200"/>
            <a:ext cx="8579296" cy="4525963"/>
          </a:xfrm>
        </p:spPr>
        <p:txBody>
          <a:bodyPr>
            <a:normAutofit fontScale="92500"/>
          </a:bodyPr>
          <a:lstStyle/>
          <a:p>
            <a:r>
              <a:rPr lang="en-GB" altLang="en-US" dirty="0">
                <a:latin typeface="Comic Sans MS" panose="030F0702030302020204" pitchFamily="66" charset="0"/>
              </a:rPr>
              <a:t>Forensic Entomology is the use of the insects, and their arthropod </a:t>
            </a:r>
            <a:r>
              <a:rPr lang="en-GB" altLang="en-US" dirty="0" smtClean="0">
                <a:latin typeface="Comic Sans MS" panose="030F0702030302020204" pitchFamily="66" charset="0"/>
              </a:rPr>
              <a:t>relatives, </a:t>
            </a:r>
            <a:r>
              <a:rPr lang="en-GB" altLang="en-US" dirty="0">
                <a:latin typeface="Comic Sans MS" panose="030F0702030302020204" pitchFamily="66" charset="0"/>
              </a:rPr>
              <a:t>that inhabit decomposing remains to aid </a:t>
            </a:r>
            <a:r>
              <a:rPr lang="en-GB" altLang="en-US" dirty="0" smtClean="0">
                <a:latin typeface="Comic Sans MS" panose="030F0702030302020204" pitchFamily="66" charset="0"/>
              </a:rPr>
              <a:t>legal </a:t>
            </a:r>
            <a:r>
              <a:rPr lang="en-GB" altLang="en-US" dirty="0">
                <a:latin typeface="Comic Sans MS" panose="030F0702030302020204" pitchFamily="66" charset="0"/>
              </a:rPr>
              <a:t>investigations. </a:t>
            </a:r>
            <a:endParaRPr lang="en-GB" altLang="en-US" dirty="0" smtClean="0">
              <a:latin typeface="Comic Sans MS" panose="030F0702030302020204" pitchFamily="66" charset="0"/>
            </a:endParaRPr>
          </a:p>
          <a:p>
            <a:r>
              <a:rPr lang="en-GB" altLang="en-US" dirty="0" smtClean="0">
                <a:latin typeface="Comic Sans MS" panose="030F0702030302020204" pitchFamily="66" charset="0"/>
              </a:rPr>
              <a:t>Forensic entomologists must identify the species present on the body and work out which stage of its lifecycle it is in.</a:t>
            </a:r>
          </a:p>
          <a:p>
            <a:r>
              <a:rPr lang="en-GB" altLang="en-US" dirty="0" smtClean="0">
                <a:latin typeface="Comic Sans MS" panose="030F0702030302020204" pitchFamily="66" charset="0"/>
              </a:rPr>
              <a:t>They also have to look at the environmental conditions, as these can alter the lifecycle. </a:t>
            </a:r>
            <a:endParaRPr lang="en-GB" altLang="en-US" dirty="0">
              <a:latin typeface="Comic Sans MS" panose="030F0702030302020204" pitchFamily="66" charset="0"/>
            </a:endParaRPr>
          </a:p>
        </p:txBody>
      </p:sp>
      <p:pic>
        <p:nvPicPr>
          <p:cNvPr id="3077" name="Picture 5" descr="bfly_bu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482" y="988824"/>
            <a:ext cx="1026517" cy="1526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8093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Succession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of insects on a body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Succession= how an ecosystem has changed over time </a:t>
            </a:r>
          </a:p>
          <a:p>
            <a:pPr marL="0" indent="0">
              <a:buNone/>
            </a:pPr>
            <a:r>
              <a:rPr lang="en-GB" sz="3200" dirty="0" smtClean="0">
                <a:latin typeface="Comic Sans MS" panose="030F0702030302020204" pitchFamily="66" charset="0"/>
              </a:rPr>
              <a:t>(you will learn more about this in topic 5).</a:t>
            </a:r>
          </a:p>
          <a:p>
            <a:pPr marL="0" indent="0">
              <a:buNone/>
            </a:pPr>
            <a:endParaRPr lang="en-GB" sz="3200" dirty="0" smtClean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en-GB" sz="3200" dirty="0" smtClean="0">
                <a:latin typeface="Comic Sans MS" panose="030F0702030302020204" pitchFamily="66" charset="0"/>
              </a:rPr>
              <a:t>This process involves new organisms colonising an area over time and sometimes being replaced by other organisms due to competition. </a:t>
            </a:r>
          </a:p>
          <a:p>
            <a:pPr>
              <a:buFontTx/>
              <a:buChar char="-"/>
            </a:pPr>
            <a:r>
              <a:rPr lang="en-GB" sz="3200" dirty="0" smtClean="0">
                <a:latin typeface="Comic Sans MS" panose="030F0702030302020204" pitchFamily="66" charset="0"/>
              </a:rPr>
              <a:t>Succession turns simple ecosystems into more complex and varied ones e.g. bare land can become forest over thousands of years. </a:t>
            </a:r>
          </a:p>
          <a:p>
            <a:pPr>
              <a:buFontTx/>
              <a:buChar char="-"/>
            </a:pPr>
            <a:r>
              <a:rPr lang="en-GB" dirty="0" smtClean="0">
                <a:latin typeface="Comic Sans MS" panose="030F0702030302020204" pitchFamily="66" charset="0"/>
              </a:rPr>
              <a:t>This process occurs on a body with the range of species present changing over time. 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4" name="Picture 5" descr="bfly_bu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484784"/>
            <a:ext cx="1026517" cy="1526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523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Video: Forensic entomology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dirty="0" smtClean="0">
                <a:latin typeface="Comic Sans MS" panose="030F0702030302020204" pitchFamily="66" charset="0"/>
                <a:hlinkClick r:id="rId2"/>
              </a:rPr>
              <a:t>http://www.youtube.com/watch?v=2vv4RW2AFxM</a:t>
            </a:r>
            <a:endParaRPr lang="en-GB" sz="36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856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5744"/>
            <a:ext cx="7886700" cy="1325563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Determining time of death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9494"/>
            <a:ext cx="7886700" cy="503602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3600" dirty="0" smtClean="0">
                <a:latin typeface="Comic Sans MS" panose="030F0702030302020204" pitchFamily="66" charset="0"/>
              </a:rPr>
              <a:t>Over the next few lessons you will be producing a leaflet/ guide with the title </a:t>
            </a:r>
          </a:p>
          <a:p>
            <a:pPr marL="0" indent="0">
              <a:buNone/>
            </a:pPr>
            <a:r>
              <a:rPr lang="en-GB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“How to determine the time of death”</a:t>
            </a:r>
          </a:p>
          <a:p>
            <a:pPr marL="0" indent="0">
              <a:buNone/>
            </a:pPr>
            <a:endParaRPr lang="en-GB" sz="3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600" dirty="0" smtClean="0">
                <a:latin typeface="Comic Sans MS" panose="030F0702030302020204" pitchFamily="66" charset="0"/>
              </a:rPr>
              <a:t>Each lesson you will learn about/ work on one chapter/section of your guide.</a:t>
            </a:r>
          </a:p>
          <a:p>
            <a:pPr marL="0" indent="0">
              <a:buNone/>
            </a:pPr>
            <a:endParaRPr lang="en-GB" sz="36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Today’s topic: Forensic entomology</a:t>
            </a:r>
          </a:p>
          <a:p>
            <a:pPr marL="0" indent="0">
              <a:buNone/>
            </a:pPr>
            <a:endParaRPr lang="en-GB" sz="36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6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Resources: Text books, phones, fact sheets</a:t>
            </a:r>
            <a:endParaRPr lang="en-GB" sz="36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42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Exam questions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Try the exam questions on determining time of death using temperature.</a:t>
            </a:r>
          </a:p>
          <a:p>
            <a:pPr marL="0" indent="0" algn="ctr">
              <a:buNone/>
            </a:pPr>
            <a:endParaRPr lang="en-GB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Time allowed: 12 minutes</a:t>
            </a:r>
            <a:endParaRPr lang="en-GB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7" name="ShockwaveFlash1" r:id="rId2" imgW="4560840" imgH="2473200"/>
        </mc:Choice>
        <mc:Fallback>
          <p:control name="ShockwaveFlash1" r:id="rId2" imgW="4560840" imgH="2473200">
            <p:pic>
              <p:nvPicPr>
                <p:cNvPr id="4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2484438" y="4149725"/>
                  <a:ext cx="4560887" cy="2473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197634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Self-assessment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4" y="1916832"/>
            <a:ext cx="9130926" cy="383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3629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Self-assessment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8" y="2348880"/>
            <a:ext cx="8720241" cy="237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8931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497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Comic Sans MS</vt:lpstr>
      <vt:lpstr>Wingdings</vt:lpstr>
      <vt:lpstr>Office Theme</vt:lpstr>
      <vt:lpstr>Determining time of death- Lesson 4</vt:lpstr>
      <vt:lpstr>The big picture: “How can we use insects to estimate time of death?”</vt:lpstr>
      <vt:lpstr>What is Forensic Entomology?</vt:lpstr>
      <vt:lpstr>Succession of insects on a body</vt:lpstr>
      <vt:lpstr>Video: Forensic entomology</vt:lpstr>
      <vt:lpstr>Determining time of death</vt:lpstr>
      <vt:lpstr>Exam questions</vt:lpstr>
      <vt:lpstr>Self-assessment</vt:lpstr>
      <vt:lpstr>Self-assessment</vt:lpstr>
      <vt:lpstr>Resources</vt:lpstr>
      <vt:lpstr>Forensic entomology</vt:lpstr>
      <vt:lpstr>Forensic entomology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Determining time of death- Lesson 4</dc:title>
  <dc:creator>Charlotte</dc:creator>
  <cp:lastModifiedBy>Kent Miss C</cp:lastModifiedBy>
  <cp:revision>4</cp:revision>
  <cp:lastPrinted>2015-06-12T12:34:46Z</cp:lastPrinted>
  <dcterms:created xsi:type="dcterms:W3CDTF">2015-05-26T11:17:25Z</dcterms:created>
  <dcterms:modified xsi:type="dcterms:W3CDTF">2015-06-12T12:34:51Z</dcterms:modified>
</cp:coreProperties>
</file>