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eOvMNOMRRm8" TargetMode="External"/><Relationship Id="rId4" Type="http://schemas.openxmlformats.org/officeDocument/2006/relationships/hyperlink" Target="http://www.youtube.com/watch?v=eOvMNOMRRm8" TargetMode="External"/><Relationship Id="rId5" Type="http://schemas.openxmlformats.org/officeDocument/2006/relationships/hyperlink" Target="http://www.youtube.com/watch?v=eOvMNOMRRm8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4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Genes, chromosomes and DNA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92737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Starter</a:t>
            </a:r>
            <a:r>
              <a:rPr b="0" i="0" lang="en-GB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342900" lvl="0" marL="342900" marR="0" rtl="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and label a plant and animal cell </a:t>
            </a:r>
          </a:p>
          <a:p>
            <a:pPr indent="-342900" lvl="0" marL="342900" marR="0" rtl="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7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 the function of the nucleus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Shape 14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9671" y="260647"/>
            <a:ext cx="4968551" cy="6264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Telegraph Paper (2009)</a:t>
            </a:r>
            <a:br>
              <a:rPr b="1" i="0" lang="en-GB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GB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“The gene for curly hair”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744216"/>
            <a:ext cx="8229600" cy="5069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Ground-breaking research identified the trichohyalin gene as the one that is mainly responsible for creating curls.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 Martin stated: "This gene has been known for well over twenty years as being involved in hair production and it's a gene that sits in the sheath that's around hair roots."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thought that a variation in this gene may create an amino acid change which in turn influences the straightness or curliness of the hair.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400"/>
              </a:spcBef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Genes control Characteristics 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0" y="1567333"/>
            <a:ext cx="8697144" cy="50300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the body take a gene (molecular level) and use the information to form characteristics like texture of hair? </a:t>
            </a:r>
          </a:p>
          <a:p>
            <a:pPr indent="0" lvl="1" marL="4572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you put the following instructions into the correct order for making a characteristic </a:t>
            </a:r>
          </a:p>
          <a:p>
            <a:pPr indent="0" lvl="1" marL="4572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97155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i="0" lang="en-GB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Translate that code and build specific protein</a:t>
            </a:r>
          </a:p>
          <a:p>
            <a:pPr indent="-514350" lvl="1" marL="97155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i="0" lang="en-GB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one gene </a:t>
            </a:r>
          </a:p>
          <a:p>
            <a:pPr indent="-514350" lvl="1" marL="97155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i="0" lang="en-GB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that protein into a specific type of Keratin e.g. straight or curly </a:t>
            </a:r>
          </a:p>
          <a:p>
            <a:pPr indent="-514350" lvl="1" marL="97155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i="0" lang="en-GB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down the base code</a:t>
            </a:r>
          </a:p>
          <a:p>
            <a:pPr indent="0" lvl="1" marL="4572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52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Genes control Characteristics 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14350" lvl="1" marL="9715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one gene </a:t>
            </a:r>
          </a:p>
          <a:p>
            <a:pPr indent="-514350" lvl="1" marL="9715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down the base code</a:t>
            </a:r>
          </a:p>
          <a:p>
            <a:pPr indent="-514350" lvl="1" marL="9715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Translate that code and build specific protein</a:t>
            </a:r>
          </a:p>
          <a:p>
            <a:pPr indent="-514350" lvl="1" marL="9715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that protein into a specific type of Keratin e.g. straight or curly </a:t>
            </a:r>
          </a:p>
          <a:p>
            <a: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1" marL="457200" marR="0" rtl="0" algn="l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gene determines the protein coded for, the specific protein structure affects the nature of the hair texture formed.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example: Hair Colour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467543" y="192737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14350" lvl="0" marL="5143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Calibri"/>
              <a:buAutoNum type="arabicPeriod"/>
            </a:pP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one gene </a:t>
            </a:r>
          </a:p>
          <a:p>
            <a:pPr indent="-514350" lvl="0" marL="51435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Calibri"/>
              <a:buAutoNum type="arabicPeriod"/>
            </a:pP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down the base code</a:t>
            </a:r>
          </a:p>
          <a:p>
            <a:pPr indent="-514350" lvl="0" marL="51435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Calibri"/>
              <a:buAutoNum type="arabicPeriod"/>
            </a:pP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Translate code and build specific protein</a:t>
            </a:r>
          </a:p>
          <a:p>
            <a:pPr indent="-514350" lvl="0" marL="51435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Calibri"/>
              <a:buAutoNum type="arabicPeriod"/>
            </a:pP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that protein into an enzyme</a:t>
            </a:r>
          </a:p>
          <a:p>
            <a:pPr indent="-514350" lvl="0" marL="51435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Calibri"/>
              <a:buAutoNum type="arabicPeriod"/>
            </a:pP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 enzyme helps to build specific pigments e.g. brown, blonde, black hair</a:t>
            </a:r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gene determines the protein coded for, which affects the type of enzyme formed and therefore what pigment will be built.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Plenary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why offspring have similar characteristics to their parents. (3 marks)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should talk about genes in your answer</a:t>
            </a:r>
          </a:p>
          <a:p>
            <a:pPr indent="0" lvl="0" marL="0" marR="0" rtl="0" algn="l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Plenary Mark Scheme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323528" y="1600200"/>
            <a:ext cx="849694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statement is worth one mark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inherit your genes from your parents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inherit one set of chromosomes from each parent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 control characteristics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 are a section of DNA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 are found in chromosomes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(46) Chromosomes are contained the nucleus of a cell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Gametes have only a single set of chromosomes (23)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Therefore you will have some genes from each parent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of those genes will give similar characteristics that the parents have</a:t>
            </a:r>
          </a:p>
          <a:p>
            <a:pPr indent="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of Animal and Plant Cell</a:t>
            </a:r>
          </a:p>
        </p:txBody>
      </p:sp>
      <p:pic>
        <p:nvPicPr>
          <p:cNvPr id="91" name="Shape 9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600" y="1484783"/>
            <a:ext cx="6912767" cy="384048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323528" y="5517232"/>
            <a:ext cx="8640960" cy="1077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</a:t>
            </a: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contains the genetic 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Outcomes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1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</a:t>
            </a: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terms genes, chromosomes, DNA and nucleus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1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</a:t>
            </a: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relationship between genes, chromosomes and DNA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1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</a:t>
            </a: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how genes controls characteristics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1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</a:t>
            </a:r>
            <a:r>
              <a:rPr b="0" i="0" lang="en-GB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why offspring have similar characteristics to their parents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Keywords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Chromosome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 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Characteristics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Genes, DNA and Chromosomes 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these in order or size – Gene, Nucleus, Chromosome </a:t>
            </a: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Smallest is  1) Gene  2) Chromosome  3)Nucleus 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relationship between these terms? Watch this video to find out. 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sng" cap="none" strike="noStrik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sng" cap="none" strike="noStrik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http://www.youtube.com/watch?v=eOvMNOMRRm8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 – The chemical that contains the genetic information.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Genes, Chromosomes and DNA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67543" y="1196751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</a:p>
        </p:txBody>
      </p:sp>
      <p:sp>
        <p:nvSpPr>
          <p:cNvPr id="123" name="Shape 123"/>
          <p:cNvSpPr txBox="1"/>
          <p:nvPr>
            <p:ph idx="3" type="body"/>
          </p:nvPr>
        </p:nvSpPr>
        <p:spPr>
          <a:xfrm>
            <a:off x="4626162" y="1196751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</a:p>
        </p:txBody>
      </p:sp>
      <p:sp>
        <p:nvSpPr>
          <p:cNvPr id="124" name="Shape 124"/>
          <p:cNvSpPr txBox="1"/>
          <p:nvPr>
            <p:ph idx="4" type="body"/>
          </p:nvPr>
        </p:nvSpPr>
        <p:spPr>
          <a:xfrm>
            <a:off x="4634680" y="1791742"/>
            <a:ext cx="4041774" cy="365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 is a double helix structure that contains our entire genetic code.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gene is one section of DNA, that codes for a specific protein.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Chromosomes are one length of DNA that carry the genes. 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Chromosomes are located in the nucleus of a cell.</a:t>
            </a:r>
          </a:p>
        </p:txBody>
      </p:sp>
      <p:pic>
        <p:nvPicPr>
          <p:cNvPr id="125" name="Shape 12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543" y="1988840"/>
            <a:ext cx="4032448" cy="3456383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467543" y="5867980"/>
            <a:ext cx="83529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this information to help complete the worksheet: Genes, Chromosomes and DNA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GB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Answers to Worksheet </a:t>
            </a:r>
            <a:br>
              <a:rPr b="0" i="0" lang="en-GB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GB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Genes, Chromosomes and DNA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143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Chromosomes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18"/>
              </a:spcBef>
              <a:buClr>
                <a:schemeClr val="dk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143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 startAt="11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Chromosome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 startAt="11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 startAt="11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 startAt="11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 startAt="11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 startAt="11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Chromosome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 startAt="11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Chromosome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 startAt="11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Chromosome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 startAt="11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Calibri"/>
              <a:buAutoNum type="arabicPeriod" startAt="11"/>
            </a:pPr>
            <a:r>
              <a:rPr b="0" i="0" lang="en-GB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sperm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518"/>
              </a:spcBef>
              <a:buClr>
                <a:schemeClr val="dk1"/>
              </a:buClr>
              <a:buSzPct val="99615"/>
              <a:buFont typeface="Calibri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